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7" r:id="rId2"/>
    <p:sldId id="258" r:id="rId3"/>
    <p:sldId id="259" r:id="rId4"/>
    <p:sldId id="261" r:id="rId5"/>
    <p:sldId id="262" r:id="rId6"/>
    <p:sldId id="292" r:id="rId7"/>
    <p:sldId id="293" r:id="rId8"/>
    <p:sldId id="297" r:id="rId9"/>
    <p:sldId id="295" r:id="rId10"/>
    <p:sldId id="298" r:id="rId11"/>
    <p:sldId id="299" r:id="rId12"/>
    <p:sldId id="300" r:id="rId13"/>
    <p:sldId id="301" r:id="rId14"/>
    <p:sldId id="302" r:id="rId15"/>
    <p:sldId id="303" r:id="rId16"/>
    <p:sldId id="304" r:id="rId17"/>
    <p:sldId id="305" r:id="rId18"/>
    <p:sldId id="306" r:id="rId19"/>
    <p:sldId id="327" r:id="rId20"/>
    <p:sldId id="328" r:id="rId21"/>
    <p:sldId id="329" r:id="rId22"/>
    <p:sldId id="277"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25" r:id="rId42"/>
    <p:sldId id="32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325C"/>
    <a:srgbClr val="30C1D7"/>
    <a:srgbClr val="FF4747"/>
    <a:srgbClr val="FF6969"/>
    <a:srgbClr val="99DFEB"/>
    <a:srgbClr val="2A559A"/>
    <a:srgbClr val="DCF4F8"/>
    <a:srgbClr val="356AC1"/>
    <a:srgbClr val="50627E"/>
    <a:srgbClr val="AFE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83097" autoAdjust="0"/>
  </p:normalViewPr>
  <p:slideViewPr>
    <p:cSldViewPr snapToGrid="0">
      <p:cViewPr varScale="1">
        <p:scale>
          <a:sx n="95" d="100"/>
          <a:sy n="95" d="100"/>
        </p:scale>
        <p:origin x="166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73480662983401"/>
          <c:y val="8.8495575221241907E-2"/>
          <c:w val="0.87292817679560097"/>
          <c:h val="0.81858407079646001"/>
        </c:manualLayout>
      </c:layout>
      <c:barChart>
        <c:barDir val="col"/>
        <c:grouping val="clustered"/>
        <c:varyColors val="0"/>
        <c:ser>
          <c:idx val="2"/>
          <c:order val="0"/>
          <c:tx>
            <c:strRef>
              <c:f>Sheet1!$A$4</c:f>
              <c:strCache>
                <c:ptCount val="1"/>
              </c:strCache>
            </c:strRef>
          </c:tx>
          <c:spPr>
            <a:solidFill>
              <a:srgbClr val="FFF58C"/>
            </a:solidFill>
            <a:ln w="11480">
              <a:solidFill>
                <a:srgbClr val="000000"/>
              </a:solidFill>
              <a:prstDash val="solid"/>
            </a:ln>
          </c:spPr>
          <c:invertIfNegative val="0"/>
          <c:cat>
            <c:numRef>
              <c:f>Sheet1!$B$1:$B$1</c:f>
              <c:numCache>
                <c:formatCode>General</c:formatCode>
                <c:ptCount val="1"/>
              </c:numCache>
            </c:numRef>
          </c:cat>
          <c:val>
            <c:numRef>
              <c:f>Sheet1!$B$4:$B$4</c:f>
              <c:numCache>
                <c:formatCode>General</c:formatCode>
                <c:ptCount val="1"/>
                <c:pt idx="0">
                  <c:v>0</c:v>
                </c:pt>
              </c:numCache>
            </c:numRef>
          </c:val>
          <c:extLst>
            <c:ext xmlns:c16="http://schemas.microsoft.com/office/drawing/2014/chart" uri="{C3380CC4-5D6E-409C-BE32-E72D297353CC}">
              <c16:uniqueId val="{00000000-7A6B-4B64-875D-7B73015153C3}"/>
            </c:ext>
          </c:extLst>
        </c:ser>
        <c:ser>
          <c:idx val="3"/>
          <c:order val="1"/>
          <c:tx>
            <c:strRef>
              <c:f>Sheet1!$A$5</c:f>
              <c:strCache>
                <c:ptCount val="1"/>
              </c:strCache>
            </c:strRef>
          </c:tx>
          <c:spPr>
            <a:solidFill>
              <a:srgbClr val="6892D6"/>
            </a:solidFill>
            <a:ln w="22959">
              <a:noFill/>
            </a:ln>
            <a:scene3d>
              <a:camera prst="orthographicFront"/>
              <a:lightRig rig="threePt" dir="t"/>
            </a:scene3d>
            <a:sp3d/>
          </c:spPr>
          <c:invertIfNegative val="0"/>
          <c:cat>
            <c:numRef>
              <c:f>Sheet1!$B$1:$B$1</c:f>
              <c:numCache>
                <c:formatCode>General</c:formatCode>
                <c:ptCount val="1"/>
              </c:numCache>
            </c:numRef>
          </c:cat>
          <c:val>
            <c:numRef>
              <c:f>Sheet1!$B$5:$B$5</c:f>
              <c:numCache>
                <c:formatCode>General</c:formatCode>
                <c:ptCount val="1"/>
                <c:pt idx="0">
                  <c:v>2.8</c:v>
                </c:pt>
              </c:numCache>
            </c:numRef>
          </c:val>
          <c:extLst>
            <c:ext xmlns:c16="http://schemas.microsoft.com/office/drawing/2014/chart" uri="{C3380CC4-5D6E-409C-BE32-E72D297353CC}">
              <c16:uniqueId val="{00000001-7A6B-4B64-875D-7B73015153C3}"/>
            </c:ext>
          </c:extLst>
        </c:ser>
        <c:ser>
          <c:idx val="4"/>
          <c:order val="2"/>
          <c:tx>
            <c:strRef>
              <c:f>Sheet1!$A$6</c:f>
              <c:strCache>
                <c:ptCount val="1"/>
              </c:strCache>
            </c:strRef>
          </c:tx>
          <c:spPr>
            <a:solidFill>
              <a:srgbClr val="356AC1"/>
            </a:solidFill>
            <a:ln w="22959">
              <a:noFill/>
            </a:ln>
            <a:scene3d>
              <a:camera prst="orthographicFront"/>
              <a:lightRig rig="threePt" dir="t"/>
            </a:scene3d>
            <a:sp3d/>
          </c:spPr>
          <c:invertIfNegative val="0"/>
          <c:cat>
            <c:numRef>
              <c:f>Sheet1!$B$1:$B$1</c:f>
              <c:numCache>
                <c:formatCode>General</c:formatCode>
                <c:ptCount val="1"/>
              </c:numCache>
            </c:numRef>
          </c:cat>
          <c:val>
            <c:numRef>
              <c:f>Sheet1!$B$6:$B$6</c:f>
              <c:numCache>
                <c:formatCode>General</c:formatCode>
                <c:ptCount val="1"/>
                <c:pt idx="0">
                  <c:v>4.5999999999999996</c:v>
                </c:pt>
              </c:numCache>
            </c:numRef>
          </c:val>
          <c:extLst>
            <c:ext xmlns:c16="http://schemas.microsoft.com/office/drawing/2014/chart" uri="{C3380CC4-5D6E-409C-BE32-E72D297353CC}">
              <c16:uniqueId val="{00000002-7A6B-4B64-875D-7B73015153C3}"/>
            </c:ext>
          </c:extLst>
        </c:ser>
        <c:ser>
          <c:idx val="5"/>
          <c:order val="3"/>
          <c:tx>
            <c:strRef>
              <c:f>Sheet1!$A$7</c:f>
              <c:strCache>
                <c:ptCount val="1"/>
              </c:strCache>
            </c:strRef>
          </c:tx>
          <c:spPr>
            <a:solidFill>
              <a:srgbClr val="2A559A"/>
            </a:solidFill>
            <a:ln w="22959">
              <a:noFill/>
            </a:ln>
            <a:scene3d>
              <a:camera prst="orthographicFront"/>
              <a:lightRig rig="threePt" dir="t"/>
            </a:scene3d>
            <a:sp3d/>
          </c:spPr>
          <c:invertIfNegative val="0"/>
          <c:cat>
            <c:numRef>
              <c:f>Sheet1!$B$1:$B$1</c:f>
              <c:numCache>
                <c:formatCode>General</c:formatCode>
                <c:ptCount val="1"/>
              </c:numCache>
            </c:numRef>
          </c:cat>
          <c:val>
            <c:numRef>
              <c:f>Sheet1!$B$7:$B$7</c:f>
              <c:numCache>
                <c:formatCode>General</c:formatCode>
                <c:ptCount val="1"/>
                <c:pt idx="0">
                  <c:v>6.3</c:v>
                </c:pt>
              </c:numCache>
            </c:numRef>
          </c:val>
          <c:extLst>
            <c:ext xmlns:c16="http://schemas.microsoft.com/office/drawing/2014/chart" uri="{C3380CC4-5D6E-409C-BE32-E72D297353CC}">
              <c16:uniqueId val="{00000003-7A6B-4B64-875D-7B73015153C3}"/>
            </c:ext>
          </c:extLst>
        </c:ser>
        <c:ser>
          <c:idx val="12"/>
          <c:order val="4"/>
          <c:tx>
            <c:strRef>
              <c:f>Sheet1!$A$8</c:f>
              <c:strCache>
                <c:ptCount val="1"/>
              </c:strCache>
            </c:strRef>
          </c:tx>
          <c:spPr>
            <a:solidFill>
              <a:srgbClr val="99CCFF"/>
            </a:solidFill>
            <a:ln w="11480">
              <a:solidFill>
                <a:srgbClr val="000000"/>
              </a:solidFill>
              <a:prstDash val="solid"/>
            </a:ln>
          </c:spPr>
          <c:invertIfNegative val="0"/>
          <c:cat>
            <c:numRef>
              <c:f>Sheet1!$B$1:$B$1</c:f>
              <c:numCache>
                <c:formatCode>General</c:formatCode>
                <c:ptCount val="1"/>
              </c:numCache>
            </c:numRef>
          </c:cat>
          <c:val>
            <c:numRef>
              <c:f>Sheet1!$B$8:$B$8</c:f>
              <c:numCache>
                <c:formatCode>General</c:formatCode>
                <c:ptCount val="1"/>
                <c:pt idx="0">
                  <c:v>0</c:v>
                </c:pt>
              </c:numCache>
            </c:numRef>
          </c:val>
          <c:extLst>
            <c:ext xmlns:c16="http://schemas.microsoft.com/office/drawing/2014/chart" uri="{C3380CC4-5D6E-409C-BE32-E72D297353CC}">
              <c16:uniqueId val="{00000004-7A6B-4B64-875D-7B73015153C3}"/>
            </c:ext>
          </c:extLst>
        </c:ser>
        <c:ser>
          <c:idx val="6"/>
          <c:order val="5"/>
          <c:tx>
            <c:strRef>
              <c:f>Sheet1!$A$9</c:f>
              <c:strCache>
                <c:ptCount val="1"/>
              </c:strCache>
            </c:strRef>
          </c:tx>
          <c:spPr>
            <a:solidFill>
              <a:srgbClr val="AFE6EF"/>
            </a:solidFill>
            <a:ln w="22959">
              <a:noFill/>
            </a:ln>
            <a:scene3d>
              <a:camera prst="orthographicFront"/>
              <a:lightRig rig="threePt" dir="t"/>
            </a:scene3d>
            <a:sp3d/>
          </c:spPr>
          <c:invertIfNegative val="0"/>
          <c:cat>
            <c:numRef>
              <c:f>Sheet1!$B$1:$B$1</c:f>
              <c:numCache>
                <c:formatCode>General</c:formatCode>
                <c:ptCount val="1"/>
              </c:numCache>
            </c:numRef>
          </c:cat>
          <c:val>
            <c:numRef>
              <c:f>Sheet1!$B$9:$B$9</c:f>
              <c:numCache>
                <c:formatCode>General</c:formatCode>
                <c:ptCount val="1"/>
                <c:pt idx="0">
                  <c:v>2.2000000000000002</c:v>
                </c:pt>
              </c:numCache>
            </c:numRef>
          </c:val>
          <c:extLst>
            <c:ext xmlns:c16="http://schemas.microsoft.com/office/drawing/2014/chart" uri="{C3380CC4-5D6E-409C-BE32-E72D297353CC}">
              <c16:uniqueId val="{00000005-7A6B-4B64-875D-7B73015153C3}"/>
            </c:ext>
          </c:extLst>
        </c:ser>
        <c:ser>
          <c:idx val="7"/>
          <c:order val="6"/>
          <c:tx>
            <c:strRef>
              <c:f>Sheet1!$A$10</c:f>
              <c:strCache>
                <c:ptCount val="1"/>
              </c:strCache>
            </c:strRef>
          </c:tx>
          <c:spPr>
            <a:solidFill>
              <a:srgbClr val="99DFEB"/>
            </a:solidFill>
            <a:ln w="22959">
              <a:noFill/>
            </a:ln>
            <a:scene3d>
              <a:camera prst="orthographicFront"/>
              <a:lightRig rig="threePt" dir="t"/>
            </a:scene3d>
            <a:sp3d/>
          </c:spPr>
          <c:invertIfNegative val="0"/>
          <c:cat>
            <c:numRef>
              <c:f>Sheet1!$B$1:$B$1</c:f>
              <c:numCache>
                <c:formatCode>General</c:formatCode>
                <c:ptCount val="1"/>
              </c:numCache>
            </c:numRef>
          </c:cat>
          <c:val>
            <c:numRef>
              <c:f>Sheet1!$B$10:$B$10</c:f>
              <c:numCache>
                <c:formatCode>General</c:formatCode>
                <c:ptCount val="1"/>
                <c:pt idx="0">
                  <c:v>3.8</c:v>
                </c:pt>
              </c:numCache>
            </c:numRef>
          </c:val>
          <c:extLst>
            <c:ext xmlns:c16="http://schemas.microsoft.com/office/drawing/2014/chart" uri="{C3380CC4-5D6E-409C-BE32-E72D297353CC}">
              <c16:uniqueId val="{00000006-7A6B-4B64-875D-7B73015153C3}"/>
            </c:ext>
          </c:extLst>
        </c:ser>
        <c:ser>
          <c:idx val="8"/>
          <c:order val="7"/>
          <c:tx>
            <c:strRef>
              <c:f>Sheet1!$A$11</c:f>
              <c:strCache>
                <c:ptCount val="1"/>
              </c:strCache>
            </c:strRef>
          </c:tx>
          <c:spPr>
            <a:solidFill>
              <a:srgbClr val="30C1D7"/>
            </a:solidFill>
            <a:ln w="22959">
              <a:noFill/>
            </a:ln>
            <a:scene3d>
              <a:camera prst="orthographicFront"/>
              <a:lightRig rig="threePt" dir="t"/>
            </a:scene3d>
            <a:sp3d/>
          </c:spPr>
          <c:invertIfNegative val="0"/>
          <c:cat>
            <c:numRef>
              <c:f>Sheet1!$B$1:$B$1</c:f>
              <c:numCache>
                <c:formatCode>General</c:formatCode>
                <c:ptCount val="1"/>
              </c:numCache>
            </c:numRef>
          </c:cat>
          <c:val>
            <c:numRef>
              <c:f>Sheet1!$B$11:$B$11</c:f>
              <c:numCache>
                <c:formatCode>General</c:formatCode>
                <c:ptCount val="1"/>
                <c:pt idx="0">
                  <c:v>5.4</c:v>
                </c:pt>
              </c:numCache>
            </c:numRef>
          </c:val>
          <c:extLst>
            <c:ext xmlns:c16="http://schemas.microsoft.com/office/drawing/2014/chart" uri="{C3380CC4-5D6E-409C-BE32-E72D297353CC}">
              <c16:uniqueId val="{00000007-7A6B-4B64-875D-7B73015153C3}"/>
            </c:ext>
          </c:extLst>
        </c:ser>
        <c:ser>
          <c:idx val="13"/>
          <c:order val="8"/>
          <c:tx>
            <c:strRef>
              <c:f>Sheet1!$A$12</c:f>
              <c:strCache>
                <c:ptCount val="1"/>
              </c:strCache>
            </c:strRef>
          </c:tx>
          <c:spPr>
            <a:solidFill>
              <a:srgbClr val="FF99CC"/>
            </a:solidFill>
            <a:ln w="11480">
              <a:solidFill>
                <a:srgbClr val="000000"/>
              </a:solidFill>
              <a:prstDash val="solid"/>
            </a:ln>
          </c:spPr>
          <c:invertIfNegative val="0"/>
          <c:cat>
            <c:numRef>
              <c:f>Sheet1!$B$1:$B$1</c:f>
              <c:numCache>
                <c:formatCode>General</c:formatCode>
                <c:ptCount val="1"/>
              </c:numCache>
            </c:numRef>
          </c:cat>
          <c:val>
            <c:numRef>
              <c:f>Sheet1!$B$12:$B$12</c:f>
              <c:numCache>
                <c:formatCode>General</c:formatCode>
                <c:ptCount val="1"/>
                <c:pt idx="0">
                  <c:v>0</c:v>
                </c:pt>
              </c:numCache>
            </c:numRef>
          </c:val>
          <c:extLst>
            <c:ext xmlns:c16="http://schemas.microsoft.com/office/drawing/2014/chart" uri="{C3380CC4-5D6E-409C-BE32-E72D297353CC}">
              <c16:uniqueId val="{00000008-7A6B-4B64-875D-7B73015153C3}"/>
            </c:ext>
          </c:extLst>
        </c:ser>
        <c:ser>
          <c:idx val="9"/>
          <c:order val="9"/>
          <c:tx>
            <c:strRef>
              <c:f>Sheet1!$A$13</c:f>
              <c:strCache>
                <c:ptCount val="1"/>
              </c:strCache>
            </c:strRef>
          </c:tx>
          <c:spPr>
            <a:solidFill>
              <a:srgbClr val="5B9BD5">
                <a:lumMod val="40000"/>
                <a:lumOff val="60000"/>
              </a:srgbClr>
            </a:solidFill>
            <a:ln w="22959">
              <a:noFill/>
            </a:ln>
            <a:scene3d>
              <a:camera prst="orthographicFront"/>
              <a:lightRig rig="threePt" dir="t"/>
            </a:scene3d>
            <a:sp3d/>
          </c:spPr>
          <c:invertIfNegative val="0"/>
          <c:cat>
            <c:numRef>
              <c:f>Sheet1!$B$1:$B$1</c:f>
              <c:numCache>
                <c:formatCode>General</c:formatCode>
                <c:ptCount val="1"/>
              </c:numCache>
            </c:numRef>
          </c:cat>
          <c:val>
            <c:numRef>
              <c:f>Sheet1!$B$13:$B$13</c:f>
              <c:numCache>
                <c:formatCode>General</c:formatCode>
                <c:ptCount val="1"/>
                <c:pt idx="0">
                  <c:v>2.6</c:v>
                </c:pt>
              </c:numCache>
            </c:numRef>
          </c:val>
          <c:extLst>
            <c:ext xmlns:c16="http://schemas.microsoft.com/office/drawing/2014/chart" uri="{C3380CC4-5D6E-409C-BE32-E72D297353CC}">
              <c16:uniqueId val="{00000009-7A6B-4B64-875D-7B73015153C3}"/>
            </c:ext>
          </c:extLst>
        </c:ser>
        <c:ser>
          <c:idx val="10"/>
          <c:order val="10"/>
          <c:tx>
            <c:strRef>
              <c:f>Sheet1!$A$14</c:f>
              <c:strCache>
                <c:ptCount val="1"/>
              </c:strCache>
            </c:strRef>
          </c:tx>
          <c:spPr>
            <a:solidFill>
              <a:srgbClr val="70A8DA"/>
            </a:solidFill>
            <a:ln w="22959">
              <a:noFill/>
            </a:ln>
            <a:scene3d>
              <a:camera prst="orthographicFront"/>
              <a:lightRig rig="threePt" dir="t"/>
            </a:scene3d>
            <a:sp3d/>
          </c:spPr>
          <c:invertIfNegative val="0"/>
          <c:cat>
            <c:numRef>
              <c:f>Sheet1!$B$1:$B$1</c:f>
              <c:numCache>
                <c:formatCode>General</c:formatCode>
                <c:ptCount val="1"/>
              </c:numCache>
            </c:numRef>
          </c:cat>
          <c:val>
            <c:numRef>
              <c:f>Sheet1!$B$14:$B$14</c:f>
              <c:numCache>
                <c:formatCode>General</c:formatCode>
                <c:ptCount val="1"/>
                <c:pt idx="0">
                  <c:v>4.3</c:v>
                </c:pt>
              </c:numCache>
            </c:numRef>
          </c:val>
          <c:extLst>
            <c:ext xmlns:c16="http://schemas.microsoft.com/office/drawing/2014/chart" uri="{C3380CC4-5D6E-409C-BE32-E72D297353CC}">
              <c16:uniqueId val="{0000000A-7A6B-4B64-875D-7B73015153C3}"/>
            </c:ext>
          </c:extLst>
        </c:ser>
        <c:ser>
          <c:idx val="11"/>
          <c:order val="11"/>
          <c:tx>
            <c:strRef>
              <c:f>Sheet1!$A$15</c:f>
              <c:strCache>
                <c:ptCount val="1"/>
              </c:strCache>
            </c:strRef>
          </c:tx>
          <c:spPr>
            <a:solidFill>
              <a:srgbClr val="2A69A2"/>
            </a:solidFill>
            <a:ln w="22959">
              <a:noFill/>
            </a:ln>
            <a:scene3d>
              <a:camera prst="orthographicFront"/>
              <a:lightRig rig="threePt" dir="t"/>
            </a:scene3d>
            <a:sp3d/>
          </c:spPr>
          <c:invertIfNegative val="0"/>
          <c:cat>
            <c:numRef>
              <c:f>Sheet1!$B$1:$B$1</c:f>
              <c:numCache>
                <c:formatCode>General</c:formatCode>
                <c:ptCount val="1"/>
              </c:numCache>
            </c:numRef>
          </c:cat>
          <c:val>
            <c:numRef>
              <c:f>Sheet1!$B$15:$B$15</c:f>
              <c:numCache>
                <c:formatCode>General</c:formatCode>
                <c:ptCount val="1"/>
                <c:pt idx="0">
                  <c:v>5.5</c:v>
                </c:pt>
              </c:numCache>
            </c:numRef>
          </c:val>
          <c:extLst>
            <c:ext xmlns:c16="http://schemas.microsoft.com/office/drawing/2014/chart" uri="{C3380CC4-5D6E-409C-BE32-E72D297353CC}">
              <c16:uniqueId val="{0000000B-7A6B-4B64-875D-7B73015153C3}"/>
            </c:ext>
          </c:extLst>
        </c:ser>
        <c:dLbls>
          <c:showLegendKey val="0"/>
          <c:showVal val="0"/>
          <c:showCatName val="0"/>
          <c:showSerName val="0"/>
          <c:showPercent val="0"/>
          <c:showBubbleSize val="0"/>
        </c:dLbls>
        <c:gapWidth val="150"/>
        <c:axId val="-1993121736"/>
        <c:axId val="-2028128152"/>
      </c:barChart>
      <c:catAx>
        <c:axId val="-1993121736"/>
        <c:scaling>
          <c:orientation val="minMax"/>
        </c:scaling>
        <c:delete val="0"/>
        <c:axPos val="b"/>
        <c:numFmt formatCode="General" sourceLinked="1"/>
        <c:majorTickMark val="out"/>
        <c:minorTickMark val="none"/>
        <c:tickLblPos val="nextTo"/>
        <c:spPr>
          <a:ln w="9525">
            <a:solidFill>
              <a:schemeClr val="tx1">
                <a:lumMod val="85000"/>
                <a:lumOff val="15000"/>
              </a:schemeClr>
            </a:solidFill>
            <a:prstDash val="solid"/>
          </a:ln>
        </c:spPr>
        <c:txPr>
          <a:bodyPr rot="0" vert="horz"/>
          <a:lstStyle/>
          <a:p>
            <a:pPr>
              <a:defRPr lang="en-CA" sz="1175" b="1" i="0" u="none" strike="noStrike" baseline="0">
                <a:solidFill>
                  <a:srgbClr val="000000"/>
                </a:solidFill>
                <a:latin typeface="Times New Roman"/>
                <a:ea typeface="Times New Roman"/>
                <a:cs typeface="Times New Roman"/>
              </a:defRPr>
            </a:pPr>
            <a:endParaRPr lang="en-US"/>
          </a:p>
        </c:txPr>
        <c:crossAx val="-2028128152"/>
        <c:crosses val="autoZero"/>
        <c:auto val="1"/>
        <c:lblAlgn val="ctr"/>
        <c:lblOffset val="100"/>
        <c:tickLblSkip val="1"/>
        <c:tickMarkSkip val="1"/>
        <c:noMultiLvlLbl val="0"/>
      </c:catAx>
      <c:valAx>
        <c:axId val="-2028128152"/>
        <c:scaling>
          <c:orientation val="minMax"/>
          <c:max val="8"/>
        </c:scaling>
        <c:delete val="0"/>
        <c:axPos val="l"/>
        <c:numFmt formatCode="0.0" sourceLinked="0"/>
        <c:majorTickMark val="out"/>
        <c:minorTickMark val="none"/>
        <c:tickLblPos val="nextTo"/>
        <c:spPr>
          <a:ln w="9525">
            <a:solidFill>
              <a:schemeClr val="tx1">
                <a:lumMod val="85000"/>
                <a:lumOff val="15000"/>
              </a:schemeClr>
            </a:solidFill>
            <a:prstDash val="solid"/>
          </a:ln>
        </c:spPr>
        <c:txPr>
          <a:bodyPr rot="0" vert="horz"/>
          <a:lstStyle/>
          <a:p>
            <a:pPr>
              <a:defRPr lang="en-CA" sz="1600" b="1" i="0" u="none" strike="noStrike" baseline="0">
                <a:solidFill>
                  <a:schemeClr val="tx1">
                    <a:lumMod val="85000"/>
                    <a:lumOff val="15000"/>
                  </a:schemeClr>
                </a:solidFill>
                <a:latin typeface="Arial Narrow" panose="020B0606020202030204" pitchFamily="34" charset="0"/>
                <a:ea typeface="Arial"/>
                <a:cs typeface="Arial"/>
              </a:defRPr>
            </a:pPr>
            <a:endParaRPr lang="en-US"/>
          </a:p>
        </c:txPr>
        <c:crossAx val="-1993121736"/>
        <c:crosses val="autoZero"/>
        <c:crossBetween val="between"/>
        <c:majorUnit val="2"/>
      </c:valAx>
      <c:spPr>
        <a:noFill/>
        <a:ln w="22959">
          <a:noFill/>
        </a:ln>
      </c:spPr>
    </c:plotArea>
    <c:plotVisOnly val="1"/>
    <c:dispBlanksAs val="gap"/>
    <c:showDLblsOverMax val="0"/>
  </c:chart>
  <c:spPr>
    <a:noFill/>
    <a:ln>
      <a:noFill/>
    </a:ln>
  </c:spPr>
  <c:txPr>
    <a:bodyPr/>
    <a:lstStyle/>
    <a:p>
      <a:pPr>
        <a:defRPr sz="1175" b="1"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rgbClr val="19325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Sheet1!$B$2:$B$4</c:f>
              <c:numCache>
                <c:formatCode>General</c:formatCode>
                <c:ptCount val="3"/>
                <c:pt idx="0">
                  <c:v>16.8</c:v>
                </c:pt>
                <c:pt idx="1">
                  <c:v>18</c:v>
                </c:pt>
                <c:pt idx="2">
                  <c:v>26.7</c:v>
                </c:pt>
              </c:numCache>
            </c:numRef>
          </c:val>
          <c:extLst>
            <c:ext xmlns:c16="http://schemas.microsoft.com/office/drawing/2014/chart" uri="{C3380CC4-5D6E-409C-BE32-E72D297353CC}">
              <c16:uniqueId val="{00000000-9707-443A-A63D-849E9F5FCE64}"/>
            </c:ext>
          </c:extLst>
        </c:ser>
        <c:dLbls>
          <c:showLegendKey val="0"/>
          <c:showVal val="1"/>
          <c:showCatName val="0"/>
          <c:showSerName val="0"/>
          <c:showPercent val="0"/>
          <c:showBubbleSize val="0"/>
        </c:dLbls>
        <c:gapWidth val="80"/>
        <c:overlap val="25"/>
        <c:axId val="-2039241320"/>
        <c:axId val="-2039309144"/>
      </c:barChart>
      <c:catAx>
        <c:axId val="-2039241320"/>
        <c:scaling>
          <c:orientation val="minMax"/>
        </c:scaling>
        <c:delete val="0"/>
        <c:axPos val="b"/>
        <c:numFmt formatCode="General" sourceLinked="1"/>
        <c:majorTickMark val="out"/>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lang="en-US" sz="1600" b="1" i="0" u="none" strike="noStrike" kern="1200" cap="none" spc="20" normalizeH="0" baseline="0">
                <a:solidFill>
                  <a:schemeClr val="tx1">
                    <a:lumMod val="85000"/>
                    <a:lumOff val="15000"/>
                  </a:schemeClr>
                </a:solidFill>
                <a:latin typeface="Arial Narrow" panose="020B0606020202030204" pitchFamily="34" charset="0"/>
                <a:ea typeface="+mn-ea"/>
                <a:cs typeface="+mn-cs"/>
              </a:defRPr>
            </a:pPr>
            <a:endParaRPr lang="en-US"/>
          </a:p>
        </c:txPr>
        <c:crossAx val="-2039309144"/>
        <c:crosses val="autoZero"/>
        <c:auto val="1"/>
        <c:lblAlgn val="ctr"/>
        <c:lblOffset val="100"/>
        <c:noMultiLvlLbl val="0"/>
      </c:catAx>
      <c:valAx>
        <c:axId val="-2039309144"/>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sz="1400" b="1" i="0" u="none" strike="noStrike" kern="1200" spc="20" baseline="0">
                <a:solidFill>
                  <a:schemeClr val="tx1">
                    <a:lumMod val="85000"/>
                    <a:lumOff val="15000"/>
                  </a:schemeClr>
                </a:solidFill>
                <a:latin typeface="Arial Narrow" panose="020B0606020202030204" pitchFamily="34" charset="0"/>
                <a:ea typeface="+mn-ea"/>
                <a:cs typeface="+mn-cs"/>
              </a:defRPr>
            </a:pPr>
            <a:endParaRPr lang="en-US"/>
          </a:p>
        </c:txPr>
        <c:crossAx val="-2039241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MACE</c:v>
                </c:pt>
              </c:strCache>
            </c:strRef>
          </c:tx>
          <c:spPr>
            <a:solidFill>
              <a:srgbClr val="19325C"/>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Sheet1!$B$2:$B$4</c:f>
              <c:numCache>
                <c:formatCode>General</c:formatCode>
                <c:ptCount val="3"/>
                <c:pt idx="0">
                  <c:v>6.5</c:v>
                </c:pt>
                <c:pt idx="1">
                  <c:v>5.6</c:v>
                </c:pt>
                <c:pt idx="2">
                  <c:v>6</c:v>
                </c:pt>
              </c:numCache>
            </c:numRef>
          </c:val>
          <c:extLst>
            <c:ext xmlns:c16="http://schemas.microsoft.com/office/drawing/2014/chart" uri="{C3380CC4-5D6E-409C-BE32-E72D297353CC}">
              <c16:uniqueId val="{00000000-7480-418C-AC0D-EB7B79FB9607}"/>
            </c:ext>
          </c:extLst>
        </c:ser>
        <c:ser>
          <c:idx val="1"/>
          <c:order val="1"/>
          <c:tx>
            <c:strRef>
              <c:f>Sheet1!$C$1</c:f>
              <c:strCache>
                <c:ptCount val="1"/>
                <c:pt idx="0">
                  <c:v>Death from CV Causes</c:v>
                </c:pt>
              </c:strCache>
            </c:strRef>
          </c:tx>
          <c:spPr>
            <a:solidFill>
              <a:srgbClr val="2A559A"/>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Sheet1!$C$2:$C$4</c:f>
              <c:numCache>
                <c:formatCode>General</c:formatCode>
                <c:ptCount val="3"/>
                <c:pt idx="0">
                  <c:v>2.4</c:v>
                </c:pt>
                <c:pt idx="1">
                  <c:v>2.2000000000000002</c:v>
                </c:pt>
                <c:pt idx="2">
                  <c:v>1.9</c:v>
                </c:pt>
              </c:numCache>
            </c:numRef>
          </c:val>
          <c:extLst>
            <c:ext xmlns:c16="http://schemas.microsoft.com/office/drawing/2014/chart" uri="{C3380CC4-5D6E-409C-BE32-E72D297353CC}">
              <c16:uniqueId val="{00000001-7480-418C-AC0D-EB7B79FB9607}"/>
            </c:ext>
          </c:extLst>
        </c:ser>
        <c:ser>
          <c:idx val="2"/>
          <c:order val="2"/>
          <c:tx>
            <c:strRef>
              <c:f>Sheet1!$D$1</c:f>
              <c:strCache>
                <c:ptCount val="1"/>
                <c:pt idx="0">
                  <c:v>MI</c:v>
                </c:pt>
              </c:strCache>
            </c:strRef>
          </c:tx>
          <c:spPr>
            <a:solidFill>
              <a:srgbClr val="30C1D7"/>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Sheet1!$D$2:$D$4</c:f>
              <c:numCache>
                <c:formatCode>General</c:formatCode>
                <c:ptCount val="3"/>
                <c:pt idx="0">
                  <c:v>3</c:v>
                </c:pt>
                <c:pt idx="1">
                  <c:v>2.7</c:v>
                </c:pt>
                <c:pt idx="2">
                  <c:v>3.5</c:v>
                </c:pt>
              </c:numCache>
            </c:numRef>
          </c:val>
          <c:extLst>
            <c:ext xmlns:c16="http://schemas.microsoft.com/office/drawing/2014/chart" uri="{C3380CC4-5D6E-409C-BE32-E72D297353CC}">
              <c16:uniqueId val="{00000002-7480-418C-AC0D-EB7B79FB9607}"/>
            </c:ext>
          </c:extLst>
        </c:ser>
        <c:ser>
          <c:idx val="3"/>
          <c:order val="3"/>
          <c:tx>
            <c:strRef>
              <c:f>Sheet1!$E$1</c:f>
              <c:strCache>
                <c:ptCount val="1"/>
                <c:pt idx="0">
                  <c:v>Stroke</c:v>
                </c:pt>
              </c:strCache>
            </c:strRef>
          </c:tx>
          <c:spPr>
            <a:solidFill>
              <a:srgbClr val="DCF4F8"/>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Sheet1!$E$2:$E$4</c:f>
              <c:numCache>
                <c:formatCode>General</c:formatCode>
                <c:ptCount val="3"/>
                <c:pt idx="0">
                  <c:v>1.3</c:v>
                </c:pt>
                <c:pt idx="1">
                  <c:v>1.5</c:v>
                </c:pt>
                <c:pt idx="2">
                  <c:v>1.2</c:v>
                </c:pt>
              </c:numCache>
            </c:numRef>
          </c:val>
          <c:extLst>
            <c:ext xmlns:c16="http://schemas.microsoft.com/office/drawing/2014/chart" uri="{C3380CC4-5D6E-409C-BE32-E72D297353CC}">
              <c16:uniqueId val="{00000003-7480-418C-AC0D-EB7B79FB9607}"/>
            </c:ext>
          </c:extLst>
        </c:ser>
        <c:dLbls>
          <c:showLegendKey val="0"/>
          <c:showVal val="1"/>
          <c:showCatName val="0"/>
          <c:showSerName val="0"/>
          <c:showPercent val="0"/>
          <c:showBubbleSize val="0"/>
        </c:dLbls>
        <c:gapWidth val="444"/>
        <c:overlap val="-90"/>
        <c:axId val="-2024701160"/>
        <c:axId val="-2024697192"/>
      </c:barChart>
      <c:catAx>
        <c:axId val="-2024701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cap="all" spc="120" normalizeH="0" baseline="0">
                <a:solidFill>
                  <a:schemeClr val="tx1">
                    <a:lumMod val="85000"/>
                    <a:lumOff val="15000"/>
                  </a:schemeClr>
                </a:solidFill>
                <a:latin typeface="Arial Narrow" panose="020B0606020202030204" pitchFamily="34" charset="0"/>
                <a:ea typeface="+mn-ea"/>
                <a:cs typeface="+mn-cs"/>
              </a:defRPr>
            </a:pPr>
            <a:endParaRPr lang="en-US"/>
          </a:p>
        </c:txPr>
        <c:crossAx val="-2024697192"/>
        <c:crosses val="autoZero"/>
        <c:auto val="1"/>
        <c:lblAlgn val="ctr"/>
        <c:lblOffset val="100"/>
        <c:noMultiLvlLbl val="0"/>
      </c:catAx>
      <c:valAx>
        <c:axId val="-2024697192"/>
        <c:scaling>
          <c:orientation val="minMax"/>
        </c:scaling>
        <c:delete val="0"/>
        <c:axPos val="l"/>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crossAx val="-20247011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600" b="0"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gency FB" panose="020B0503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solidFill>
                  <a:schemeClr val="tx1"/>
                </a:solidFill>
                <a:latin typeface="+mn-lt"/>
                <a:cs typeface="Baekmuk Gulim" charset="0"/>
              </a:rPr>
              <a:t>Risk factors associated with an increased </a:t>
            </a:r>
            <a:r>
              <a:rPr lang="en-US" altLang="en-US" sz="1200" dirty="0" err="1">
                <a:solidFill>
                  <a:schemeClr val="tx1"/>
                </a:solidFill>
                <a:latin typeface="+mn-lt"/>
                <a:cs typeface="Baekmuk Gulim" charset="0"/>
              </a:rPr>
              <a:t>mlf</a:t>
            </a:r>
            <a:r>
              <a:rPr lang="en-US" altLang="en-US" sz="1200" dirty="0">
                <a:solidFill>
                  <a:schemeClr val="tx1"/>
                </a:solidFill>
                <a:latin typeface="+mn-lt"/>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4</a:t>
            </a:fld>
            <a:endParaRPr lang="en-US"/>
          </a:p>
        </p:txBody>
      </p:sp>
    </p:spTree>
    <p:extLst>
      <p:ext uri="{BB962C8B-B14F-4D97-AF65-F5344CB8AC3E}">
        <p14:creationId xmlns:p14="http://schemas.microsoft.com/office/powerpoint/2010/main" val="215408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sz="1200" b="1" dirty="0">
                <a:solidFill>
                  <a:schemeClr val="tx1"/>
                </a:solidFill>
                <a:latin typeface="+mn-lt"/>
              </a:rPr>
              <a:t>Correct Answer: 5. As long as the interventional cardiologist dictates</a:t>
            </a:r>
          </a:p>
          <a:p>
            <a:endParaRPr lang="en-CA" sz="1200" dirty="0">
              <a:solidFill>
                <a:schemeClr val="tx1"/>
              </a:solidFill>
              <a:latin typeface="+mn-lt"/>
            </a:endParaRPr>
          </a:p>
          <a:p>
            <a:pPr marL="171450" indent="-171450">
              <a:buFont typeface="Arial"/>
              <a:buChar char="•"/>
            </a:pPr>
            <a:r>
              <a:rPr lang="en-US" sz="1200" dirty="0">
                <a:solidFill>
                  <a:schemeClr val="tx1"/>
                </a:solidFill>
                <a:latin typeface="+mn-lt"/>
              </a:rPr>
              <a:t>The purpose of adding</a:t>
            </a:r>
            <a:r>
              <a:rPr lang="en-US" sz="1200" baseline="0" dirty="0">
                <a:solidFill>
                  <a:schemeClr val="tx1"/>
                </a:solidFill>
                <a:latin typeface="+mn-lt"/>
              </a:rPr>
              <a:t> a P2Y12 antiplatelet agent such as clopidogrel +/- ASA to a DOAC following PCI with stent implantation is to reduce the risk of stent thrombosis while the metal struts of the stent are covered by vascular endothelial cells thus eliminating blood-metal contact.</a:t>
            </a:r>
          </a:p>
          <a:p>
            <a:pPr marL="171450" indent="-171450">
              <a:buFont typeface="Arial"/>
              <a:buChar char="•"/>
            </a:pPr>
            <a:r>
              <a:rPr lang="en-US" sz="1200" baseline="0" dirty="0">
                <a:solidFill>
                  <a:schemeClr val="tx1"/>
                </a:solidFill>
                <a:latin typeface="+mn-lt"/>
              </a:rPr>
              <a:t>The length of time needed for complete </a:t>
            </a:r>
            <a:r>
              <a:rPr lang="en-US" sz="1200" baseline="0" dirty="0" err="1">
                <a:solidFill>
                  <a:schemeClr val="tx1"/>
                </a:solidFill>
                <a:latin typeface="+mn-lt"/>
              </a:rPr>
              <a:t>endothelialisation</a:t>
            </a:r>
            <a:r>
              <a:rPr lang="en-US" sz="1200" baseline="0" dirty="0">
                <a:solidFill>
                  <a:schemeClr val="tx1"/>
                </a:solidFill>
                <a:latin typeface="+mn-lt"/>
              </a:rPr>
              <a:t> of the stent will vary with stent type (newer generation drug eluting stents require less time, bare metal stents require least time but are seldom used these days…) as well as procedural factors (number of stents deployed, number of centimeters of coronary artery stented, effectiveness of strut apposition to the vessel wall, left main or complex bifurcation stents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a:t>
            </a:r>
          </a:p>
          <a:p>
            <a:pPr marL="171450" indent="-171450">
              <a:buFont typeface="Arial"/>
              <a:buChar char="•"/>
            </a:pPr>
            <a:r>
              <a:rPr lang="en-US" sz="1200" baseline="0" dirty="0">
                <a:solidFill>
                  <a:schemeClr val="tx1"/>
                </a:solidFill>
                <a:latin typeface="+mn-lt"/>
              </a:rPr>
              <a:t>Accordingly, the specific recommendations of the interventional cardiologist should be carefully followed in each case in order to optimize the duration of dual pathway therapy and minimize both the risk of stent thrombosis as well as bleeding complications.</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201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1" dirty="0">
                <a:solidFill>
                  <a:schemeClr val="tx1"/>
                </a:solidFill>
                <a:latin typeface="+mn-lt"/>
              </a:rPr>
              <a:t>This is a slide with animation revealing column two and the approach to the high-risk PCI patient (defined under 1. below.</a:t>
            </a:r>
          </a:p>
          <a:p>
            <a:r>
              <a:rPr lang="en-CA" sz="1200" b="1" dirty="0">
                <a:solidFill>
                  <a:schemeClr val="tx1"/>
                </a:solidFill>
                <a:latin typeface="+mn-lt"/>
              </a:rPr>
              <a:t>The PCP would not need to know the details here, only to follow the interventional cardiologist's specific recommendation.</a:t>
            </a:r>
          </a:p>
          <a:p>
            <a:endParaRPr lang="en-CA" sz="1200" b="1" dirty="0">
              <a:solidFill>
                <a:schemeClr val="tx1"/>
              </a:solidFill>
              <a:latin typeface="+mn-lt"/>
            </a:endParaRPr>
          </a:p>
          <a:p>
            <a:r>
              <a:rPr lang="en-US" sz="1200" b="0" i="0" kern="1200" dirty="0">
                <a:solidFill>
                  <a:schemeClr val="tx1"/>
                </a:solidFill>
                <a:effectLst/>
                <a:latin typeface="+mn-lt"/>
                <a:ea typeface="+mn-ea"/>
                <a:cs typeface="+mn-cs"/>
              </a:rPr>
              <a:t>Management of antithrombotic therapy in patients with atrial fibrillation (AF) and coronary artery disease (CAD)/peripheral artery disease (PAD). ACS, acute coronary syndrome; ASA, acetylsalicylic acid; BID, twice per day; BMS, bare metal stent; BVS, bioabsorbable vascular scaffold; CCS, Canadian Cardiovascular Society; CHADS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ongestive Heart Failure,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ypertension,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ge,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iabetes,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troke/Transient Ischemic Attack; </a:t>
            </a:r>
            <a:r>
              <a:rPr lang="en-US" sz="1200" b="0" i="0" kern="1200" dirty="0" err="1">
                <a:solidFill>
                  <a:schemeClr val="tx1"/>
                </a:solidFill>
                <a:effectLst/>
                <a:latin typeface="+mn-lt"/>
                <a:ea typeface="+mn-ea"/>
                <a:cs typeface="+mn-cs"/>
              </a:rPr>
              <a:t>CrCl</a:t>
            </a:r>
            <a:r>
              <a:rPr lang="en-US" sz="1200" b="0" i="0" kern="1200" dirty="0">
                <a:solidFill>
                  <a:schemeClr val="tx1"/>
                </a:solidFill>
                <a:effectLst/>
                <a:latin typeface="+mn-lt"/>
                <a:ea typeface="+mn-ea"/>
                <a:cs typeface="+mn-cs"/>
              </a:rPr>
              <a:t>, creatinine clearance; CV, cardiovascular; DES, drug-eluting stent; eGFR, estimated glomerular filtration rate; INR, international normalized ratio; DOAC, non-vitamin K antagonist oral anticoagulant; OAC, oral anticoagulant; PCI, percutaneous coronary intervention; PO, orally.</a:t>
            </a:r>
            <a:endParaRPr lang="en-CA" sz="1200" b="1" dirty="0">
              <a:solidFill>
                <a:schemeClr val="tx1"/>
              </a:solidFill>
              <a:latin typeface="+mn-lt"/>
            </a:endParaRPr>
          </a:p>
          <a:p>
            <a:endParaRPr lang="en-CA" sz="1200" b="1" dirty="0">
              <a:solidFill>
                <a:schemeClr val="tx1"/>
              </a:solidFill>
              <a:latin typeface="+mn-lt"/>
            </a:endParaRPr>
          </a:p>
          <a:p>
            <a:pPr marL="228600" indent="-228600">
              <a:buAutoNum type="arabicPeriod"/>
            </a:pPr>
            <a:r>
              <a:rPr lang="en-CA" sz="1200" dirty="0">
                <a:solidFill>
                  <a:schemeClr val="tx1"/>
                </a:solidFill>
                <a:latin typeface="+mn-lt"/>
              </a:rPr>
              <a:t>A PCI is considered high-risk based on clinical and angiographic features such as: diabetes mellitus, current smoker, chronic renal dysfunction (eGFR &lt; 60 mL/min), prior ACS, prior stent thrombosis, multi-vessel disease, multiple stents implanted, complex bifurcation lesion, total stent length &gt; 60 mm, chronic total occlusion intervention, or bioabsorbable vascular scaffold (BVS) implantation.</a:t>
            </a:r>
          </a:p>
          <a:p>
            <a:pPr marL="228600" indent="-228600">
              <a:buAutoNum type="arabicPeriod"/>
            </a:pPr>
            <a:r>
              <a:rPr lang="en-CA" sz="1200" dirty="0">
                <a:solidFill>
                  <a:schemeClr val="tx1"/>
                </a:solidFill>
                <a:latin typeface="+mn-lt"/>
              </a:rPr>
              <a:t>Regimens evaluated in this context include: warfarin daily, rivaroxaban 15 mg PO daily (10 mg in patients with </a:t>
            </a:r>
            <a:r>
              <a:rPr lang="en-CA" sz="1200" dirty="0" err="1">
                <a:solidFill>
                  <a:schemeClr val="tx1"/>
                </a:solidFill>
                <a:latin typeface="+mn-lt"/>
              </a:rPr>
              <a:t>CrCl</a:t>
            </a:r>
            <a:r>
              <a:rPr lang="en-CA" sz="1200" dirty="0">
                <a:solidFill>
                  <a:schemeClr val="tx1"/>
                </a:solidFill>
                <a:latin typeface="+mn-lt"/>
              </a:rPr>
              <a:t> 30-50 mL/min), dabigatran 110 mg or 150 mg PO BID. A DOAC is preferred over warfarin, however if warfarin is to be used the lower end of the recommended INR target range is preferred. All patients should receive a loading dose of ASA 160 mg at the time of PCI (if previously ASA naïve).</a:t>
            </a:r>
          </a:p>
          <a:p>
            <a:pPr marL="228600" indent="-228600">
              <a:buAutoNum type="arabicPeriod"/>
            </a:pPr>
            <a:r>
              <a:rPr lang="en-CA" sz="1200" dirty="0">
                <a:solidFill>
                  <a:schemeClr val="tx1"/>
                </a:solidFill>
                <a:latin typeface="+mn-lt"/>
              </a:rPr>
              <a:t>Regimens evaluated in this context include: warfarin daily, or rivaroxaban 2.5 mg PO BID. A DOAC is preferred over warfarin, however if warfarin is to be used the recommended INR target is 2.0-2.5. All patients should receive a loading dose of ASA 160 mg at the time of PCI (if previously ASA naïve). Thereafter, ASA may be discontinued as early as the day following PCI or it can be continued longer term (e.g. 1 to 6 months after PCI).  The timing of when to discontinue ASA will depend on the individual patient’s ischemic and bleeding risk. </a:t>
            </a:r>
          </a:p>
          <a:p>
            <a:pPr marL="228600" indent="-228600">
              <a:buAutoNum type="arabicPeriod"/>
            </a:pPr>
            <a:r>
              <a:rPr lang="en-CA" sz="1200" dirty="0">
                <a:solidFill>
                  <a:schemeClr val="tx1"/>
                </a:solidFill>
                <a:latin typeface="+mn-lt"/>
              </a:rPr>
              <a:t>The dose of OAC beyond year after PCI should be the standard stroke prevention dose. Single antiplatelet therapy with ASA or clopidogrel may be added to OAC if high-risk clinical or angiographic features or ischemic events and low risk of bleeding </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05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3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171450" indent="-171450">
              <a:buFont typeface="Arial"/>
              <a:buChar char="•"/>
            </a:pPr>
            <a:r>
              <a:rPr lang="en-US" sz="1200" dirty="0">
                <a:solidFill>
                  <a:schemeClr val="tx1"/>
                </a:solidFill>
                <a:latin typeface="+mn-lt"/>
              </a:rPr>
              <a:t>All answers EXCEPT “Forever” may be correct here.  The goal is to minimize the duration of DAPT (as little as 1 day in some, up to 6 months in others depending on relative ischemic and bleeding risk.  The approach is individualized and determined</a:t>
            </a:r>
            <a:r>
              <a:rPr lang="en-US" sz="1200" baseline="0" dirty="0">
                <a:solidFill>
                  <a:schemeClr val="tx1"/>
                </a:solidFill>
                <a:latin typeface="+mn-lt"/>
              </a:rPr>
              <a:t> by the interventional cardiologist at the time of the procedure.  Recommendations in the </a:t>
            </a:r>
            <a:r>
              <a:rPr lang="en-US" sz="1200" baseline="0" dirty="0" err="1">
                <a:solidFill>
                  <a:schemeClr val="tx1"/>
                </a:solidFill>
                <a:latin typeface="+mn-lt"/>
              </a:rPr>
              <a:t>cath</a:t>
            </a:r>
            <a:r>
              <a:rPr lang="en-US" sz="1200" baseline="0" dirty="0">
                <a:solidFill>
                  <a:schemeClr val="tx1"/>
                </a:solidFill>
                <a:latin typeface="+mn-lt"/>
              </a:rPr>
              <a:t> report are therefore to be followed.</a:t>
            </a:r>
          </a:p>
          <a:p>
            <a:pPr marL="171450" indent="-171450">
              <a:buFont typeface="Arial"/>
              <a:buChar char="•"/>
            </a:pPr>
            <a:r>
              <a:rPr lang="en-US" sz="1200" baseline="0" dirty="0">
                <a:solidFill>
                  <a:schemeClr val="tx1"/>
                </a:solidFill>
                <a:latin typeface="+mn-lt"/>
              </a:rPr>
              <a:t>A significant number of patients who suffer an ACS are treated with medical therapy alone (e.g. late presentation, advanced age, multiple co-morbidities).  In the absence of AF, these patients are given DAPT for 12 months or longer (PEGASUS study).  With concomitant AF, single antiplatelet therapy with clopidogrel along with a DOAC is recommended to optimize balance between ischemic and bleeding risk.</a:t>
            </a:r>
          </a:p>
          <a:p>
            <a:pPr marL="171450" indent="-171450">
              <a:buFont typeface="Arial"/>
              <a:buChar char="•"/>
            </a:pPr>
            <a:r>
              <a:rPr lang="en-US" sz="1200" baseline="0" dirty="0">
                <a:solidFill>
                  <a:schemeClr val="tx1"/>
                </a:solidFill>
                <a:latin typeface="+mn-lt"/>
              </a:rPr>
              <a:t>Although DAPT in ACS with the two newer P2Y12 antiplatelet agents (ticagrelor and prasugrel) was more effective than with clopidogrel at preventing ischemic complications (PLATO and TRITON-TIMI 38 studies), this was at the expense of slightly greater bleeding.  Accordingly clopidogrel is generally preferred over ticagrelor or prasugrel in ACS with AF requiring concomitant DOAC therapy to minimize bleeding risk.</a:t>
            </a:r>
          </a:p>
          <a:p>
            <a:endParaRPr lang="en-CA" sz="1200" dirty="0">
              <a:solidFill>
                <a:schemeClr val="tx1"/>
              </a:solidFill>
              <a:latin typeface="+mn-lt"/>
            </a:endParaRPr>
          </a:p>
          <a:p>
            <a:pPr marL="171450" indent="-171450">
              <a:buFont typeface="Arial"/>
              <a:buChar char="•"/>
            </a:pPr>
            <a:r>
              <a:rPr lang="en-US" sz="1200" dirty="0">
                <a:solidFill>
                  <a:schemeClr val="tx1"/>
                </a:solidFill>
                <a:latin typeface="+mn-lt"/>
              </a:rPr>
              <a:t>The purpose of adding</a:t>
            </a:r>
            <a:r>
              <a:rPr lang="en-US" sz="1200" baseline="0" dirty="0">
                <a:solidFill>
                  <a:schemeClr val="tx1"/>
                </a:solidFill>
                <a:latin typeface="+mn-lt"/>
              </a:rPr>
              <a:t> a P2Y12 antiplatelet agent such as clopidogrel +/- ASA to a DOAC following PCI with stent implantation is to reduce the risk of stent thrombosis while the metal struts of the stent are covered by vascular endothelial cells thus eliminating blood-metal contact.</a:t>
            </a:r>
          </a:p>
          <a:p>
            <a:pPr marL="171450" indent="-171450">
              <a:buFont typeface="Arial"/>
              <a:buChar char="•"/>
            </a:pPr>
            <a:r>
              <a:rPr lang="en-US" sz="1200" baseline="0" dirty="0">
                <a:solidFill>
                  <a:schemeClr val="tx1"/>
                </a:solidFill>
                <a:latin typeface="+mn-lt"/>
              </a:rPr>
              <a:t>The length of time needed for complete </a:t>
            </a:r>
            <a:r>
              <a:rPr lang="en-US" sz="1200" baseline="0" dirty="0" err="1">
                <a:solidFill>
                  <a:schemeClr val="tx1"/>
                </a:solidFill>
                <a:latin typeface="+mn-lt"/>
              </a:rPr>
              <a:t>endothelialisation</a:t>
            </a:r>
            <a:r>
              <a:rPr lang="en-US" sz="1200" baseline="0" dirty="0">
                <a:solidFill>
                  <a:schemeClr val="tx1"/>
                </a:solidFill>
                <a:latin typeface="+mn-lt"/>
              </a:rPr>
              <a:t> of the stent will vary with stent type (newer generation drug eluting stents require less time, bare metal stents require least time but are seldom used these days…) as well as procedural factors (number of stents deployed, number of centimeters of coronary artery stented, effectiveness of strut apposition to the vessel wall, left main or complex bifurcation stents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a:t>
            </a:r>
          </a:p>
          <a:p>
            <a:pPr marL="171450" indent="-171450">
              <a:buFont typeface="Arial"/>
              <a:buChar char="•"/>
            </a:pPr>
            <a:r>
              <a:rPr lang="en-US" sz="1200" baseline="0" dirty="0">
                <a:solidFill>
                  <a:schemeClr val="tx1"/>
                </a:solidFill>
                <a:latin typeface="+mn-lt"/>
              </a:rPr>
              <a:t>Accordingly, the specific recommendations of the interventional cardiologist should be carefully followed in each case in order to optimize the duration of dual pathway therapy and minimize both the risk of stent thrombosis as well as bleeding complications.</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32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1" dirty="0">
                <a:solidFill>
                  <a:schemeClr val="tx1"/>
                </a:solidFill>
                <a:latin typeface="+mn-lt"/>
              </a:rPr>
              <a:t>This is a slide with animation revealing  the last column (column 3)  and the approach to the ACS without PCI patient</a:t>
            </a:r>
          </a:p>
          <a:p>
            <a:endParaRPr lang="en-CA" sz="1200" b="1" dirty="0">
              <a:solidFill>
                <a:schemeClr val="tx1"/>
              </a:solidFill>
              <a:latin typeface="+mn-lt"/>
            </a:endParaRPr>
          </a:p>
          <a:p>
            <a:r>
              <a:rPr lang="en-US" sz="1200" b="0" i="0" kern="1200" dirty="0">
                <a:solidFill>
                  <a:schemeClr val="tx1"/>
                </a:solidFill>
                <a:effectLst/>
                <a:latin typeface="+mn-lt"/>
                <a:ea typeface="+mn-ea"/>
                <a:cs typeface="+mn-cs"/>
              </a:rPr>
              <a:t>Management of antithrombotic therapy in patients with atrial fibrillation (AF) and coronary artery disease (CAD)/peripheral artery disease (PAD). ACS, acute coronary syndrome; ASA, acetylsalicylic acid; BID, twice per day; BMS, bare metal stent; BVS, bioabsorbable vascular scaffold; CCS, Canadian Cardiovascular Society; CHADS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ongestive Heart Failure,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ypertension,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ge,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iabetes,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troke/Transient Ischemic Attack; </a:t>
            </a:r>
            <a:r>
              <a:rPr lang="en-US" sz="1200" b="0" i="0" kern="1200" dirty="0" err="1">
                <a:solidFill>
                  <a:schemeClr val="tx1"/>
                </a:solidFill>
                <a:effectLst/>
                <a:latin typeface="+mn-lt"/>
                <a:ea typeface="+mn-ea"/>
                <a:cs typeface="+mn-cs"/>
              </a:rPr>
              <a:t>CrCl</a:t>
            </a:r>
            <a:r>
              <a:rPr lang="en-US" sz="1200" b="0" i="0" kern="1200" dirty="0">
                <a:solidFill>
                  <a:schemeClr val="tx1"/>
                </a:solidFill>
                <a:effectLst/>
                <a:latin typeface="+mn-lt"/>
                <a:ea typeface="+mn-ea"/>
                <a:cs typeface="+mn-cs"/>
              </a:rPr>
              <a:t>, creatinine clearance; CV, cardiovascular; DES, drug-eluting stent; eGFR, estimated glomerular filtration rate; INR, international normalized ratio; DOAC, non-vitamin K antagonist oral anticoagulant; OAC, oral anticoagulant; PCI, percutaneous coronary intervention; PO, orally.</a:t>
            </a:r>
            <a:endParaRPr lang="en-CA" sz="1200" b="1" dirty="0">
              <a:solidFill>
                <a:schemeClr val="tx1"/>
              </a:solidFill>
              <a:latin typeface="+mn-lt"/>
            </a:endParaRPr>
          </a:p>
          <a:p>
            <a:endParaRPr lang="en-CA" sz="1200" b="1" dirty="0">
              <a:solidFill>
                <a:schemeClr val="tx1"/>
              </a:solidFill>
              <a:latin typeface="+mn-lt"/>
            </a:endParaRPr>
          </a:p>
          <a:p>
            <a:pPr marL="228600" indent="-228600">
              <a:buAutoNum type="arabicPeriod"/>
            </a:pPr>
            <a:r>
              <a:rPr lang="en-CA" sz="1200" dirty="0">
                <a:solidFill>
                  <a:schemeClr val="tx1"/>
                </a:solidFill>
                <a:latin typeface="+mn-lt"/>
              </a:rPr>
              <a:t>A PCI is considered high-risk based on clinical and angiographic features such as: diabetes mellitus, current smoker, chronic renal dysfunction (eGFR &lt; 60 mL/min), prior ACS, prior stent thrombosis, multi-vessel disease, multiple stents implanted, complex bifurcation lesion, total stent length &gt; 60 mm, chronic total occlusion intervention, or bioabsorbable vascular scaffold (BVS) implantation.</a:t>
            </a:r>
          </a:p>
          <a:p>
            <a:pPr marL="228600" indent="-228600">
              <a:buAutoNum type="arabicPeriod"/>
            </a:pPr>
            <a:r>
              <a:rPr lang="en-CA" sz="1200" dirty="0">
                <a:solidFill>
                  <a:schemeClr val="tx1"/>
                </a:solidFill>
                <a:latin typeface="+mn-lt"/>
              </a:rPr>
              <a:t>Regimens evaluated in this context include: warfarin daily, rivaroxaban 15 mg PO daily (10 mg in patients with </a:t>
            </a:r>
            <a:r>
              <a:rPr lang="en-CA" sz="1200" dirty="0" err="1">
                <a:solidFill>
                  <a:schemeClr val="tx1"/>
                </a:solidFill>
                <a:latin typeface="+mn-lt"/>
              </a:rPr>
              <a:t>CrCl</a:t>
            </a:r>
            <a:r>
              <a:rPr lang="en-CA" sz="1200" dirty="0">
                <a:solidFill>
                  <a:schemeClr val="tx1"/>
                </a:solidFill>
                <a:latin typeface="+mn-lt"/>
              </a:rPr>
              <a:t> 30-50 mL/min), dabigatran 110 mg or 150 mg PO BID. A DOAC is preferred over warfarin, however if warfarin is to be used the lower end of the recommended INR target range is preferred. All patients should receive a loading dose of ASA 160 mg at the time of PCI (if previously ASA naïve).</a:t>
            </a:r>
          </a:p>
          <a:p>
            <a:pPr marL="228600" indent="-228600">
              <a:buAutoNum type="arabicPeriod"/>
            </a:pPr>
            <a:r>
              <a:rPr lang="en-CA" sz="1200" dirty="0">
                <a:solidFill>
                  <a:schemeClr val="tx1"/>
                </a:solidFill>
                <a:latin typeface="+mn-lt"/>
              </a:rPr>
              <a:t>Regimens evaluated in this context include: warfarin daily, or rivaroxaban 2.5 mg PO BID. A DOAC is preferred over warfarin, however if warfarin is to be used the recommended INR target is 2.0-2.5. All patients should receive a loading dose of ASA 160 mg at the time of PCI (if previously ASA naïve). Thereafter, ASA may be discontinued as early as the day following PCI or it can be continued longer term (e.g. 1 to 6 months after PCI).  The timing of when to discontinue ASA will depend on the individual patient’s ischemic and bleeding risk. </a:t>
            </a:r>
          </a:p>
          <a:p>
            <a:pPr marL="228600" indent="-228600">
              <a:buAutoNum type="arabicPeriod"/>
            </a:pPr>
            <a:r>
              <a:rPr lang="en-CA" sz="1200" dirty="0">
                <a:solidFill>
                  <a:schemeClr val="tx1"/>
                </a:solidFill>
                <a:latin typeface="+mn-lt"/>
              </a:rPr>
              <a:t>The dose of OAC beyond year after PCI should be the standard stroke prevention dose. Single antiplatelet therapy with ASA or clopidogrel may be added to OAC if high-risk clinical or angiographic features or ischemic events and low risk of bleeding </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18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24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1"/>
            <a:endParaRPr lang="en-CA" sz="1200" b="1" dirty="0">
              <a:solidFill>
                <a:schemeClr val="tx1"/>
              </a:solidFill>
              <a:latin typeface="+mn-lt"/>
            </a:endParaRPr>
          </a:p>
          <a:p>
            <a:pPr lvl="0"/>
            <a:r>
              <a:rPr lang="en-US" sz="1200" dirty="0">
                <a:solidFill>
                  <a:schemeClr val="tx1"/>
                </a:solidFill>
                <a:latin typeface="+mn-lt"/>
              </a:rPr>
              <a:t>Oral anticoagulation is necessary in AF patients to prevent stroke </a:t>
            </a:r>
          </a:p>
          <a:p>
            <a:pPr lvl="0"/>
            <a:r>
              <a:rPr lang="en-US" sz="1200" dirty="0">
                <a:solidFill>
                  <a:schemeClr val="tx1"/>
                </a:solidFill>
                <a:latin typeface="+mn-lt"/>
              </a:rPr>
              <a:t>Dual antiplatelet therapy is necessary in ACS/PCI patients to prevent recurrent ischemic events and stent thrombosis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16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1"/>
            <a:endParaRPr lang="en-CA" sz="1200" b="1" dirty="0">
              <a:solidFill>
                <a:schemeClr val="tx1"/>
              </a:solidFill>
              <a:latin typeface="+mn-lt"/>
            </a:endParaRPr>
          </a:p>
          <a:p>
            <a:r>
              <a:rPr lang="en-US" sz="1200" b="1" i="0" u="none" strike="noStrike" kern="1200" baseline="0" dirty="0">
                <a:solidFill>
                  <a:schemeClr val="tx1"/>
                </a:solidFill>
                <a:latin typeface="+mn-lt"/>
                <a:ea typeface="+mn-ea"/>
                <a:cs typeface="+mn-cs"/>
              </a:rPr>
              <a:t>BACKGROUND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Appropriate antithrombotic regimens for patients with atrial fibrillation who have an acute coronary syndrome or have undergone percutaneous coronary intervention (PCI) are unclear. </a:t>
            </a:r>
          </a:p>
          <a:p>
            <a:r>
              <a:rPr lang="en-US" sz="1200" b="1" i="0" u="none" strike="noStrike" kern="1200" baseline="0" dirty="0">
                <a:solidFill>
                  <a:schemeClr val="tx1"/>
                </a:solidFill>
                <a:latin typeface="+mn-lt"/>
                <a:ea typeface="+mn-ea"/>
                <a:cs typeface="+mn-cs"/>
              </a:rPr>
              <a:t>METHODS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an international trial with a two-by-two factorial design, we randomly assigned patients with atrial fibrillation who had an acute coronary syndrome or had undergone PCI and were planning to take a P2Y12 inhibitor to receive apixaban or a vitamin K antagonist and to receive aspirin or matching placebo for 6 months. The primary outcome was major or clinically relevant nonmajor bleeding. Secondary outcomes included death or hospitalization and a composite of ischemic events. </a:t>
            </a:r>
          </a:p>
          <a:p>
            <a:r>
              <a:rPr lang="en-US" sz="1200" b="1" i="0" u="none" strike="noStrike" kern="1200" baseline="0" dirty="0">
                <a:solidFill>
                  <a:schemeClr val="tx1"/>
                </a:solidFill>
                <a:latin typeface="+mn-lt"/>
                <a:ea typeface="+mn-ea"/>
                <a:cs typeface="+mn-cs"/>
              </a:rPr>
              <a:t>RESULTS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Enrollment included 4614 patients from 33 countries. There were no significant interactions between the two randomization factors on the primary or secondary outcomes. Major or clinically relevant nonmajor bleeding was noted in 10.5% of the patients receiving apixaban, as compared with 14.7% of those receiving a vitamin K antagonist (hazard ratio, 0.69; 95% confidence interval [CI], 0.58 to 0.81; P&lt;0.001 for both noninferiority and superiority), and in 16.1% of the patients receiving aspirin, as compared with 9.0% of those receiving placebo (hazard ratio, 1.89; 95% CI, 1.59 to 2.24; P&lt;0.001). Patients in the apixaban group had a lower incidence of death or hospitalization than those in the vitamin K antagonist group (23.5% vs. 27.4%; hazard ratio, 0.83; 95% CI, 0.74 to 0.93; P = 0.002) and a similar incidence of ischemic events. Patients in the aspirin group had an incidence of death or hospitalization and of ischemic events that was similar to that in the placebo group. </a:t>
            </a:r>
          </a:p>
          <a:p>
            <a:r>
              <a:rPr lang="en-US" sz="1200" b="1" i="0" u="none" strike="noStrike" kern="1200" baseline="0" dirty="0">
                <a:solidFill>
                  <a:schemeClr val="tx1"/>
                </a:solidFill>
                <a:latin typeface="+mn-lt"/>
                <a:ea typeface="+mn-ea"/>
                <a:cs typeface="+mn-cs"/>
              </a:rPr>
              <a:t>CONCLUSIONS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patients with atrial fibrillation and a recent acute coronary syndrome or PCI treated with a P2Y12 inhibitor, an antithrombotic regimen that included apixaban, without aspirin, resulted in less bleeding and fewer hospitalizations without significant differences in the incidence of ischemic events than regimens that included a vitamin K antagonist, aspirin, or both. (Funded by Bristol-Myers Squibb and Pfizer; AUGUSTUS ClinicalTrials.gov number, NCT02415400.) </a:t>
            </a: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9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0" i="0" kern="1200" dirty="0">
                <a:solidFill>
                  <a:schemeClr val="tx1"/>
                </a:solidFill>
                <a:effectLst/>
                <a:latin typeface="+mn-lt"/>
                <a:ea typeface="+mn-ea"/>
                <a:cs typeface="+mn-cs"/>
              </a:rPr>
              <a:t>Results showed that in patients receiving a P2Y12 inhibitor with or without aspirin (antiplatelet therapies), the proportion of patients with major or clinically relevant non-major (CRNM) bleeding at six months was significantly lower for those treated with </a:t>
            </a:r>
            <a:r>
              <a:rPr lang="en-CA" sz="1200" b="0" i="1" kern="1200" dirty="0">
                <a:solidFill>
                  <a:schemeClr val="tx1"/>
                </a:solidFill>
                <a:effectLst/>
                <a:latin typeface="+mn-lt"/>
                <a:ea typeface="+mn-ea"/>
                <a:cs typeface="+mn-cs"/>
              </a:rPr>
              <a:t>apixaban </a:t>
            </a:r>
            <a:r>
              <a:rPr lang="en-CA" sz="1200" b="0" i="0" kern="1200" dirty="0">
                <a:solidFill>
                  <a:schemeClr val="tx1"/>
                </a:solidFill>
                <a:effectLst/>
                <a:latin typeface="+mn-lt"/>
                <a:ea typeface="+mn-ea"/>
                <a:cs typeface="+mn-cs"/>
              </a:rPr>
              <a:t>compared to those treated with a VKA (10.5% vs. 14.7%, respectively; hazard ratio [HR]: 0.69, 95% confidence interval [CI]: 0.58-0.81; p-superiority&lt;0.001).</a:t>
            </a:r>
            <a:endParaRPr lang="en-CA" sz="1200" b="1" dirty="0">
              <a:solidFill>
                <a:schemeClr val="tx1"/>
              </a:solidFill>
              <a:latin typeface="+mn-lt"/>
            </a:endParaRPr>
          </a:p>
          <a:p>
            <a:endParaRPr lang="en-CA" sz="1200" b="1" dirty="0">
              <a:solidFill>
                <a:schemeClr val="tx1"/>
              </a:solidFill>
              <a:latin typeface="+mn-lt"/>
            </a:endParaRP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78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Most patients with AF and CAD who are eligible for OAC according to CHADS-65 end up on a DOAC alone after 12 months of CAD “stability”, defined as no ACS</a:t>
            </a:r>
            <a:r>
              <a:rPr lang="en-US" sz="1200" baseline="0" dirty="0">
                <a:solidFill>
                  <a:schemeClr val="tx1"/>
                </a:solidFill>
                <a:latin typeface="+mn-lt"/>
              </a:rPr>
              <a:t> or need for revascularization (PCI or CABG).</a:t>
            </a:r>
            <a:r>
              <a:rPr lang="en-US" sz="1200" dirty="0">
                <a:solidFill>
                  <a:schemeClr val="tx1"/>
                </a:solidFill>
                <a:latin typeface="+mn-lt"/>
              </a:rPr>
              <a:t> </a:t>
            </a: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22</a:t>
            </a:fld>
            <a:endParaRPr lang="en-US"/>
          </a:p>
        </p:txBody>
      </p:sp>
    </p:spTree>
    <p:extLst>
      <p:ext uri="{BB962C8B-B14F-4D97-AF65-F5344CB8AC3E}">
        <p14:creationId xmlns:p14="http://schemas.microsoft.com/office/powerpoint/2010/main" val="2576899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1" dirty="0">
                <a:solidFill>
                  <a:schemeClr val="tx1"/>
                </a:solidFill>
                <a:latin typeface="+mn-lt"/>
              </a:rPr>
              <a:t>Key Message:</a:t>
            </a:r>
          </a:p>
          <a:p>
            <a:endParaRPr lang="en-CA" sz="1200" b="1" dirty="0">
              <a:solidFill>
                <a:schemeClr val="tx1"/>
              </a:solidFill>
              <a:latin typeface="+mn-lt"/>
            </a:endParaRPr>
          </a:p>
          <a:p>
            <a:r>
              <a:rPr lang="en-CA" sz="1200" b="0" dirty="0">
                <a:solidFill>
                  <a:schemeClr val="tx1"/>
                </a:solidFill>
                <a:latin typeface="+mn-lt"/>
              </a:rPr>
              <a:t>DOAC is now preferred in ALL AF+CAD settings where OAC is indicated</a:t>
            </a:r>
          </a:p>
          <a:p>
            <a:pPr lvl="0" algn="l" defTabSz="914400">
              <a:defRPr/>
            </a:pPr>
            <a:endParaRPr lang="en-CA" sz="1200" b="1" dirty="0">
              <a:solidFill>
                <a:schemeClr val="tx1"/>
              </a:solidFill>
              <a:latin typeface="+mn-lt"/>
              <a:cs typeface="Candara"/>
            </a:endParaRPr>
          </a:p>
          <a:p>
            <a:pPr lvl="0" algn="l" defTabSz="914400">
              <a:defRPr/>
            </a:pPr>
            <a:r>
              <a:rPr lang="en-CA" sz="1200" b="1" dirty="0">
                <a:solidFill>
                  <a:schemeClr val="tx1"/>
                </a:solidFill>
                <a:latin typeface="+mn-lt"/>
                <a:cs typeface="Candara"/>
              </a:rPr>
              <a:t>Values and Preferences: </a:t>
            </a:r>
          </a:p>
          <a:p>
            <a:pPr lvl="0" algn="l" defTabSz="914400">
              <a:defRPr/>
            </a:pPr>
            <a:r>
              <a:rPr lang="en-CA" sz="1200" dirty="0">
                <a:solidFill>
                  <a:schemeClr val="tx1"/>
                </a:solidFill>
                <a:latin typeface="+mn-lt"/>
              </a:rPr>
              <a:t>The suggestion for use of a DOAC rather than warfarin places relatively greater weight on the ease of use of DOACs vs warfarin, as well as the data from randomized controlled trials of DOACs vs warfarin for NVAF (</a:t>
            </a:r>
            <a:r>
              <a:rPr lang="en-CA" sz="1200" dirty="0" err="1">
                <a:solidFill>
                  <a:schemeClr val="tx1"/>
                </a:solidFill>
                <a:latin typeface="+mn-lt"/>
              </a:rPr>
              <a:t>eg</a:t>
            </a:r>
            <a:r>
              <a:rPr lang="en-CA" sz="1200" dirty="0">
                <a:solidFill>
                  <a:schemeClr val="tx1"/>
                </a:solidFill>
                <a:latin typeface="+mn-lt"/>
              </a:rPr>
              <a:t>, equal or greater reduction of stroke, equal or greater reduction in all-cause mortality, equal or less major bleeding, less intracranial bleeding, and no net increase in CAD outcomes).</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04156297-500E-4637-A3B6-DA20CA07D824}" type="slidenum">
              <a:rPr lang="en-US" smtClean="0"/>
              <a:t>5</a:t>
            </a:fld>
            <a:endParaRPr lang="en-US"/>
          </a:p>
        </p:txBody>
      </p:sp>
    </p:spTree>
    <p:extLst>
      <p:ext uri="{BB962C8B-B14F-4D97-AF65-F5344CB8AC3E}">
        <p14:creationId xmlns:p14="http://schemas.microsoft.com/office/powerpoint/2010/main" val="4222952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443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00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Three</a:t>
            </a:r>
            <a:r>
              <a:rPr lang="en-US" sz="1200" baseline="0" dirty="0">
                <a:solidFill>
                  <a:schemeClr val="tx1"/>
                </a:solidFill>
                <a:latin typeface="+mn-lt"/>
              </a:rPr>
              <a:t> trials, Re-Dual, Pioneer and Augustus are under way and evaluating different combination strategies of SAPT (no ASA), DAPT (including the newer P2Y12 antiplatelets) with Warfarin or a DOAC.  The major endpoints tested are major bleeding and clinically significant non-major bleeding (i.e. safety).  Secondary endpoints include ischemic events (MI, stroke, stent thrombosis </a:t>
            </a:r>
            <a:r>
              <a:rPr lang="en-US" sz="1200" baseline="0" dirty="0" err="1">
                <a:solidFill>
                  <a:schemeClr val="tx1"/>
                </a:solidFill>
                <a:latin typeface="+mn-lt"/>
              </a:rPr>
              <a:t>etc</a:t>
            </a:r>
            <a:r>
              <a:rPr lang="en-US" sz="1200" baseline="0" dirty="0">
                <a:solidFill>
                  <a:schemeClr val="tx1"/>
                </a:solidFill>
                <a:latin typeface="+mn-lt"/>
              </a:rPr>
              <a:t>). The Augustus study algorithm is presented as an example of the complexity of these trials and the many different options available.  Until the results of these trials are available, clinical judgment and an individualized strategy balancing ischemic </a:t>
            </a:r>
            <a:r>
              <a:rPr lang="en-US" sz="1200" baseline="0" dirty="0" err="1">
                <a:solidFill>
                  <a:schemeClr val="tx1"/>
                </a:solidFill>
                <a:latin typeface="+mn-lt"/>
              </a:rPr>
              <a:t>v.s</a:t>
            </a:r>
            <a:r>
              <a:rPr lang="en-US" sz="1200" baseline="0" dirty="0">
                <a:solidFill>
                  <a:schemeClr val="tx1"/>
                </a:solidFill>
                <a:latin typeface="+mn-lt"/>
              </a:rPr>
              <a:t>. bleeding risk is required.</a:t>
            </a:r>
            <a:endParaRPr lang="en-US" sz="1200" dirty="0">
              <a:solidFill>
                <a:schemeClr val="tx1"/>
              </a:solidFill>
              <a:latin typeface="+mn-lt"/>
            </a:endParaRP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60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27</a:t>
            </a:fld>
            <a:endParaRPr lang="en-US"/>
          </a:p>
        </p:txBody>
      </p:sp>
    </p:spTree>
    <p:extLst>
      <p:ext uri="{BB962C8B-B14F-4D97-AF65-F5344CB8AC3E}">
        <p14:creationId xmlns:p14="http://schemas.microsoft.com/office/powerpoint/2010/main" val="376895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28</a:t>
            </a:fld>
            <a:endParaRPr lang="en-US"/>
          </a:p>
        </p:txBody>
      </p:sp>
    </p:spTree>
    <p:extLst>
      <p:ext uri="{BB962C8B-B14F-4D97-AF65-F5344CB8AC3E}">
        <p14:creationId xmlns:p14="http://schemas.microsoft.com/office/powerpoint/2010/main" val="1433621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Patients in both rivaroxaban arms had significantly reduced bleeding events vs patients in the triple-therapy arm</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29</a:t>
            </a:fld>
            <a:endParaRPr lang="en-US"/>
          </a:p>
        </p:txBody>
      </p:sp>
    </p:spTree>
    <p:extLst>
      <p:ext uri="{BB962C8B-B14F-4D97-AF65-F5344CB8AC3E}">
        <p14:creationId xmlns:p14="http://schemas.microsoft.com/office/powerpoint/2010/main" val="1566260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 difference in efficacy rates between the 3 arms</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30</a:t>
            </a:fld>
            <a:endParaRPr lang="en-US"/>
          </a:p>
        </p:txBody>
      </p:sp>
    </p:spTree>
    <p:extLst>
      <p:ext uri="{BB962C8B-B14F-4D97-AF65-F5344CB8AC3E}">
        <p14:creationId xmlns:p14="http://schemas.microsoft.com/office/powerpoint/2010/main" val="204421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0" i="0" kern="1200" dirty="0">
                <a:solidFill>
                  <a:schemeClr val="tx1"/>
                </a:solidFill>
                <a:effectLst/>
                <a:latin typeface="+mn-lt"/>
                <a:ea typeface="+mn-ea"/>
                <a:cs typeface="+mn-cs"/>
              </a:rPr>
              <a:t>Patients in both rivaroxaban arms had a significantly reduced risk for recurrent all-cause hospitalization</a:t>
            </a:r>
          </a:p>
          <a:p>
            <a:r>
              <a:rPr lang="en-CA" sz="1200" b="0" i="0" kern="1200" dirty="0">
                <a:solidFill>
                  <a:schemeClr val="tx1"/>
                </a:solidFill>
                <a:effectLst/>
                <a:latin typeface="+mn-lt"/>
                <a:ea typeface="+mn-ea"/>
                <a:cs typeface="+mn-cs"/>
              </a:rPr>
              <a:t>Significant reductions seen in both bleeding-related and cardiovascular (CV)-related rehospitalization</a:t>
            </a:r>
          </a:p>
          <a:p>
            <a:endParaRPr lang="en-CA" b="1" dirty="0"/>
          </a:p>
        </p:txBody>
      </p:sp>
      <p:sp>
        <p:nvSpPr>
          <p:cNvPr id="4" name="Slide Number Placeholder 3"/>
          <p:cNvSpPr>
            <a:spLocks noGrp="1"/>
          </p:cNvSpPr>
          <p:nvPr>
            <p:ph type="sldNum" sz="quarter" idx="5"/>
          </p:nvPr>
        </p:nvSpPr>
        <p:spPr/>
        <p:txBody>
          <a:bodyPr/>
          <a:lstStyle/>
          <a:p>
            <a:fld id="{04156297-500E-4637-A3B6-DA20CA07D824}" type="slidenum">
              <a:rPr lang="en-US" smtClean="0"/>
              <a:t>31</a:t>
            </a:fld>
            <a:endParaRPr lang="en-US"/>
          </a:p>
        </p:txBody>
      </p:sp>
    </p:spTree>
    <p:extLst>
      <p:ext uri="{BB962C8B-B14F-4D97-AF65-F5344CB8AC3E}">
        <p14:creationId xmlns:p14="http://schemas.microsoft.com/office/powerpoint/2010/main" val="3272499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49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29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solidFill>
                  <a:schemeClr val="tx1"/>
                </a:solidFill>
                <a:latin typeface="+mn-lt"/>
                <a:cs typeface="Baekmuk Gulim" charset="0"/>
              </a:rPr>
              <a:t>Risk factors associated with an increased </a:t>
            </a:r>
            <a:r>
              <a:rPr lang="en-US" altLang="en-US" sz="1200" dirty="0" err="1">
                <a:solidFill>
                  <a:schemeClr val="tx1"/>
                </a:solidFill>
                <a:latin typeface="+mn-lt"/>
                <a:cs typeface="Baekmuk Gulim" charset="0"/>
              </a:rPr>
              <a:t>mlf</a:t>
            </a:r>
            <a:r>
              <a:rPr lang="en-US" altLang="en-US" sz="1200" dirty="0">
                <a:solidFill>
                  <a:schemeClr val="tx1"/>
                </a:solidFill>
                <a:latin typeface="+mn-lt"/>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65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7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433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697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531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610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586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68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122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solidFill>
                  <a:schemeClr val="tx1"/>
                </a:solidFill>
                <a:latin typeface="+mn-lt"/>
                <a:cs typeface="Baekmuk Gulim" charset="0"/>
              </a:rPr>
              <a:t>Risk factors associated with an increased </a:t>
            </a:r>
            <a:r>
              <a:rPr lang="en-US" altLang="en-US" sz="1200" dirty="0" err="1">
                <a:solidFill>
                  <a:schemeClr val="tx1"/>
                </a:solidFill>
                <a:latin typeface="+mn-lt"/>
                <a:cs typeface="Baekmuk Gulim" charset="0"/>
              </a:rPr>
              <a:t>mlf</a:t>
            </a:r>
            <a:r>
              <a:rPr lang="en-US" altLang="en-US" sz="1200" dirty="0">
                <a:solidFill>
                  <a:schemeClr val="tx1"/>
                </a:solidFill>
                <a:latin typeface="+mn-lt"/>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sz="1200" dirty="0">
                <a:solidFill>
                  <a:schemeClr val="tx1"/>
                </a:solidFill>
                <a:latin typeface="+mn-lt"/>
              </a:rPr>
              <a:t>Correct Answer: 4 (All are correct) </a:t>
            </a:r>
          </a:p>
          <a:p>
            <a:endParaRPr lang="en-CA" sz="1200" dirty="0">
              <a:solidFill>
                <a:schemeClr val="tx1"/>
              </a:solidFill>
              <a:latin typeface="+mn-lt"/>
            </a:endParaRPr>
          </a:p>
          <a:p>
            <a:r>
              <a:rPr lang="en-CA" sz="1200" dirty="0">
                <a:solidFill>
                  <a:schemeClr val="tx1"/>
                </a:solidFill>
                <a:latin typeface="+mn-lt"/>
              </a:rPr>
              <a:t>Make the point about the heightened risk of bleeding when ASA added to a DOAC . PCPs should specifically reconsider the ongoing need for ASA in all of their DOAC treated patients..!</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04156297-500E-4637-A3B6-DA20CA07D824}" type="slidenum">
              <a:rPr lang="en-US" smtClean="0"/>
              <a:t>9</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tx1"/>
                </a:solidFill>
                <a:latin typeface="+mn-lt"/>
              </a:rPr>
              <a:t>Speaker Notes:</a:t>
            </a:r>
          </a:p>
          <a:p>
            <a:endParaRPr lang="en-US" sz="1200" b="1" dirty="0">
              <a:solidFill>
                <a:schemeClr val="tx1"/>
              </a:solidFill>
              <a:latin typeface="+mn-lt"/>
            </a:endParaRPr>
          </a:p>
          <a:p>
            <a:pPr marL="171450" indent="-171450">
              <a:buFont typeface="Arial"/>
              <a:buChar char="•"/>
            </a:pPr>
            <a:r>
              <a:rPr lang="en-US" sz="1200" dirty="0">
                <a:solidFill>
                  <a:schemeClr val="tx1"/>
                </a:solidFill>
                <a:latin typeface="+mn-lt"/>
              </a:rPr>
              <a:t>The current threshold risk warranting</a:t>
            </a:r>
            <a:r>
              <a:rPr lang="en-US" sz="1200" baseline="0" dirty="0">
                <a:solidFill>
                  <a:schemeClr val="tx1"/>
                </a:solidFill>
                <a:latin typeface="+mn-lt"/>
              </a:rPr>
              <a:t> long-term OAC therapy in AF in Canada is set at about 1.5%/yr.</a:t>
            </a:r>
          </a:p>
          <a:p>
            <a:pPr marL="171450" indent="-171450">
              <a:buFont typeface="Arial"/>
              <a:buChar char="•"/>
            </a:pPr>
            <a:r>
              <a:rPr lang="en-US" sz="1200" baseline="0" dirty="0">
                <a:solidFill>
                  <a:schemeClr val="tx1"/>
                </a:solidFill>
                <a:latin typeface="+mn-lt"/>
              </a:rPr>
              <a:t>The “CCS Algorithm” is a simple way of identifying AF patients whose risk is below that threshold (i.e. age ≤ 64 and CHADS</a:t>
            </a:r>
            <a:r>
              <a:rPr lang="en-US" sz="1200" baseline="-25000" dirty="0">
                <a:solidFill>
                  <a:schemeClr val="tx1"/>
                </a:solidFill>
                <a:latin typeface="+mn-lt"/>
              </a:rPr>
              <a:t>2</a:t>
            </a:r>
            <a:r>
              <a:rPr lang="en-US" sz="1200" baseline="0" dirty="0">
                <a:solidFill>
                  <a:schemeClr val="tx1"/>
                </a:solidFill>
                <a:latin typeface="+mn-lt"/>
              </a:rPr>
              <a:t> = 0) </a:t>
            </a:r>
          </a:p>
          <a:p>
            <a:pPr marL="171450" indent="-171450">
              <a:buFont typeface="Arial"/>
              <a:buChar char="•"/>
            </a:pPr>
            <a:r>
              <a:rPr lang="en-US" sz="1200" baseline="0" dirty="0">
                <a:solidFill>
                  <a:schemeClr val="tx1"/>
                </a:solidFill>
                <a:latin typeface="+mn-lt"/>
              </a:rPr>
              <a:t>Low embolic stroke / SE risk AF patients require no OAC therapy but may need low dose ASA to prevent ischemic complications (i.e. MI or ischemic stroke) if they have vascular disease (i.e. CAD, PAD, </a:t>
            </a:r>
            <a:r>
              <a:rPr lang="en-US" sz="1200" baseline="0" dirty="0" err="1">
                <a:solidFill>
                  <a:schemeClr val="tx1"/>
                </a:solidFill>
                <a:latin typeface="+mn-lt"/>
              </a:rPr>
              <a:t>aortopathy</a:t>
            </a:r>
            <a:r>
              <a:rPr lang="en-US" sz="1200" baseline="0" dirty="0">
                <a:solidFill>
                  <a:schemeClr val="tx1"/>
                </a:solidFill>
                <a:latin typeface="+mn-lt"/>
              </a:rPr>
              <a:t> or carotid atherosclerosis).</a:t>
            </a:r>
          </a:p>
          <a:p>
            <a:pPr marL="171450" indent="-171450">
              <a:buFont typeface="Arial"/>
              <a:buChar char="•"/>
            </a:pPr>
            <a:r>
              <a:rPr lang="en-US" sz="1200" baseline="0" dirty="0">
                <a:solidFill>
                  <a:schemeClr val="tx1"/>
                </a:solidFill>
                <a:latin typeface="+mn-lt"/>
              </a:rPr>
              <a:t>Unlike in Europe and the US where the CHADSVASC score is used to determine long-term OAC eligibility in AF, the CCS Canadian AF Guidelines have </a:t>
            </a:r>
            <a:r>
              <a:rPr lang="en-US" sz="1200" u="sng" baseline="0" dirty="0">
                <a:solidFill>
                  <a:schemeClr val="tx1"/>
                </a:solidFill>
                <a:latin typeface="+mn-lt"/>
              </a:rPr>
              <a:t>not</a:t>
            </a:r>
            <a:r>
              <a:rPr lang="en-US" sz="1200" u="none" baseline="0" dirty="0">
                <a:solidFill>
                  <a:schemeClr val="tx1"/>
                </a:solidFill>
                <a:latin typeface="+mn-lt"/>
              </a:rPr>
              <a:t> </a:t>
            </a:r>
            <a:r>
              <a:rPr lang="en-US" sz="1200" baseline="0" dirty="0">
                <a:solidFill>
                  <a:schemeClr val="tx1"/>
                </a:solidFill>
                <a:latin typeface="+mn-lt"/>
              </a:rPr>
              <a:t>accepted vascular disease alone as an indication for OAC in AF. It is felt that vascular disease alone in younger patients aged &lt; 65 does not carry a stroke/SE risk of &gt;1.5%/</a:t>
            </a:r>
            <a:r>
              <a:rPr lang="en-US" sz="1200" baseline="0" dirty="0" err="1">
                <a:solidFill>
                  <a:schemeClr val="tx1"/>
                </a:solidFill>
                <a:latin typeface="+mn-lt"/>
              </a:rPr>
              <a:t>yr</a:t>
            </a:r>
            <a:r>
              <a:rPr lang="en-US" sz="1200" baseline="0" dirty="0">
                <a:solidFill>
                  <a:schemeClr val="tx1"/>
                </a:solidFill>
                <a:latin typeface="+mn-lt"/>
              </a:rPr>
              <a:t> and that such patients benefit more from long-term ASA use to prevent ischemic complications.</a:t>
            </a:r>
            <a:endParaRPr lang="en-US" sz="1200" dirty="0">
              <a:solidFill>
                <a:schemeClr val="tx1"/>
              </a:solidFill>
              <a:latin typeface="+mn-lt"/>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r>
              <a:rPr lang="en-CA" sz="1200" b="1" dirty="0">
                <a:solidFill>
                  <a:schemeClr val="tx1"/>
                </a:solidFill>
                <a:latin typeface="+mn-lt"/>
                <a:cs typeface="Candara"/>
              </a:rPr>
              <a:t>Values and Preferences: </a:t>
            </a:r>
          </a:p>
          <a:p>
            <a:pPr lvl="0" algn="l" defTabSz="914400">
              <a:defRPr/>
            </a:pPr>
            <a:r>
              <a:rPr lang="en-CA" sz="1200" dirty="0">
                <a:solidFill>
                  <a:schemeClr val="tx1"/>
                </a:solidFill>
                <a:latin typeface="+mn-lt"/>
              </a:rPr>
              <a:t>For patients with AF and stable coronary or arterial vascular disease, the CCS AF Guidelines Committee believed that routine use of combination therapy (an OAC with a single antiplatelet agent) was not justified because of the increased risk of bleeding without a significant reduction in ischemic coronary and cerebrovascular thrombotic events.</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86822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5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9993559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5</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descr="A person posing for a picture&#10;&#10;Description automatically generated">
            <a:extLst>
              <a:ext uri="{FF2B5EF4-FFF2-40B4-BE49-F238E27FC236}">
                <a16:creationId xmlns:a16="http://schemas.microsoft.com/office/drawing/2014/main" id="{2D501C92-08EE-409B-967A-D155844FE39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5633" y="1905667"/>
            <a:ext cx="2811138" cy="3577173"/>
          </a:xfrm>
          <a:prstGeom prst="rect">
            <a:avLst/>
          </a:prstGeom>
        </p:spPr>
      </p:pic>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Brett</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1938992"/>
          </a:xfrm>
          <a:prstGeom prst="rect">
            <a:avLst/>
          </a:prstGeom>
          <a:noFill/>
        </p:spPr>
        <p:txBody>
          <a:bodyPr wrap="square" rtlCol="0">
            <a:spAutoFit/>
          </a:bodyPr>
          <a:lstStyle/>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Management of Antithrombotic Therapy in</a:t>
            </a:r>
          </a:p>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Patients With AF and CAD</a:t>
            </a:r>
            <a:endParaRPr lang="en-US" sz="4000" b="1" dirty="0">
              <a:ln w="10160">
                <a:solidFill>
                  <a:prstClr val="black">
                    <a:lumMod val="65000"/>
                    <a:lumOff val="35000"/>
                  </a:prstClr>
                </a:solidFill>
                <a:prstDash val="solid"/>
              </a:ln>
              <a:solidFill>
                <a:prstClr val="white"/>
              </a:solidFill>
              <a:latin typeface="Arial Narrow" panose="020B0606020202030204" pitchFamily="34" charset="0"/>
            </a:endParaRPr>
          </a:p>
        </p:txBody>
      </p:sp>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106279" y="6177393"/>
            <a:ext cx="6747746" cy="499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R="0" lvl="0" algn="l" defTabSz="457200" rtl="0" eaLnBrk="1" fontAlgn="auto" latinLnBrk="0" hangingPunct="1">
              <a:lnSpc>
                <a:spcPct val="90000"/>
              </a:lnSpc>
              <a:spcBef>
                <a:spcPts val="0"/>
              </a:spcBef>
              <a:spcAft>
                <a:spcPts val="0"/>
              </a:spcAft>
              <a:buClrTx/>
              <a:buSzTx/>
              <a:tabLst/>
              <a:defRPr/>
            </a:pPr>
            <a:r>
              <a:rPr kumimoji="0" lang="en-GB" sz="10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R="0" lvl="0" algn="l" defTabSz="457200" rtl="0" eaLnBrk="1" fontAlgn="auto" latinLnBrk="0" hangingPunct="1">
              <a:lnSpc>
                <a:spcPct val="90000"/>
              </a:lnSpc>
              <a:spcBef>
                <a:spcPts val="0"/>
              </a:spcBef>
              <a:spcAft>
                <a:spcPts val="0"/>
              </a:spcAft>
              <a:buClrTx/>
              <a:buSzTx/>
              <a:tabLst/>
              <a:defRPr/>
            </a:pPr>
            <a:r>
              <a:rPr lang="en-GB" sz="1000" baseline="30000" dirty="0">
                <a:solidFill>
                  <a:prstClr val="white"/>
                </a:solidFill>
                <a:latin typeface="Arial Narrow" panose="020B0606020202030204" pitchFamily="34" charset="0"/>
                <a:cs typeface="Arial" pitchFamily="34" charset="0"/>
              </a:rPr>
              <a:t>2 </a:t>
            </a:r>
            <a:r>
              <a:rPr lang="en-GB" sz="1000" dirty="0">
                <a:solidFill>
                  <a:prstClr val="white"/>
                </a:solidFill>
                <a:latin typeface="Arial Narrow" panose="020B0606020202030204" pitchFamily="34" charset="0"/>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R="0" lvl="0" algn="l" defTabSz="457200" rtl="0" eaLnBrk="1" fontAlgn="auto" latinLnBrk="0" hangingPunct="1">
              <a:lnSpc>
                <a:spcPct val="90000"/>
              </a:lnSpc>
              <a:spcBef>
                <a:spcPts val="0"/>
              </a:spcBef>
              <a:spcAft>
                <a:spcPts val="0"/>
              </a:spcAft>
              <a:buClrTx/>
              <a:buSzTx/>
              <a:tabLst/>
              <a:defRPr/>
            </a:pP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lvl="0">
              <a:lnSpc>
                <a:spcPct val="90000"/>
              </a:lnSpc>
              <a:defRPr/>
            </a:pPr>
            <a:r>
              <a:rPr lang="en-GB" sz="900" dirty="0">
                <a:solidFill>
                  <a:prstClr val="white"/>
                </a:solidFill>
                <a:latin typeface="Arial Narrow" panose="020B0606020202030204" pitchFamily="34" charset="0"/>
                <a:cs typeface="Arial" pitchFamily="34" charset="0"/>
              </a:rPr>
              <a:t>Andrade JG et al. Can J </a:t>
            </a:r>
            <a:r>
              <a:rPr lang="en-GB" sz="900" dirty="0" err="1">
                <a:solidFill>
                  <a:prstClr val="white"/>
                </a:solidFill>
                <a:latin typeface="Arial Narrow" panose="020B0606020202030204" pitchFamily="34" charset="0"/>
                <a:cs typeface="Arial" pitchFamily="34" charset="0"/>
              </a:rPr>
              <a:t>Cardiol</a:t>
            </a:r>
            <a:r>
              <a:rPr lang="en-GB" sz="900" dirty="0">
                <a:solidFill>
                  <a:prstClr val="white"/>
                </a:solidFill>
                <a:latin typeface="Arial Narrow" panose="020B0606020202030204" pitchFamily="34" charset="0"/>
                <a:cs typeface="Arial" pitchFamily="34" charset="0"/>
              </a:rPr>
              <a:t> 2018;34:1371-1392</a:t>
            </a: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The 2018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6"/>
          <a:stretch>
            <a:fillRect/>
          </a:stretch>
        </p:blipFill>
        <p:spPr>
          <a:xfrm>
            <a:off x="1417219" y="1430718"/>
            <a:ext cx="6296666" cy="4604437"/>
          </a:xfrm>
          <a:prstGeom prst="rect">
            <a:avLst/>
          </a:prstGeom>
        </p:spPr>
      </p:pic>
    </p:spTree>
    <p:extLst>
      <p:ext uri="{BB962C8B-B14F-4D97-AF65-F5344CB8AC3E}">
        <p14:creationId xmlns:p14="http://schemas.microsoft.com/office/powerpoint/2010/main" val="423152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0739"/>
            <a:ext cx="6867311"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2018 Focused Update of the CCS AF Guidelines</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750504" y="1690019"/>
            <a:ext cx="4140404" cy="570532"/>
          </a:xfrm>
          <a:prstGeom prst="rect">
            <a:avLst/>
          </a:prstGeom>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1ECDE6-3CA1-4E5C-ADAE-4D3608850176}"/>
              </a:ext>
            </a:extLst>
          </p:cNvPr>
          <p:cNvSpPr/>
          <p:nvPr/>
        </p:nvSpPr>
        <p:spPr>
          <a:xfrm>
            <a:off x="2815708" y="2276481"/>
            <a:ext cx="4140404" cy="459383"/>
          </a:xfrm>
          <a:prstGeom prst="rect">
            <a:avLst/>
          </a:prstGeom>
        </p:spPr>
        <p:txBody>
          <a:bodyPr wrap="square">
            <a:spAutoFit/>
          </a:bodyPr>
          <a:lstStyle/>
          <a:p>
            <a:pPr lvl="0" algn="ctr" defTabSz="914400">
              <a:defRPr/>
            </a:pPr>
            <a:r>
              <a:rPr lang="en-CA" sz="2400" b="1" dirty="0">
                <a:solidFill>
                  <a:srgbClr val="19325C"/>
                </a:solidFill>
                <a:latin typeface="Arial Narrow" panose="020B0606020202030204" pitchFamily="34" charset="0"/>
                <a:cs typeface="Candara"/>
              </a:rPr>
              <a:t>RECOMMENDATIONS</a:t>
            </a:r>
          </a:p>
        </p:txBody>
      </p:sp>
      <p:sp>
        <p:nvSpPr>
          <p:cNvPr id="15" name="TextBox 14">
            <a:extLst>
              <a:ext uri="{FF2B5EF4-FFF2-40B4-BE49-F238E27FC236}">
                <a16:creationId xmlns:a16="http://schemas.microsoft.com/office/drawing/2014/main" id="{C5E18781-02DF-49FA-8C2A-832F23FB5739}"/>
              </a:ext>
            </a:extLst>
          </p:cNvPr>
          <p:cNvSpPr txBox="1"/>
          <p:nvPr/>
        </p:nvSpPr>
        <p:spPr>
          <a:xfrm>
            <a:off x="5185981" y="2950466"/>
            <a:ext cx="3749040" cy="1015663"/>
          </a:xfrm>
          <a:prstGeom prst="rect">
            <a:avLst/>
          </a:prstGeom>
          <a:noFill/>
        </p:spPr>
        <p:txBody>
          <a:bodyPr wrap="square" rtlCol="0">
            <a:spAutoFit/>
          </a:bodyPr>
          <a:lstStyle/>
          <a:p>
            <a:pPr marL="0" lvl="1" algn="ctr"/>
            <a:r>
              <a:rPr lang="en-CA" sz="2000" b="1" dirty="0">
                <a:solidFill>
                  <a:srgbClr val="2A559A"/>
                </a:solidFill>
                <a:latin typeface="Arial Narrow" panose="020B0606020202030204" pitchFamily="34" charset="0"/>
                <a:ea typeface="Lato" panose="020F0502020204030203" pitchFamily="34" charset="0"/>
                <a:cs typeface="Lato" panose="020F0502020204030203" pitchFamily="34" charset="0"/>
              </a:rPr>
              <a:t>ASA alone </a:t>
            </a:r>
            <a:r>
              <a:rPr lang="en-CA" sz="2000" b="1" dirty="0">
                <a:latin typeface="Arial Narrow" panose="020B0606020202030204" pitchFamily="34" charset="0"/>
                <a:ea typeface="Lato" panose="020F0502020204030203" pitchFamily="34" charset="0"/>
                <a:cs typeface="Lato" panose="020F0502020204030203" pitchFamily="34" charset="0"/>
              </a:rPr>
              <a:t>is appropriate in AF patients at low risk of embolic stroke (&lt; 1.5%/</a:t>
            </a:r>
            <a:r>
              <a:rPr lang="en-CA" sz="2000" b="1" dirty="0" err="1">
                <a:latin typeface="Arial Narrow" panose="020B0606020202030204" pitchFamily="34" charset="0"/>
                <a:ea typeface="Lato" panose="020F0502020204030203" pitchFamily="34" charset="0"/>
                <a:cs typeface="Lato" panose="020F0502020204030203" pitchFamily="34" charset="0"/>
              </a:rPr>
              <a:t>yr</a:t>
            </a:r>
            <a:r>
              <a:rPr lang="en-CA" sz="2000" b="1" dirty="0">
                <a:latin typeface="Arial Narrow" panose="020B0606020202030204" pitchFamily="34" charset="0"/>
                <a:ea typeface="Lato" panose="020F0502020204030203" pitchFamily="34" charset="0"/>
                <a:cs typeface="Lato" panose="020F0502020204030203" pitchFamily="34" charset="0"/>
              </a:rPr>
              <a:t>)</a:t>
            </a:r>
          </a:p>
        </p:txBody>
      </p:sp>
      <p:sp>
        <p:nvSpPr>
          <p:cNvPr id="16" name="TextBox 15">
            <a:extLst>
              <a:ext uri="{FF2B5EF4-FFF2-40B4-BE49-F238E27FC236}">
                <a16:creationId xmlns:a16="http://schemas.microsoft.com/office/drawing/2014/main" id="{594A9E2B-ED6E-449E-9078-C4F5131555EC}"/>
              </a:ext>
            </a:extLst>
          </p:cNvPr>
          <p:cNvSpPr txBox="1"/>
          <p:nvPr/>
        </p:nvSpPr>
        <p:spPr>
          <a:xfrm>
            <a:off x="5196614" y="4318356"/>
            <a:ext cx="3749040" cy="1323439"/>
          </a:xfrm>
          <a:prstGeom prst="rect">
            <a:avLst/>
          </a:prstGeom>
          <a:noFill/>
        </p:spPr>
        <p:txBody>
          <a:bodyPr wrap="square" rtlCol="0">
            <a:spAutoFit/>
          </a:bodyPr>
          <a:lstStyle/>
          <a:p>
            <a:pPr marL="0" lvl="1" algn="ctr"/>
            <a:r>
              <a:rPr lang="en-CA" sz="2000" b="1" dirty="0">
                <a:solidFill>
                  <a:srgbClr val="2A559A"/>
                </a:solidFill>
                <a:latin typeface="Arial Narrow" panose="020B0606020202030204" pitchFamily="34" charset="0"/>
                <a:ea typeface="Lato" panose="020F0502020204030203" pitchFamily="34" charset="0"/>
                <a:cs typeface="Lato" panose="020F0502020204030203" pitchFamily="34" charset="0"/>
              </a:rPr>
              <a:t>DOAC alone </a:t>
            </a:r>
            <a:r>
              <a:rPr lang="en-CA" sz="2000" b="1" dirty="0">
                <a:latin typeface="Arial Narrow" panose="020B0606020202030204" pitchFamily="34" charset="0"/>
                <a:ea typeface="Lato" panose="020F0502020204030203" pitchFamily="34" charset="0"/>
                <a:cs typeface="Lato" panose="020F0502020204030203" pitchFamily="34" charset="0"/>
              </a:rPr>
              <a:t>is appropriate in AF patients with stable CAD when anticoagulation is indicated (risk of embolic stroke ≥ 1.5 %/</a:t>
            </a:r>
            <a:r>
              <a:rPr lang="en-CA" sz="2000" b="1" dirty="0" err="1">
                <a:latin typeface="Arial Narrow" panose="020B0606020202030204" pitchFamily="34" charset="0"/>
                <a:ea typeface="Lato" panose="020F0502020204030203" pitchFamily="34" charset="0"/>
                <a:cs typeface="Lato" panose="020F0502020204030203" pitchFamily="34" charset="0"/>
              </a:rPr>
              <a:t>yr</a:t>
            </a:r>
            <a:r>
              <a:rPr lang="en-CA" sz="2000" b="1" dirty="0">
                <a:latin typeface="Arial Narrow" panose="020B0606020202030204" pitchFamily="34" charset="0"/>
                <a:ea typeface="Lato" panose="020F0502020204030203" pitchFamily="34" charset="0"/>
                <a:cs typeface="Lato" panose="020F0502020204030203" pitchFamily="34" charset="0"/>
              </a:rPr>
              <a:t>)</a:t>
            </a:r>
          </a:p>
        </p:txBody>
      </p:sp>
      <p:pic>
        <p:nvPicPr>
          <p:cNvPr id="10" name="Picture 9">
            <a:extLst>
              <a:ext uri="{FF2B5EF4-FFF2-40B4-BE49-F238E27FC236}">
                <a16:creationId xmlns:a16="http://schemas.microsoft.com/office/drawing/2014/main" id="{83EA14AD-8885-4D49-8F61-0B37C344D420}"/>
              </a:ext>
            </a:extLst>
          </p:cNvPr>
          <p:cNvPicPr>
            <a:picLocks noChangeAspect="1"/>
          </p:cNvPicPr>
          <p:nvPr/>
        </p:nvPicPr>
        <p:blipFill>
          <a:blip r:embed="rId7"/>
          <a:stretch>
            <a:fillRect/>
          </a:stretch>
        </p:blipFill>
        <p:spPr>
          <a:xfrm>
            <a:off x="443212" y="2767633"/>
            <a:ext cx="4682191" cy="1530543"/>
          </a:xfrm>
          <a:prstGeom prst="rect">
            <a:avLst/>
          </a:prstGeom>
        </p:spPr>
      </p:pic>
      <p:pic>
        <p:nvPicPr>
          <p:cNvPr id="12" name="Picture 11">
            <a:extLst>
              <a:ext uri="{FF2B5EF4-FFF2-40B4-BE49-F238E27FC236}">
                <a16:creationId xmlns:a16="http://schemas.microsoft.com/office/drawing/2014/main" id="{92EB101A-EBB8-4069-95D8-450834834F2E}"/>
              </a:ext>
            </a:extLst>
          </p:cNvPr>
          <p:cNvPicPr>
            <a:picLocks noChangeAspect="1"/>
          </p:cNvPicPr>
          <p:nvPr/>
        </p:nvPicPr>
        <p:blipFill>
          <a:blip r:embed="rId8"/>
          <a:stretch>
            <a:fillRect/>
          </a:stretch>
        </p:blipFill>
        <p:spPr>
          <a:xfrm>
            <a:off x="443212" y="4398538"/>
            <a:ext cx="4614584" cy="1243257"/>
          </a:xfrm>
          <a:prstGeom prst="rect">
            <a:avLst/>
          </a:prstGeom>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5669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0469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044700" y="3330079"/>
            <a:ext cx="7048500" cy="1477328"/>
          </a:xfrm>
          <a:prstGeom prst="rect">
            <a:avLst/>
          </a:prstGeom>
        </p:spPr>
        <p:txBody>
          <a:bodyPr wrap="square">
            <a:spAutoFit/>
          </a:bodyPr>
          <a:lstStyle/>
          <a:p>
            <a:pPr lvl="0" algn="ctr">
              <a:defRPr/>
            </a:pPr>
            <a:r>
              <a:rPr lang="en-CA" sz="2900" b="1" dirty="0">
                <a:solidFill>
                  <a:prstClr val="white">
                    <a:lumMod val="95000"/>
                  </a:prstClr>
                </a:solidFill>
                <a:latin typeface="Arial Narrow" panose="020B0606020202030204" pitchFamily="34" charset="0"/>
                <a:cs typeface="Candara"/>
              </a:rPr>
              <a:t>Brett had an </a:t>
            </a:r>
            <a:r>
              <a:rPr lang="en-CA" sz="2900" b="1" dirty="0">
                <a:solidFill>
                  <a:srgbClr val="99DFEB"/>
                </a:solidFill>
                <a:latin typeface="Arial Narrow" panose="020B0606020202030204" pitchFamily="34" charset="0"/>
                <a:cs typeface="Candara"/>
              </a:rPr>
              <a:t>elective PCI </a:t>
            </a:r>
            <a:r>
              <a:rPr lang="en-CA" sz="2900" b="1" dirty="0">
                <a:solidFill>
                  <a:prstClr val="white">
                    <a:lumMod val="95000"/>
                  </a:prstClr>
                </a:solidFill>
                <a:latin typeface="Arial Narrow" panose="020B0606020202030204" pitchFamily="34" charset="0"/>
                <a:cs typeface="Candara"/>
              </a:rPr>
              <a:t>and a stent one month ago and was started on “dual pathway” therapy with </a:t>
            </a:r>
            <a:r>
              <a:rPr lang="en-CA" sz="2900" b="1" dirty="0">
                <a:solidFill>
                  <a:srgbClr val="99DFEB"/>
                </a:solidFill>
                <a:latin typeface="Arial Narrow" panose="020B0606020202030204" pitchFamily="34" charset="0"/>
                <a:cs typeface="Candara"/>
              </a:rPr>
              <a:t>clopidogrel + apixaban</a:t>
            </a:r>
            <a:endParaRPr kumimoji="0" lang="en-CA" sz="2900" b="1" i="0" u="none" strike="noStrike" kern="1200" cap="none" spc="0" normalizeH="0" baseline="0" noProof="0" dirty="0">
              <a:ln>
                <a:noFill/>
              </a:ln>
              <a:solidFill>
                <a:srgbClr val="99DFEB"/>
              </a:solidFill>
              <a:effectLst/>
              <a:uLnTx/>
              <a:uFillTx/>
              <a:latin typeface="Arial Narrow" panose="020B0606020202030204" pitchFamily="34" charset="0"/>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25529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502104"/>
            <a:ext cx="7697239" cy="584775"/>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How long will you keep Brett on this therapy?</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4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month</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3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year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As long as the interventional cardiologist dictates</a:t>
            </a:r>
          </a:p>
          <a:p>
            <a:pPr marR="0" lvl="1" algn="l" defTabSz="914377" rtl="0" eaLnBrk="1" fontAlgn="auto" latinLnBrk="0" hangingPunct="1">
              <a:lnSpc>
                <a:spcPct val="100000"/>
              </a:lnSpc>
              <a:spcBef>
                <a:spcPts val="600"/>
              </a:spcBef>
              <a:spcAft>
                <a:spcPts val="0"/>
              </a:spcAft>
              <a:buClrTx/>
              <a:buSzTx/>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6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7" end="7"/>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083" y="349044"/>
            <a:ext cx="1768475" cy="69660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9790"/>
            <a:ext cx="7204085" cy="1077218"/>
          </a:xfrm>
          <a:prstGeom prst="rect">
            <a:avLst/>
          </a:prstGeom>
          <a:noFill/>
        </p:spPr>
        <p:txBody>
          <a:bodyPr wrap="square">
            <a:spAutoFit/>
          </a:bodyPr>
          <a:lstStyle/>
          <a:p>
            <a:pPr lvl="0">
              <a:defRPr/>
            </a:pPr>
            <a:r>
              <a:rPr lang="en-CA" sz="3200" b="1" dirty="0">
                <a:solidFill>
                  <a:srgbClr val="2A559A"/>
                </a:solidFill>
                <a:latin typeface="Arial Narrow" panose="020B0606020202030204" pitchFamily="34" charset="0"/>
                <a:cs typeface="Aharoni" panose="02010803020104030203" pitchFamily="2" charset="-79"/>
              </a:rPr>
              <a:t>AF Patients with Coronary or Peripheral Arterial Disease and an Indication for OAC*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13" name="Rectangle 12">
            <a:extLst>
              <a:ext uri="{FF2B5EF4-FFF2-40B4-BE49-F238E27FC236}">
                <a16:creationId xmlns:a16="http://schemas.microsoft.com/office/drawing/2014/main" id="{7F628B72-CA69-49F8-B90A-C845CDD960CF}"/>
              </a:ext>
            </a:extLst>
          </p:cNvPr>
          <p:cNvSpPr/>
          <p:nvPr/>
        </p:nvSpPr>
        <p:spPr>
          <a:xfrm>
            <a:off x="176432" y="1051856"/>
            <a:ext cx="8813997" cy="461665"/>
          </a:xfrm>
          <a:prstGeom prst="rect">
            <a:avLst/>
          </a:prstGeom>
          <a:noFill/>
        </p:spPr>
        <p:txBody>
          <a:bodyPr wrap="square">
            <a:spAutoFit/>
          </a:bodyPr>
          <a:lstStyle/>
          <a:p>
            <a:pPr lvl="0">
              <a:defRPr/>
            </a:pPr>
            <a:r>
              <a:rPr lang="en-CA" sz="2400" b="1" dirty="0">
                <a:solidFill>
                  <a:srgbClr val="1B1A5A"/>
                </a:solidFill>
                <a:latin typeface="Arial Narrow" panose="020B0606020202030204" pitchFamily="34" charset="0"/>
                <a:cs typeface="Aharoni" panose="02010803020104030203" pitchFamily="2" charset="-79"/>
              </a:rPr>
              <a:t>2018 Focused Update of the CCS AF Guidelines</a:t>
            </a:r>
          </a:p>
        </p:txBody>
      </p:sp>
      <p:sp>
        <p:nvSpPr>
          <p:cNvPr id="2" name="Rectangle 1">
            <a:extLst>
              <a:ext uri="{FF2B5EF4-FFF2-40B4-BE49-F238E27FC236}">
                <a16:creationId xmlns:a16="http://schemas.microsoft.com/office/drawing/2014/main" id="{AC4EEF5C-13EB-42D6-81C6-6BFC37670CB5}"/>
              </a:ext>
            </a:extLst>
          </p:cNvPr>
          <p:cNvSpPr/>
          <p:nvPr/>
        </p:nvSpPr>
        <p:spPr>
          <a:xfrm>
            <a:off x="4298481" y="6345247"/>
            <a:ext cx="3847528" cy="338554"/>
          </a:xfrm>
          <a:prstGeom prst="rect">
            <a:avLst/>
          </a:prstGeom>
        </p:spPr>
        <p:txBody>
          <a:bodyPr wrap="none">
            <a:spAutoFit/>
          </a:bodyPr>
          <a:lstStyle/>
          <a:p>
            <a:pPr lvl="0">
              <a:defRPr/>
            </a:pPr>
            <a:r>
              <a:rPr lang="en-CA" sz="1600" b="1" dirty="0">
                <a:solidFill>
                  <a:schemeClr val="bg1"/>
                </a:solidFill>
                <a:latin typeface="Arial Narrow" panose="020B0606020202030204" pitchFamily="34" charset="0"/>
                <a:cs typeface="Aharoni" panose="02010803020104030203" pitchFamily="2" charset="-79"/>
              </a:rPr>
              <a:t>* </a:t>
            </a:r>
            <a:r>
              <a:rPr lang="en-CA" sz="1600" b="1" dirty="0">
                <a:solidFill>
                  <a:schemeClr val="bg1"/>
                </a:solidFill>
                <a:latin typeface="Arial Narrow" panose="020B0606020202030204" pitchFamily="34" charset="0"/>
                <a:cs typeface="Candara"/>
              </a:rPr>
              <a:t>aged ≥ 65 years or with a CHADS</a:t>
            </a:r>
            <a:r>
              <a:rPr lang="en-CA" sz="1600" b="1" baseline="-25000" dirty="0">
                <a:solidFill>
                  <a:schemeClr val="bg1"/>
                </a:solidFill>
                <a:latin typeface="Arial Narrow" panose="020B0606020202030204" pitchFamily="34" charset="0"/>
                <a:cs typeface="Candara"/>
              </a:rPr>
              <a:t>2</a:t>
            </a:r>
            <a:r>
              <a:rPr lang="en-CA" sz="1600" b="1" dirty="0">
                <a:solidFill>
                  <a:schemeClr val="bg1"/>
                </a:solidFill>
                <a:latin typeface="Arial Narrow" panose="020B0606020202030204" pitchFamily="34" charset="0"/>
                <a:cs typeface="Candara"/>
              </a:rPr>
              <a:t> score  ≥ 1</a:t>
            </a:r>
          </a:p>
        </p:txBody>
      </p:sp>
      <p:pic>
        <p:nvPicPr>
          <p:cNvPr id="11" name="Picture 10">
            <a:extLst>
              <a:ext uri="{FF2B5EF4-FFF2-40B4-BE49-F238E27FC236}">
                <a16:creationId xmlns:a16="http://schemas.microsoft.com/office/drawing/2014/main" id="{5AD8FAEC-F9F4-4C20-9B62-1AE674C28942}"/>
              </a:ext>
            </a:extLst>
          </p:cNvPr>
          <p:cNvPicPr>
            <a:picLocks noChangeAspect="1"/>
          </p:cNvPicPr>
          <p:nvPr/>
        </p:nvPicPr>
        <p:blipFill>
          <a:blip r:embed="rId6"/>
          <a:stretch>
            <a:fillRect/>
          </a:stretch>
        </p:blipFill>
        <p:spPr>
          <a:xfrm>
            <a:off x="546639" y="5469785"/>
            <a:ext cx="1525605" cy="731520"/>
          </a:xfrm>
          <a:prstGeom prst="rect">
            <a:avLst/>
          </a:prstGeom>
        </p:spPr>
      </p:pic>
      <p:pic>
        <p:nvPicPr>
          <p:cNvPr id="91" name="Picture 90">
            <a:extLst>
              <a:ext uri="{FF2B5EF4-FFF2-40B4-BE49-F238E27FC236}">
                <a16:creationId xmlns:a16="http://schemas.microsoft.com/office/drawing/2014/main" id="{2EE18827-3070-4448-B15E-8D608F2C26B2}"/>
              </a:ext>
            </a:extLst>
          </p:cNvPr>
          <p:cNvPicPr>
            <a:picLocks noChangeAspect="1"/>
          </p:cNvPicPr>
          <p:nvPr/>
        </p:nvPicPr>
        <p:blipFill>
          <a:blip r:embed="rId7"/>
          <a:stretch>
            <a:fillRect/>
          </a:stretch>
        </p:blipFill>
        <p:spPr>
          <a:xfrm>
            <a:off x="2072244" y="1726621"/>
            <a:ext cx="2702662" cy="4389120"/>
          </a:xfrm>
          <a:prstGeom prst="rect">
            <a:avLst/>
          </a:prstGeom>
        </p:spPr>
      </p:pic>
      <p:pic>
        <p:nvPicPr>
          <p:cNvPr id="99" name="Picture 98">
            <a:extLst>
              <a:ext uri="{FF2B5EF4-FFF2-40B4-BE49-F238E27FC236}">
                <a16:creationId xmlns:a16="http://schemas.microsoft.com/office/drawing/2014/main" id="{1DD2675A-B906-47DB-A2CC-14090DDB30AD}"/>
              </a:ext>
            </a:extLst>
          </p:cNvPr>
          <p:cNvPicPr>
            <a:picLocks noChangeAspect="1"/>
          </p:cNvPicPr>
          <p:nvPr/>
        </p:nvPicPr>
        <p:blipFill>
          <a:blip r:embed="rId8"/>
          <a:stretch>
            <a:fillRect/>
          </a:stretch>
        </p:blipFill>
        <p:spPr>
          <a:xfrm>
            <a:off x="4991333" y="1726621"/>
            <a:ext cx="2618356" cy="4389120"/>
          </a:xfrm>
          <a:prstGeom prst="rect">
            <a:avLst/>
          </a:prstGeom>
        </p:spPr>
      </p:pic>
    </p:spTree>
    <p:extLst>
      <p:ext uri="{BB962C8B-B14F-4D97-AF65-F5344CB8AC3E}">
        <p14:creationId xmlns:p14="http://schemas.microsoft.com/office/powerpoint/2010/main" val="29860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5669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0469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915390" y="3327762"/>
            <a:ext cx="7110002" cy="1431161"/>
          </a:xfrm>
          <a:prstGeom prst="rect">
            <a:avLst/>
          </a:prstGeom>
        </p:spPr>
        <p:txBody>
          <a:bodyPr wrap="square">
            <a:spAutoFit/>
          </a:bodyPr>
          <a:lstStyle/>
          <a:p>
            <a:pPr lvl="0" algn="ctr">
              <a:defRPr/>
            </a:pPr>
            <a:r>
              <a:rPr lang="en-CA" sz="2900" b="1" dirty="0">
                <a:solidFill>
                  <a:prstClr val="white">
                    <a:lumMod val="95000"/>
                  </a:prstClr>
                </a:solidFill>
                <a:latin typeface="Arial Narrow" panose="020B0606020202030204" pitchFamily="34" charset="0"/>
                <a:cs typeface="Candara"/>
              </a:rPr>
              <a:t>What if Brett was admitted with </a:t>
            </a:r>
            <a:r>
              <a:rPr lang="en-CA" sz="2900" b="1" dirty="0">
                <a:solidFill>
                  <a:srgbClr val="99DFEB"/>
                </a:solidFill>
                <a:latin typeface="Arial Narrow" panose="020B0606020202030204" pitchFamily="34" charset="0"/>
                <a:cs typeface="Candara"/>
              </a:rPr>
              <a:t>ACS </a:t>
            </a:r>
            <a:r>
              <a:rPr lang="en-CA" sz="2900" b="1" dirty="0">
                <a:solidFill>
                  <a:prstClr val="white">
                    <a:lumMod val="95000"/>
                  </a:prstClr>
                </a:solidFill>
                <a:latin typeface="Arial Narrow" panose="020B0606020202030204" pitchFamily="34" charset="0"/>
                <a:cs typeface="Candara"/>
              </a:rPr>
              <a:t>and was started on “</a:t>
            </a:r>
            <a:r>
              <a:rPr lang="en-CA" sz="2900" b="1" dirty="0">
                <a:solidFill>
                  <a:srgbClr val="99DFEB"/>
                </a:solidFill>
                <a:latin typeface="Arial Narrow" panose="020B0606020202030204" pitchFamily="34" charset="0"/>
                <a:cs typeface="Candara"/>
              </a:rPr>
              <a:t>Dual Antiplatelet</a:t>
            </a:r>
            <a:r>
              <a:rPr lang="en-CA" sz="2900" b="1" dirty="0">
                <a:solidFill>
                  <a:prstClr val="white">
                    <a:lumMod val="95000"/>
                  </a:prstClr>
                </a:solidFill>
                <a:latin typeface="Arial Narrow" panose="020B0606020202030204" pitchFamily="34" charset="0"/>
                <a:cs typeface="Candara"/>
              </a:rPr>
              <a:t>” therapy in addition to his </a:t>
            </a:r>
            <a:r>
              <a:rPr lang="en-CA" sz="2900" b="1" dirty="0">
                <a:solidFill>
                  <a:srgbClr val="99DFEB"/>
                </a:solidFill>
                <a:latin typeface="Arial Narrow" panose="020B0606020202030204" pitchFamily="34" charset="0"/>
                <a:cs typeface="Candara"/>
              </a:rPr>
              <a:t>DOAC</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00075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065607" y="1251481"/>
            <a:ext cx="7697239"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How long would you keep Brett on </a:t>
            </a:r>
            <a:r>
              <a:rPr lang="en-CA" sz="3200" b="1" dirty="0">
                <a:solidFill>
                  <a:srgbClr val="99DFEB"/>
                </a:solidFill>
                <a:latin typeface="Arial Narrow" panose="020B0606020202030204" pitchFamily="34" charset="0"/>
                <a:cs typeface="Candara"/>
              </a:rPr>
              <a:t>dual antiplatelet therapy (DAPT) post ACS</a:t>
            </a:r>
            <a:r>
              <a:rPr lang="en-CA" sz="3200" b="1" dirty="0">
                <a:solidFill>
                  <a:schemeClr val="bg1"/>
                </a:solidFill>
                <a:latin typeface="Arial Narrow" panose="020B0606020202030204" pitchFamily="34" charset="0"/>
                <a:cs typeface="Candara"/>
              </a:rPr>
              <a:t>?</a:t>
            </a:r>
            <a:endParaRPr kumimoji="0" lang="en-CA" sz="3200" b="1" i="0" u="none" strike="noStrike" kern="1200" cap="none" spc="0" normalizeH="0" baseline="0" noProof="0" dirty="0">
              <a:ln>
                <a:noFill/>
              </a:ln>
              <a:solidFill>
                <a:schemeClr val="bg1"/>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4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day</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Forever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whether he had a PCI / stent</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his ischemic vs. bleeding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1000" fill="hold"/>
                                        <p:tgtEl>
                                          <p:spTgt spid="33">
                                            <p:txEl>
                                              <p:pRg st="4" end="4"/>
                                            </p:txEl>
                                          </p:spTgt>
                                        </p:tgtEl>
                                        <p:attrNameLst>
                                          <p:attrName>style.color</p:attrName>
                                        </p:attrNameLst>
                                      </p:cBhvr>
                                      <p:to>
                                        <a:srgbClr val="30C1D7"/>
                                      </p:to>
                                    </p:animClr>
                                  </p:childTnLst>
                                </p:cTn>
                              </p:par>
                              <p:par>
                                <p:cTn id="9" presetID="3" presetClass="emph" presetSubtype="2" fill="hold" nodeType="withEffect">
                                  <p:stCondLst>
                                    <p:cond delay="0"/>
                                  </p:stCondLst>
                                  <p:childTnLst>
                                    <p:animClr clrSpc="rgb" dir="cw">
                                      <p:cBhvr override="childStyle">
                                        <p:cTn id="10" dur="1000" fill="hold"/>
                                        <p:tgtEl>
                                          <p:spTgt spid="33">
                                            <p:txEl>
                                              <p:pRg st="6" end="6"/>
                                            </p:txEl>
                                          </p:spTgt>
                                        </p:tgtEl>
                                        <p:attrNameLst>
                                          <p:attrName>style.color</p:attrName>
                                        </p:attrNameLst>
                                      </p:cBhvr>
                                      <p:to>
                                        <a:srgbClr val="30C1D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7" end="7"/>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083" y="349044"/>
            <a:ext cx="1768475" cy="69660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9790"/>
            <a:ext cx="720408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2A559A"/>
                </a:solidFill>
                <a:effectLst/>
                <a:uLnTx/>
                <a:uFillTx/>
                <a:latin typeface="Arial Narrow" panose="020B0606020202030204" pitchFamily="34" charset="0"/>
                <a:ea typeface="+mn-ea"/>
                <a:cs typeface="Aharoni" panose="02010803020104030203" pitchFamily="2" charset="-79"/>
              </a:rPr>
              <a:t>AF Patients with Coronary or Peripheral Arterial Disease and an Indication for OAC*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13" name="Rectangle 12">
            <a:extLst>
              <a:ext uri="{FF2B5EF4-FFF2-40B4-BE49-F238E27FC236}">
                <a16:creationId xmlns:a16="http://schemas.microsoft.com/office/drawing/2014/main" id="{7F628B72-CA69-49F8-B90A-C845CDD960CF}"/>
              </a:ext>
            </a:extLst>
          </p:cNvPr>
          <p:cNvSpPr/>
          <p:nvPr/>
        </p:nvSpPr>
        <p:spPr>
          <a:xfrm>
            <a:off x="176432" y="1051856"/>
            <a:ext cx="881399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2018 Focused Update of the CCS AF Guidelines</a:t>
            </a:r>
          </a:p>
        </p:txBody>
      </p:sp>
      <p:sp>
        <p:nvSpPr>
          <p:cNvPr id="2" name="Rectangle 1">
            <a:extLst>
              <a:ext uri="{FF2B5EF4-FFF2-40B4-BE49-F238E27FC236}">
                <a16:creationId xmlns:a16="http://schemas.microsoft.com/office/drawing/2014/main" id="{AC4EEF5C-13EB-42D6-81C6-6BFC37670CB5}"/>
              </a:ext>
            </a:extLst>
          </p:cNvPr>
          <p:cNvSpPr/>
          <p:nvPr/>
        </p:nvSpPr>
        <p:spPr>
          <a:xfrm>
            <a:off x="4298481" y="6345247"/>
            <a:ext cx="3847528"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rPr>
              <a:t>aged ≥ 65 years or with a CHADS</a:t>
            </a:r>
            <a:r>
              <a:rPr kumimoji="0" lang="en-CA" sz="1600" b="1" i="0" u="none" strike="noStrike" kern="1200" cap="none" spc="0" normalizeH="0" baseline="-25000" noProof="0" dirty="0">
                <a:ln>
                  <a:noFill/>
                </a:ln>
                <a:solidFill>
                  <a:prstClr val="white"/>
                </a:solidFill>
                <a:effectLst/>
                <a:uLnTx/>
                <a:uFillTx/>
                <a:latin typeface="Arial Narrow" panose="020B0606020202030204" pitchFamily="34" charset="0"/>
                <a:ea typeface="+mn-ea"/>
                <a:cs typeface="Candara"/>
              </a:rPr>
              <a:t>2</a:t>
            </a: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rPr>
              <a:t> score  ≥ 1</a:t>
            </a:r>
          </a:p>
        </p:txBody>
      </p:sp>
      <p:pic>
        <p:nvPicPr>
          <p:cNvPr id="11" name="Picture 10">
            <a:extLst>
              <a:ext uri="{FF2B5EF4-FFF2-40B4-BE49-F238E27FC236}">
                <a16:creationId xmlns:a16="http://schemas.microsoft.com/office/drawing/2014/main" id="{5AD8FAEC-F9F4-4C20-9B62-1AE674C28942}"/>
              </a:ext>
            </a:extLst>
          </p:cNvPr>
          <p:cNvPicPr>
            <a:picLocks noChangeAspect="1"/>
          </p:cNvPicPr>
          <p:nvPr/>
        </p:nvPicPr>
        <p:blipFill>
          <a:blip r:embed="rId6"/>
          <a:stretch>
            <a:fillRect/>
          </a:stretch>
        </p:blipFill>
        <p:spPr>
          <a:xfrm>
            <a:off x="64040" y="5469785"/>
            <a:ext cx="1242152" cy="595606"/>
          </a:xfrm>
          <a:prstGeom prst="rect">
            <a:avLst/>
          </a:prstGeom>
        </p:spPr>
      </p:pic>
      <p:pic>
        <p:nvPicPr>
          <p:cNvPr id="91" name="Picture 90">
            <a:extLst>
              <a:ext uri="{FF2B5EF4-FFF2-40B4-BE49-F238E27FC236}">
                <a16:creationId xmlns:a16="http://schemas.microsoft.com/office/drawing/2014/main" id="{2EE18827-3070-4448-B15E-8D608F2C26B2}"/>
              </a:ext>
            </a:extLst>
          </p:cNvPr>
          <p:cNvPicPr>
            <a:picLocks noChangeAspect="1"/>
          </p:cNvPicPr>
          <p:nvPr/>
        </p:nvPicPr>
        <p:blipFill>
          <a:blip r:embed="rId7"/>
          <a:stretch>
            <a:fillRect/>
          </a:stretch>
        </p:blipFill>
        <p:spPr>
          <a:xfrm>
            <a:off x="1249333" y="1998610"/>
            <a:ext cx="2421134" cy="3931920"/>
          </a:xfrm>
          <a:prstGeom prst="rect">
            <a:avLst/>
          </a:prstGeom>
        </p:spPr>
      </p:pic>
      <p:pic>
        <p:nvPicPr>
          <p:cNvPr id="99" name="Picture 98">
            <a:extLst>
              <a:ext uri="{FF2B5EF4-FFF2-40B4-BE49-F238E27FC236}">
                <a16:creationId xmlns:a16="http://schemas.microsoft.com/office/drawing/2014/main" id="{1DD2675A-B906-47DB-A2CC-14090DDB30AD}"/>
              </a:ext>
            </a:extLst>
          </p:cNvPr>
          <p:cNvPicPr>
            <a:picLocks noChangeAspect="1"/>
          </p:cNvPicPr>
          <p:nvPr/>
        </p:nvPicPr>
        <p:blipFill>
          <a:blip r:embed="rId8"/>
          <a:stretch>
            <a:fillRect/>
          </a:stretch>
        </p:blipFill>
        <p:spPr>
          <a:xfrm>
            <a:off x="3876634" y="1998610"/>
            <a:ext cx="2345611" cy="3931920"/>
          </a:xfrm>
          <a:prstGeom prst="rect">
            <a:avLst/>
          </a:prstGeom>
        </p:spPr>
      </p:pic>
      <p:pic>
        <p:nvPicPr>
          <p:cNvPr id="3" name="Picture 2">
            <a:extLst>
              <a:ext uri="{FF2B5EF4-FFF2-40B4-BE49-F238E27FC236}">
                <a16:creationId xmlns:a16="http://schemas.microsoft.com/office/drawing/2014/main" id="{307D0AD8-AC2E-4700-85B1-BB63407D1ECE}"/>
              </a:ext>
            </a:extLst>
          </p:cNvPr>
          <p:cNvPicPr>
            <a:picLocks noChangeAspect="1"/>
          </p:cNvPicPr>
          <p:nvPr/>
        </p:nvPicPr>
        <p:blipFill>
          <a:blip r:embed="rId9"/>
          <a:stretch>
            <a:fillRect/>
          </a:stretch>
        </p:blipFill>
        <p:spPr>
          <a:xfrm>
            <a:off x="6428412" y="1998610"/>
            <a:ext cx="2337764" cy="3931920"/>
          </a:xfrm>
          <a:prstGeom prst="rect">
            <a:avLst/>
          </a:prstGeom>
        </p:spPr>
      </p:pic>
    </p:spTree>
    <p:extLst>
      <p:ext uri="{BB962C8B-B14F-4D97-AF65-F5344CB8AC3E}">
        <p14:creationId xmlns:p14="http://schemas.microsoft.com/office/powerpoint/2010/main" val="34426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3823" y="158178"/>
            <a:ext cx="6867311"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Effect of Adding Double Antiplatelet therapy (DAPT) to Warfarin or a DOAC</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Active A Writing Group.  N </a:t>
            </a:r>
            <a:r>
              <a:rPr lang="en-GB" sz="900" dirty="0" err="1">
                <a:solidFill>
                  <a:prstClr val="white"/>
                </a:solidFill>
                <a:latin typeface="Arial Narrow" panose="020B0606020202030204" pitchFamily="34" charset="0"/>
                <a:cs typeface="Arial" pitchFamily="34" charset="0"/>
              </a:rPr>
              <a:t>Engl</a:t>
            </a:r>
            <a:r>
              <a:rPr lang="en-GB" sz="900" dirty="0">
                <a:solidFill>
                  <a:prstClr val="white"/>
                </a:solidFill>
                <a:latin typeface="Arial Narrow" panose="020B0606020202030204" pitchFamily="34" charset="0"/>
                <a:cs typeface="Arial" pitchFamily="34" charset="0"/>
              </a:rPr>
              <a:t> J Med 2009;360:2066-78 </a:t>
            </a:r>
          </a:p>
          <a:p>
            <a:pPr lvl="0">
              <a:lnSpc>
                <a:spcPct val="90000"/>
              </a:lnSpc>
              <a:defRPr/>
            </a:pPr>
            <a:r>
              <a:rPr lang="en-GB" sz="900" dirty="0">
                <a:solidFill>
                  <a:prstClr val="white"/>
                </a:solidFill>
                <a:latin typeface="Arial Narrow" panose="020B0606020202030204" pitchFamily="34" charset="0"/>
                <a:cs typeface="Arial" pitchFamily="34" charset="0"/>
              </a:rPr>
              <a:t>Dans Al et al. Circulation 2013;127:634-40</a:t>
            </a:r>
          </a:p>
        </p:txBody>
      </p:sp>
      <p:graphicFrame>
        <p:nvGraphicFramePr>
          <p:cNvPr id="45" name="Object 27">
            <a:extLst>
              <a:ext uri="{FF2B5EF4-FFF2-40B4-BE49-F238E27FC236}">
                <a16:creationId xmlns:a16="http://schemas.microsoft.com/office/drawing/2014/main" id="{E64D3DCB-AF16-43FD-991D-F3384FF1BFCA}"/>
              </a:ext>
            </a:extLst>
          </p:cNvPr>
          <p:cNvGraphicFramePr>
            <a:graphicFrameLocks noChangeAspect="1"/>
          </p:cNvGraphicFramePr>
          <p:nvPr>
            <p:extLst>
              <p:ext uri="{D42A27DB-BD31-4B8C-83A1-F6EECF244321}">
                <p14:modId xmlns:p14="http://schemas.microsoft.com/office/powerpoint/2010/main" val="2302051776"/>
              </p:ext>
            </p:extLst>
          </p:nvPr>
        </p:nvGraphicFramePr>
        <p:xfrm>
          <a:off x="1212850" y="1620292"/>
          <a:ext cx="7046913" cy="3571875"/>
        </p:xfrm>
        <a:graphic>
          <a:graphicData uri="http://schemas.openxmlformats.org/drawingml/2006/chart">
            <c:chart xmlns:c="http://schemas.openxmlformats.org/drawingml/2006/chart" xmlns:r="http://schemas.openxmlformats.org/officeDocument/2006/relationships" r:id="rId6"/>
          </a:graphicData>
        </a:graphic>
      </p:graphicFrame>
      <p:sp>
        <p:nvSpPr>
          <p:cNvPr id="46" name="Text Box 28">
            <a:extLst>
              <a:ext uri="{FF2B5EF4-FFF2-40B4-BE49-F238E27FC236}">
                <a16:creationId xmlns:a16="http://schemas.microsoft.com/office/drawing/2014/main" id="{3650C56A-8A9D-44E8-A6D1-F14B33C1A67E}"/>
              </a:ext>
            </a:extLst>
          </p:cNvPr>
          <p:cNvSpPr txBox="1">
            <a:spLocks noChangeArrowheads="1"/>
          </p:cNvSpPr>
          <p:nvPr/>
        </p:nvSpPr>
        <p:spPr bwMode="auto">
          <a:xfrm rot="16200000">
            <a:off x="-264778" y="3191401"/>
            <a:ext cx="24456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prstClr val="black"/>
                </a:solidFill>
                <a:latin typeface="Arial Narrow" panose="020B0606020202030204" pitchFamily="34" charset="0"/>
                <a:cs typeface="Lato"/>
              </a:rPr>
              <a:t>Major Bleeding (% / Year)</a:t>
            </a:r>
            <a:endParaRPr lang="en-US" sz="1800" i="0" dirty="0">
              <a:solidFill>
                <a:prstClr val="black"/>
              </a:solidFill>
              <a:latin typeface="Arial Narrow" panose="020B0606020202030204" pitchFamily="34" charset="0"/>
              <a:cs typeface="Lato"/>
            </a:endParaRPr>
          </a:p>
        </p:txBody>
      </p:sp>
      <p:sp>
        <p:nvSpPr>
          <p:cNvPr id="47" name="Text Box 29">
            <a:extLst>
              <a:ext uri="{FF2B5EF4-FFF2-40B4-BE49-F238E27FC236}">
                <a16:creationId xmlns:a16="http://schemas.microsoft.com/office/drawing/2014/main" id="{12BB869E-C92B-4F1B-99D8-E919E29B83BB}"/>
              </a:ext>
            </a:extLst>
          </p:cNvPr>
          <p:cNvSpPr txBox="1">
            <a:spLocks noChangeArrowheads="1"/>
          </p:cNvSpPr>
          <p:nvPr/>
        </p:nvSpPr>
        <p:spPr bwMode="auto">
          <a:xfrm rot="18813457">
            <a:off x="2505510" y="5054356"/>
            <a:ext cx="74526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6892D6"/>
                </a:solidFill>
                <a:latin typeface="Arial Narrow" panose="020B0606020202030204" pitchFamily="34" charset="0"/>
                <a:cs typeface="Lato"/>
              </a:rPr>
              <a:t>No AP</a:t>
            </a:r>
            <a:endParaRPr lang="en-US" sz="1800" i="0" dirty="0">
              <a:solidFill>
                <a:srgbClr val="6892D6"/>
              </a:solidFill>
              <a:latin typeface="Arial Narrow" panose="020B0606020202030204" pitchFamily="34" charset="0"/>
              <a:cs typeface="Lato"/>
            </a:endParaRPr>
          </a:p>
        </p:txBody>
      </p:sp>
      <p:sp>
        <p:nvSpPr>
          <p:cNvPr id="48" name="Text Box 40">
            <a:extLst>
              <a:ext uri="{FF2B5EF4-FFF2-40B4-BE49-F238E27FC236}">
                <a16:creationId xmlns:a16="http://schemas.microsoft.com/office/drawing/2014/main" id="{DCD0A1D0-D6CB-4BEE-80A9-E91CB0AF7542}"/>
              </a:ext>
            </a:extLst>
          </p:cNvPr>
          <p:cNvSpPr txBox="1">
            <a:spLocks noChangeArrowheads="1"/>
          </p:cNvSpPr>
          <p:nvPr/>
        </p:nvSpPr>
        <p:spPr bwMode="auto">
          <a:xfrm rot="18813457">
            <a:off x="3114559" y="5001651"/>
            <a:ext cx="5741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356AC1"/>
                </a:solidFill>
                <a:latin typeface="Arial Narrow" panose="020B0606020202030204" pitchFamily="34" charset="0"/>
                <a:cs typeface="Lato"/>
              </a:rPr>
              <a:t>SAP</a:t>
            </a:r>
            <a:endParaRPr lang="en-US" sz="1800" i="0" dirty="0">
              <a:solidFill>
                <a:srgbClr val="356AC1"/>
              </a:solidFill>
              <a:latin typeface="Arial Narrow" panose="020B0606020202030204" pitchFamily="34" charset="0"/>
              <a:cs typeface="Lato"/>
            </a:endParaRPr>
          </a:p>
        </p:txBody>
      </p:sp>
      <p:sp>
        <p:nvSpPr>
          <p:cNvPr id="49" name="Text Box 41">
            <a:extLst>
              <a:ext uri="{FF2B5EF4-FFF2-40B4-BE49-F238E27FC236}">
                <a16:creationId xmlns:a16="http://schemas.microsoft.com/office/drawing/2014/main" id="{807AEE56-D1A8-4B68-8FCC-938D20ACEE0A}"/>
              </a:ext>
            </a:extLst>
          </p:cNvPr>
          <p:cNvSpPr txBox="1">
            <a:spLocks noChangeArrowheads="1"/>
          </p:cNvSpPr>
          <p:nvPr/>
        </p:nvSpPr>
        <p:spPr bwMode="auto">
          <a:xfrm rot="18813457">
            <a:off x="3551739" y="4982925"/>
            <a:ext cx="5838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2A559A"/>
                </a:solidFill>
                <a:latin typeface="Arial Narrow" panose="020B0606020202030204" pitchFamily="34" charset="0"/>
                <a:cs typeface="Lato"/>
              </a:rPr>
              <a:t>DAP</a:t>
            </a:r>
            <a:endParaRPr lang="en-US" sz="1800" i="0" dirty="0">
              <a:solidFill>
                <a:srgbClr val="2A559A"/>
              </a:solidFill>
              <a:latin typeface="Arial Narrow" panose="020B0606020202030204" pitchFamily="34" charset="0"/>
              <a:cs typeface="Lato"/>
            </a:endParaRPr>
          </a:p>
        </p:txBody>
      </p:sp>
      <p:sp>
        <p:nvSpPr>
          <p:cNvPr id="50" name="Text Box 42">
            <a:extLst>
              <a:ext uri="{FF2B5EF4-FFF2-40B4-BE49-F238E27FC236}">
                <a16:creationId xmlns:a16="http://schemas.microsoft.com/office/drawing/2014/main" id="{EEE649C3-EA02-40A5-AB18-DDE6B9732230}"/>
              </a:ext>
            </a:extLst>
          </p:cNvPr>
          <p:cNvSpPr txBox="1">
            <a:spLocks noChangeArrowheads="1"/>
          </p:cNvSpPr>
          <p:nvPr/>
        </p:nvSpPr>
        <p:spPr bwMode="auto">
          <a:xfrm rot="18813457">
            <a:off x="4986767" y="5001651"/>
            <a:ext cx="5741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99DFEB"/>
                </a:solidFill>
                <a:latin typeface="Arial Narrow" panose="020B0606020202030204" pitchFamily="34" charset="0"/>
                <a:cs typeface="Lato"/>
              </a:rPr>
              <a:t>SAP</a:t>
            </a:r>
            <a:endParaRPr lang="en-US" sz="1800" i="0" dirty="0">
              <a:solidFill>
                <a:srgbClr val="99DFEB"/>
              </a:solidFill>
              <a:latin typeface="Arial Narrow" panose="020B0606020202030204" pitchFamily="34" charset="0"/>
              <a:cs typeface="Lato"/>
            </a:endParaRPr>
          </a:p>
        </p:txBody>
      </p:sp>
      <p:sp>
        <p:nvSpPr>
          <p:cNvPr id="51" name="Text Box 43">
            <a:extLst>
              <a:ext uri="{FF2B5EF4-FFF2-40B4-BE49-F238E27FC236}">
                <a16:creationId xmlns:a16="http://schemas.microsoft.com/office/drawing/2014/main" id="{FE01BA9B-B3B8-43DA-A571-3A054D5A1239}"/>
              </a:ext>
            </a:extLst>
          </p:cNvPr>
          <p:cNvSpPr txBox="1">
            <a:spLocks noChangeArrowheads="1"/>
          </p:cNvSpPr>
          <p:nvPr/>
        </p:nvSpPr>
        <p:spPr bwMode="auto">
          <a:xfrm rot="18813457">
            <a:off x="5457512" y="4982925"/>
            <a:ext cx="5838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30C1D7"/>
                </a:solidFill>
                <a:latin typeface="Arial Narrow" panose="020B0606020202030204" pitchFamily="34" charset="0"/>
                <a:cs typeface="Lato"/>
              </a:rPr>
              <a:t>DAP</a:t>
            </a:r>
            <a:endParaRPr lang="en-US" sz="1800" i="0" dirty="0">
              <a:solidFill>
                <a:srgbClr val="30C1D7"/>
              </a:solidFill>
              <a:latin typeface="Arial Narrow" panose="020B0606020202030204" pitchFamily="34" charset="0"/>
              <a:cs typeface="Lato"/>
            </a:endParaRPr>
          </a:p>
        </p:txBody>
      </p:sp>
      <p:sp>
        <p:nvSpPr>
          <p:cNvPr id="52" name="Text Box 44">
            <a:extLst>
              <a:ext uri="{FF2B5EF4-FFF2-40B4-BE49-F238E27FC236}">
                <a16:creationId xmlns:a16="http://schemas.microsoft.com/office/drawing/2014/main" id="{12D5307C-3C72-488A-B052-EEDF722C7BF7}"/>
              </a:ext>
            </a:extLst>
          </p:cNvPr>
          <p:cNvSpPr txBox="1">
            <a:spLocks noChangeArrowheads="1"/>
          </p:cNvSpPr>
          <p:nvPr/>
        </p:nvSpPr>
        <p:spPr bwMode="auto">
          <a:xfrm rot="18813457">
            <a:off x="6777953" y="4993381"/>
            <a:ext cx="57419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70A8DA"/>
                </a:solidFill>
                <a:latin typeface="Arial Narrow" panose="020B0606020202030204" pitchFamily="34" charset="0"/>
                <a:cs typeface="Lato"/>
              </a:rPr>
              <a:t>SAP</a:t>
            </a:r>
            <a:endParaRPr lang="en-US" sz="1800" i="0" dirty="0">
              <a:solidFill>
                <a:srgbClr val="70A8DA"/>
              </a:solidFill>
              <a:latin typeface="Arial Narrow" panose="020B0606020202030204" pitchFamily="34" charset="0"/>
              <a:cs typeface="Lato"/>
            </a:endParaRPr>
          </a:p>
        </p:txBody>
      </p:sp>
      <p:sp>
        <p:nvSpPr>
          <p:cNvPr id="53" name="Text Box 45">
            <a:extLst>
              <a:ext uri="{FF2B5EF4-FFF2-40B4-BE49-F238E27FC236}">
                <a16:creationId xmlns:a16="http://schemas.microsoft.com/office/drawing/2014/main" id="{2F499D86-4FB6-47CD-A514-3F02422E3DB3}"/>
              </a:ext>
            </a:extLst>
          </p:cNvPr>
          <p:cNvSpPr txBox="1">
            <a:spLocks noChangeArrowheads="1"/>
          </p:cNvSpPr>
          <p:nvPr/>
        </p:nvSpPr>
        <p:spPr bwMode="auto">
          <a:xfrm rot="18813457">
            <a:off x="7257712" y="4982925"/>
            <a:ext cx="5838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2A69A2"/>
                </a:solidFill>
                <a:latin typeface="Arial Narrow" panose="020B0606020202030204" pitchFamily="34" charset="0"/>
                <a:cs typeface="Lato"/>
              </a:rPr>
              <a:t>DAP</a:t>
            </a:r>
            <a:endParaRPr lang="en-US" sz="1800" i="0" dirty="0">
              <a:solidFill>
                <a:srgbClr val="2A69A2"/>
              </a:solidFill>
              <a:latin typeface="Arial Narrow" panose="020B0606020202030204" pitchFamily="34" charset="0"/>
              <a:cs typeface="Lato"/>
            </a:endParaRPr>
          </a:p>
        </p:txBody>
      </p:sp>
      <p:sp>
        <p:nvSpPr>
          <p:cNvPr id="54" name="Text Box 47">
            <a:extLst>
              <a:ext uri="{FF2B5EF4-FFF2-40B4-BE49-F238E27FC236}">
                <a16:creationId xmlns:a16="http://schemas.microsoft.com/office/drawing/2014/main" id="{8BD99B80-9D46-4C51-8812-4F82CA7446F5}"/>
              </a:ext>
            </a:extLst>
          </p:cNvPr>
          <p:cNvSpPr txBox="1">
            <a:spLocks noChangeArrowheads="1"/>
          </p:cNvSpPr>
          <p:nvPr/>
        </p:nvSpPr>
        <p:spPr bwMode="auto">
          <a:xfrm>
            <a:off x="2780308" y="1760042"/>
            <a:ext cx="1029834" cy="40011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2000" i="0" dirty="0">
                <a:solidFill>
                  <a:prstClr val="black">
                    <a:lumMod val="85000"/>
                    <a:lumOff val="15000"/>
                  </a:prstClr>
                </a:solidFill>
                <a:latin typeface="Arial Narrow" panose="020B0606020202030204" pitchFamily="34" charset="0"/>
                <a:cs typeface="Lato"/>
              </a:rPr>
              <a:t>Warfarin</a:t>
            </a:r>
            <a:endParaRPr lang="en-US" sz="2000" i="0" dirty="0">
              <a:solidFill>
                <a:prstClr val="black">
                  <a:lumMod val="85000"/>
                  <a:lumOff val="15000"/>
                </a:prstClr>
              </a:solidFill>
              <a:latin typeface="Arial Narrow" panose="020B0606020202030204" pitchFamily="34" charset="0"/>
              <a:cs typeface="Lato"/>
            </a:endParaRPr>
          </a:p>
        </p:txBody>
      </p:sp>
      <p:sp>
        <p:nvSpPr>
          <p:cNvPr id="55" name="Text Box 49">
            <a:extLst>
              <a:ext uri="{FF2B5EF4-FFF2-40B4-BE49-F238E27FC236}">
                <a16:creationId xmlns:a16="http://schemas.microsoft.com/office/drawing/2014/main" id="{6DE43266-FA50-44D2-87DD-EAA2D8EA224A}"/>
              </a:ext>
            </a:extLst>
          </p:cNvPr>
          <p:cNvSpPr txBox="1">
            <a:spLocks noChangeArrowheads="1"/>
          </p:cNvSpPr>
          <p:nvPr/>
        </p:nvSpPr>
        <p:spPr bwMode="auto">
          <a:xfrm>
            <a:off x="4768577" y="1748400"/>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lumMod val="85000"/>
                    <a:lumOff val="15000"/>
                  </a:prstClr>
                </a:solidFill>
                <a:latin typeface="Arial Narrow" panose="020B0606020202030204" pitchFamily="34" charset="0"/>
                <a:cs typeface="Lato"/>
              </a:rPr>
              <a:t>dabi-110</a:t>
            </a:r>
            <a:endParaRPr lang="en-US" sz="2000" i="0" dirty="0">
              <a:solidFill>
                <a:prstClr val="black">
                  <a:lumMod val="85000"/>
                  <a:lumOff val="15000"/>
                </a:prstClr>
              </a:solidFill>
              <a:latin typeface="Arial Narrow" panose="020B0606020202030204" pitchFamily="34" charset="0"/>
              <a:cs typeface="Lato"/>
            </a:endParaRPr>
          </a:p>
        </p:txBody>
      </p:sp>
      <p:sp>
        <p:nvSpPr>
          <p:cNvPr id="56" name="Text Box 50">
            <a:extLst>
              <a:ext uri="{FF2B5EF4-FFF2-40B4-BE49-F238E27FC236}">
                <a16:creationId xmlns:a16="http://schemas.microsoft.com/office/drawing/2014/main" id="{6F022B0B-6486-43FC-A604-F52B1542E615}"/>
              </a:ext>
            </a:extLst>
          </p:cNvPr>
          <p:cNvSpPr txBox="1">
            <a:spLocks noChangeArrowheads="1"/>
          </p:cNvSpPr>
          <p:nvPr/>
        </p:nvSpPr>
        <p:spPr bwMode="auto">
          <a:xfrm>
            <a:off x="6640785" y="1760042"/>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solidFill>
                <a:latin typeface="Arial Narrow" panose="020B0606020202030204" pitchFamily="34" charset="0"/>
                <a:cs typeface="Lato"/>
              </a:rPr>
              <a:t>dabi-150</a:t>
            </a:r>
            <a:endParaRPr lang="en-US" sz="2000" i="0" dirty="0">
              <a:solidFill>
                <a:prstClr val="black"/>
              </a:solidFill>
              <a:latin typeface="Arial Narrow" panose="020B0606020202030204" pitchFamily="34" charset="0"/>
              <a:cs typeface="Lato"/>
            </a:endParaRPr>
          </a:p>
        </p:txBody>
      </p:sp>
      <p:sp>
        <p:nvSpPr>
          <p:cNvPr id="57" name="Text Box 53">
            <a:extLst>
              <a:ext uri="{FF2B5EF4-FFF2-40B4-BE49-F238E27FC236}">
                <a16:creationId xmlns:a16="http://schemas.microsoft.com/office/drawing/2014/main" id="{98492EB2-2ECA-4DD3-9C13-9103C5D37DFC}"/>
              </a:ext>
            </a:extLst>
          </p:cNvPr>
          <p:cNvSpPr txBox="1">
            <a:spLocks noChangeArrowheads="1"/>
          </p:cNvSpPr>
          <p:nvPr/>
        </p:nvSpPr>
        <p:spPr bwMode="auto">
          <a:xfrm>
            <a:off x="2731631" y="3511750"/>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6892D6"/>
                </a:solidFill>
                <a:latin typeface="Arial Narrow" panose="020B0606020202030204" pitchFamily="34" charset="0"/>
                <a:cs typeface="Lato"/>
              </a:rPr>
              <a:t>2.8</a:t>
            </a:r>
            <a:endParaRPr lang="en-US" sz="1600" i="0" dirty="0">
              <a:solidFill>
                <a:srgbClr val="6892D6"/>
              </a:solidFill>
              <a:latin typeface="Arial Narrow" panose="020B0606020202030204" pitchFamily="34" charset="0"/>
              <a:cs typeface="Lato"/>
            </a:endParaRPr>
          </a:p>
        </p:txBody>
      </p:sp>
      <p:sp>
        <p:nvSpPr>
          <p:cNvPr id="58" name="Text Box 54">
            <a:extLst>
              <a:ext uri="{FF2B5EF4-FFF2-40B4-BE49-F238E27FC236}">
                <a16:creationId xmlns:a16="http://schemas.microsoft.com/office/drawing/2014/main" id="{6D135E57-5C15-493D-9883-85686C11A08B}"/>
              </a:ext>
            </a:extLst>
          </p:cNvPr>
          <p:cNvSpPr txBox="1">
            <a:spLocks noChangeArrowheads="1"/>
          </p:cNvSpPr>
          <p:nvPr/>
        </p:nvSpPr>
        <p:spPr bwMode="auto">
          <a:xfrm>
            <a:off x="3241085" y="2807326"/>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356AC1"/>
                </a:solidFill>
                <a:latin typeface="Arial Narrow" panose="020B0606020202030204" pitchFamily="34" charset="0"/>
                <a:cs typeface="Lato"/>
              </a:rPr>
              <a:t>4.6</a:t>
            </a:r>
            <a:endParaRPr lang="en-US" sz="1600" i="0" dirty="0">
              <a:solidFill>
                <a:srgbClr val="356AC1"/>
              </a:solidFill>
              <a:latin typeface="Arial Narrow" panose="020B0606020202030204" pitchFamily="34" charset="0"/>
              <a:cs typeface="Lato"/>
            </a:endParaRPr>
          </a:p>
        </p:txBody>
      </p:sp>
      <p:sp>
        <p:nvSpPr>
          <p:cNvPr id="59" name="Text Box 55">
            <a:extLst>
              <a:ext uri="{FF2B5EF4-FFF2-40B4-BE49-F238E27FC236}">
                <a16:creationId xmlns:a16="http://schemas.microsoft.com/office/drawing/2014/main" id="{4B9BEC8D-0D17-4925-9404-E95797993D95}"/>
              </a:ext>
            </a:extLst>
          </p:cNvPr>
          <p:cNvSpPr txBox="1">
            <a:spLocks noChangeArrowheads="1"/>
          </p:cNvSpPr>
          <p:nvPr/>
        </p:nvSpPr>
        <p:spPr bwMode="auto">
          <a:xfrm>
            <a:off x="4605634" y="3737043"/>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AFE6EF"/>
                </a:solidFill>
                <a:latin typeface="Arial Narrow" panose="020B0606020202030204" pitchFamily="34" charset="0"/>
                <a:cs typeface="Lato"/>
              </a:rPr>
              <a:t>2.2</a:t>
            </a:r>
            <a:endParaRPr lang="en-US" sz="1600" i="0" dirty="0">
              <a:solidFill>
                <a:srgbClr val="AFE6EF"/>
              </a:solidFill>
              <a:latin typeface="Arial Narrow" panose="020B0606020202030204" pitchFamily="34" charset="0"/>
              <a:cs typeface="Lato"/>
            </a:endParaRPr>
          </a:p>
        </p:txBody>
      </p:sp>
      <p:sp>
        <p:nvSpPr>
          <p:cNvPr id="60" name="Text Box 56">
            <a:extLst>
              <a:ext uri="{FF2B5EF4-FFF2-40B4-BE49-F238E27FC236}">
                <a16:creationId xmlns:a16="http://schemas.microsoft.com/office/drawing/2014/main" id="{4BE8997E-C9BE-4860-A8D2-9AD5F5650F06}"/>
              </a:ext>
            </a:extLst>
          </p:cNvPr>
          <p:cNvSpPr txBox="1">
            <a:spLocks noChangeArrowheads="1"/>
          </p:cNvSpPr>
          <p:nvPr/>
        </p:nvSpPr>
        <p:spPr bwMode="auto">
          <a:xfrm>
            <a:off x="3690323" y="2169998"/>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2A559A"/>
                </a:solidFill>
                <a:latin typeface="Arial Narrow" panose="020B0606020202030204" pitchFamily="34" charset="0"/>
                <a:cs typeface="Lato"/>
              </a:rPr>
              <a:t>6.3</a:t>
            </a:r>
            <a:endParaRPr lang="en-US" sz="1600" i="0" dirty="0">
              <a:solidFill>
                <a:srgbClr val="2A559A"/>
              </a:solidFill>
              <a:latin typeface="Arial Narrow" panose="020B0606020202030204" pitchFamily="34" charset="0"/>
              <a:cs typeface="Lato"/>
            </a:endParaRPr>
          </a:p>
        </p:txBody>
      </p:sp>
      <p:sp>
        <p:nvSpPr>
          <p:cNvPr id="61" name="Text Box 57">
            <a:extLst>
              <a:ext uri="{FF2B5EF4-FFF2-40B4-BE49-F238E27FC236}">
                <a16:creationId xmlns:a16="http://schemas.microsoft.com/office/drawing/2014/main" id="{CC1AAB75-5A92-4A7C-A165-D28D40420643}"/>
              </a:ext>
            </a:extLst>
          </p:cNvPr>
          <p:cNvSpPr txBox="1">
            <a:spLocks noChangeArrowheads="1"/>
          </p:cNvSpPr>
          <p:nvPr/>
        </p:nvSpPr>
        <p:spPr bwMode="auto">
          <a:xfrm>
            <a:off x="5076809" y="3145880"/>
            <a:ext cx="4138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99DFEB"/>
                </a:solidFill>
                <a:latin typeface="Arial Narrow" panose="020B0606020202030204" pitchFamily="34" charset="0"/>
                <a:cs typeface="Lato"/>
              </a:rPr>
              <a:t>3.8</a:t>
            </a:r>
            <a:endParaRPr lang="en-US" sz="1600" i="0" dirty="0">
              <a:solidFill>
                <a:srgbClr val="99DFEB"/>
              </a:solidFill>
              <a:latin typeface="Arial Narrow" panose="020B0606020202030204" pitchFamily="34" charset="0"/>
              <a:cs typeface="Lato"/>
            </a:endParaRPr>
          </a:p>
        </p:txBody>
      </p:sp>
      <p:sp>
        <p:nvSpPr>
          <p:cNvPr id="62" name="Text Box 58">
            <a:extLst>
              <a:ext uri="{FF2B5EF4-FFF2-40B4-BE49-F238E27FC236}">
                <a16:creationId xmlns:a16="http://schemas.microsoft.com/office/drawing/2014/main" id="{897DEFAF-DABE-460C-8BA6-82514F76B95E}"/>
              </a:ext>
            </a:extLst>
          </p:cNvPr>
          <p:cNvSpPr txBox="1">
            <a:spLocks noChangeArrowheads="1"/>
          </p:cNvSpPr>
          <p:nvPr/>
        </p:nvSpPr>
        <p:spPr bwMode="auto">
          <a:xfrm>
            <a:off x="5537420" y="2527148"/>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30C1D7"/>
                </a:solidFill>
                <a:latin typeface="Arial Narrow" panose="020B0606020202030204" pitchFamily="34" charset="0"/>
                <a:cs typeface="Lato"/>
              </a:rPr>
              <a:t>5.4</a:t>
            </a:r>
            <a:endParaRPr lang="en-US" sz="1600" i="0" dirty="0">
              <a:solidFill>
                <a:srgbClr val="30C1D7"/>
              </a:solidFill>
              <a:latin typeface="Arial Narrow" panose="020B0606020202030204" pitchFamily="34" charset="0"/>
              <a:cs typeface="Lato"/>
            </a:endParaRPr>
          </a:p>
        </p:txBody>
      </p:sp>
      <p:sp>
        <p:nvSpPr>
          <p:cNvPr id="63" name="Text Box 59">
            <a:extLst>
              <a:ext uri="{FF2B5EF4-FFF2-40B4-BE49-F238E27FC236}">
                <a16:creationId xmlns:a16="http://schemas.microsoft.com/office/drawing/2014/main" id="{116465D1-A84F-4AB0-AD88-66BA58091185}"/>
              </a:ext>
            </a:extLst>
          </p:cNvPr>
          <p:cNvSpPr txBox="1">
            <a:spLocks noChangeArrowheads="1"/>
          </p:cNvSpPr>
          <p:nvPr/>
        </p:nvSpPr>
        <p:spPr bwMode="auto">
          <a:xfrm>
            <a:off x="6446594" y="3602301"/>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5B9BD5">
                    <a:lumMod val="40000"/>
                    <a:lumOff val="60000"/>
                  </a:srgbClr>
                </a:solidFill>
                <a:latin typeface="Arial Narrow" panose="020B0606020202030204" pitchFamily="34" charset="0"/>
                <a:cs typeface="Lato"/>
              </a:rPr>
              <a:t>2.6</a:t>
            </a:r>
            <a:endParaRPr lang="en-US" sz="1600" i="0" dirty="0">
              <a:solidFill>
                <a:srgbClr val="5B9BD5">
                  <a:lumMod val="40000"/>
                  <a:lumOff val="60000"/>
                </a:srgbClr>
              </a:solidFill>
              <a:latin typeface="Arial Narrow" panose="020B0606020202030204" pitchFamily="34" charset="0"/>
              <a:cs typeface="Lato"/>
            </a:endParaRPr>
          </a:p>
        </p:txBody>
      </p:sp>
      <p:sp>
        <p:nvSpPr>
          <p:cNvPr id="64" name="Text Box 60">
            <a:extLst>
              <a:ext uri="{FF2B5EF4-FFF2-40B4-BE49-F238E27FC236}">
                <a16:creationId xmlns:a16="http://schemas.microsoft.com/office/drawing/2014/main" id="{DFE3B96D-9996-4B86-BBFF-1FE7D0DD5440}"/>
              </a:ext>
            </a:extLst>
          </p:cNvPr>
          <p:cNvSpPr txBox="1">
            <a:spLocks noChangeArrowheads="1"/>
          </p:cNvSpPr>
          <p:nvPr/>
        </p:nvSpPr>
        <p:spPr bwMode="auto">
          <a:xfrm>
            <a:off x="6880102" y="2933819"/>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70A8DA"/>
                </a:solidFill>
                <a:latin typeface="Arial Narrow" panose="020B0606020202030204" pitchFamily="34" charset="0"/>
                <a:cs typeface="Lato"/>
              </a:rPr>
              <a:t>4.3</a:t>
            </a:r>
            <a:endParaRPr lang="en-US" sz="1600" i="0" dirty="0">
              <a:solidFill>
                <a:srgbClr val="70A8DA"/>
              </a:solidFill>
              <a:latin typeface="Arial Narrow" panose="020B0606020202030204" pitchFamily="34" charset="0"/>
              <a:cs typeface="Lato"/>
            </a:endParaRPr>
          </a:p>
        </p:txBody>
      </p:sp>
      <p:sp>
        <p:nvSpPr>
          <p:cNvPr id="65" name="Text Box 61">
            <a:extLst>
              <a:ext uri="{FF2B5EF4-FFF2-40B4-BE49-F238E27FC236}">
                <a16:creationId xmlns:a16="http://schemas.microsoft.com/office/drawing/2014/main" id="{0D066647-8850-4801-8999-E4163D349A5C}"/>
              </a:ext>
            </a:extLst>
          </p:cNvPr>
          <p:cNvSpPr txBox="1">
            <a:spLocks noChangeArrowheads="1"/>
          </p:cNvSpPr>
          <p:nvPr/>
        </p:nvSpPr>
        <p:spPr bwMode="auto">
          <a:xfrm>
            <a:off x="7368011" y="2477542"/>
            <a:ext cx="4171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2A69A2"/>
                </a:solidFill>
                <a:latin typeface="Arial Narrow" panose="020B0606020202030204" pitchFamily="34" charset="0"/>
                <a:cs typeface="Lato"/>
              </a:rPr>
              <a:t>5.5</a:t>
            </a:r>
            <a:endParaRPr lang="en-US" sz="1600" i="0" dirty="0">
              <a:solidFill>
                <a:srgbClr val="2A69A2"/>
              </a:solidFill>
              <a:latin typeface="Arial Narrow" panose="020B0606020202030204" pitchFamily="34" charset="0"/>
              <a:cs typeface="Lato"/>
            </a:endParaRPr>
          </a:p>
        </p:txBody>
      </p:sp>
      <p:sp>
        <p:nvSpPr>
          <p:cNvPr id="66" name="Text Box 42">
            <a:extLst>
              <a:ext uri="{FF2B5EF4-FFF2-40B4-BE49-F238E27FC236}">
                <a16:creationId xmlns:a16="http://schemas.microsoft.com/office/drawing/2014/main" id="{3E8998E1-C6F7-41C9-861F-92B3EE6B840E}"/>
              </a:ext>
            </a:extLst>
          </p:cNvPr>
          <p:cNvSpPr txBox="1">
            <a:spLocks noChangeArrowheads="1"/>
          </p:cNvSpPr>
          <p:nvPr/>
        </p:nvSpPr>
        <p:spPr bwMode="auto">
          <a:xfrm rot="18813457">
            <a:off x="4303979" y="5000703"/>
            <a:ext cx="74526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AFE6EF"/>
                </a:solidFill>
                <a:latin typeface="Arial Narrow" panose="020B0606020202030204" pitchFamily="34" charset="0"/>
                <a:cs typeface="Lato"/>
              </a:rPr>
              <a:t>No AP</a:t>
            </a:r>
            <a:endParaRPr lang="en-US" sz="1800" i="0" dirty="0">
              <a:solidFill>
                <a:srgbClr val="AFE6EF"/>
              </a:solidFill>
              <a:latin typeface="Arial Narrow" panose="020B0606020202030204" pitchFamily="34" charset="0"/>
              <a:cs typeface="Lato"/>
            </a:endParaRPr>
          </a:p>
        </p:txBody>
      </p:sp>
      <p:sp>
        <p:nvSpPr>
          <p:cNvPr id="67" name="Text Box 29">
            <a:extLst>
              <a:ext uri="{FF2B5EF4-FFF2-40B4-BE49-F238E27FC236}">
                <a16:creationId xmlns:a16="http://schemas.microsoft.com/office/drawing/2014/main" id="{B2DD1883-905B-460B-9AEF-AA83A59D97D9}"/>
              </a:ext>
            </a:extLst>
          </p:cNvPr>
          <p:cNvSpPr txBox="1">
            <a:spLocks noChangeArrowheads="1"/>
          </p:cNvSpPr>
          <p:nvPr/>
        </p:nvSpPr>
        <p:spPr bwMode="auto">
          <a:xfrm rot="18813457">
            <a:off x="6162077" y="5001651"/>
            <a:ext cx="74526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5B9BD5">
                    <a:lumMod val="40000"/>
                    <a:lumOff val="60000"/>
                  </a:srgbClr>
                </a:solidFill>
                <a:latin typeface="Arial Narrow" panose="020B0606020202030204" pitchFamily="34" charset="0"/>
                <a:cs typeface="Lato"/>
              </a:rPr>
              <a:t>No AP</a:t>
            </a:r>
            <a:endParaRPr lang="en-US" sz="1800" i="0" dirty="0">
              <a:solidFill>
                <a:srgbClr val="5B9BD5">
                  <a:lumMod val="40000"/>
                  <a:lumOff val="60000"/>
                </a:srgbClr>
              </a:solidFill>
              <a:latin typeface="Arial Narrow" panose="020B0606020202030204" pitchFamily="34" charset="0"/>
              <a:cs typeface="Lato"/>
            </a:endParaRPr>
          </a:p>
        </p:txBody>
      </p:sp>
    </p:spTree>
    <p:extLst>
      <p:ext uri="{BB962C8B-B14F-4D97-AF65-F5344CB8AC3E}">
        <p14:creationId xmlns:p14="http://schemas.microsoft.com/office/powerpoint/2010/main" val="296349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97740" y="29123"/>
            <a:ext cx="6867311" cy="1200329"/>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The AUGUSTUS Trial</a:t>
            </a:r>
          </a:p>
          <a:p>
            <a:pPr lvl="0">
              <a:defRPr/>
            </a:pPr>
            <a:r>
              <a:rPr lang="en-CA" sz="3600" b="1" dirty="0">
                <a:solidFill>
                  <a:srgbClr val="1B1A5A"/>
                </a:solidFill>
                <a:latin typeface="Arial Narrow" panose="020B0606020202030204" pitchFamily="34" charset="0"/>
                <a:cs typeface="Aharoni" panose="02010803020104030203" pitchFamily="2" charset="-79"/>
              </a:rPr>
              <a:t>Background</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800" dirty="0">
                <a:solidFill>
                  <a:prstClr val="white"/>
                </a:solidFill>
                <a:latin typeface="Arial Narrow" panose="020B0606020202030204" pitchFamily="34" charset="0"/>
                <a:cs typeface="Arial" pitchFamily="34" charset="0"/>
              </a:rPr>
              <a:t>Lopes RD et al. Oral presentation at ACC 2019, 16-18 March, New Orleans, LA, USA, late breaking clinical trial 405-08.</a:t>
            </a:r>
          </a:p>
          <a:p>
            <a:pPr lvl="0">
              <a:lnSpc>
                <a:spcPct val="90000"/>
              </a:lnSpc>
              <a:defRPr/>
            </a:pPr>
            <a:r>
              <a:rPr lang="en-GB" sz="800" dirty="0" err="1">
                <a:solidFill>
                  <a:prstClr val="white"/>
                </a:solidFill>
                <a:latin typeface="Arial Narrow" panose="020B0606020202030204" pitchFamily="34" charset="0"/>
                <a:cs typeface="Arial" pitchFamily="34" charset="0"/>
              </a:rPr>
              <a:t>Dewilde</a:t>
            </a:r>
            <a:r>
              <a:rPr lang="en-GB" sz="800" dirty="0">
                <a:solidFill>
                  <a:prstClr val="white"/>
                </a:solidFill>
                <a:latin typeface="Arial Narrow" panose="020B0606020202030204" pitchFamily="34" charset="0"/>
                <a:cs typeface="Arial" pitchFamily="34" charset="0"/>
              </a:rPr>
              <a:t> WJ et al. Lancet 2013;381:1107-1115.</a:t>
            </a:r>
          </a:p>
          <a:p>
            <a:pPr lvl="0">
              <a:lnSpc>
                <a:spcPct val="90000"/>
              </a:lnSpc>
              <a:defRPr/>
            </a:pPr>
            <a:r>
              <a:rPr lang="en-GB" sz="800" dirty="0">
                <a:solidFill>
                  <a:prstClr val="white"/>
                </a:solidFill>
                <a:latin typeface="Arial Narrow" panose="020B0606020202030204" pitchFamily="34" charset="0"/>
                <a:cs typeface="Arial" pitchFamily="34" charset="0"/>
              </a:rPr>
              <a:t>Gibson CM et al. N </a:t>
            </a:r>
            <a:r>
              <a:rPr lang="en-GB" sz="800" dirty="0" err="1">
                <a:solidFill>
                  <a:prstClr val="white"/>
                </a:solidFill>
                <a:latin typeface="Arial Narrow" panose="020B0606020202030204" pitchFamily="34" charset="0"/>
                <a:cs typeface="Arial" pitchFamily="34" charset="0"/>
              </a:rPr>
              <a:t>Engl</a:t>
            </a:r>
            <a:r>
              <a:rPr lang="en-GB" sz="800" dirty="0">
                <a:solidFill>
                  <a:prstClr val="white"/>
                </a:solidFill>
                <a:latin typeface="Arial Narrow" panose="020B0606020202030204" pitchFamily="34" charset="0"/>
                <a:cs typeface="Arial" pitchFamily="34" charset="0"/>
              </a:rPr>
              <a:t> J. Med. 2016;375:2423-2434.</a:t>
            </a:r>
          </a:p>
          <a:p>
            <a:pPr lvl="0">
              <a:lnSpc>
                <a:spcPct val="90000"/>
              </a:lnSpc>
              <a:defRPr/>
            </a:pPr>
            <a:r>
              <a:rPr lang="en-GB" sz="800" dirty="0">
                <a:solidFill>
                  <a:prstClr val="white"/>
                </a:solidFill>
                <a:latin typeface="Arial Narrow" panose="020B0606020202030204" pitchFamily="34" charset="0"/>
                <a:cs typeface="Arial" pitchFamily="34" charset="0"/>
              </a:rPr>
              <a:t>Cannon CP et al. N </a:t>
            </a:r>
            <a:r>
              <a:rPr lang="en-GB" sz="800" dirty="0" err="1">
                <a:solidFill>
                  <a:prstClr val="white"/>
                </a:solidFill>
                <a:latin typeface="Arial Narrow" panose="020B0606020202030204" pitchFamily="34" charset="0"/>
                <a:cs typeface="Arial" pitchFamily="34" charset="0"/>
              </a:rPr>
              <a:t>Engl</a:t>
            </a:r>
            <a:r>
              <a:rPr lang="en-GB" sz="800" dirty="0">
                <a:solidFill>
                  <a:prstClr val="white"/>
                </a:solidFill>
                <a:latin typeface="Arial Narrow" panose="020B0606020202030204" pitchFamily="34" charset="0"/>
                <a:cs typeface="Arial" pitchFamily="34" charset="0"/>
              </a:rPr>
              <a:t> J. Med. 2017;377:1513-1524</a:t>
            </a:r>
          </a:p>
        </p:txBody>
      </p:sp>
      <p:sp>
        <p:nvSpPr>
          <p:cNvPr id="31" name="TextBox 30">
            <a:extLst>
              <a:ext uri="{FF2B5EF4-FFF2-40B4-BE49-F238E27FC236}">
                <a16:creationId xmlns:a16="http://schemas.microsoft.com/office/drawing/2014/main" id="{F8467914-C844-47BE-866F-314DB993D29F}"/>
              </a:ext>
            </a:extLst>
          </p:cNvPr>
          <p:cNvSpPr txBox="1"/>
          <p:nvPr/>
        </p:nvSpPr>
        <p:spPr>
          <a:xfrm>
            <a:off x="197740" y="1596899"/>
            <a:ext cx="8952101" cy="4678204"/>
          </a:xfrm>
          <a:prstGeom prst="rect">
            <a:avLst/>
          </a:prstGeom>
          <a:noFill/>
        </p:spPr>
        <p:txBody>
          <a:bodyPr wrap="square" rtlCol="0">
            <a:spAutoFit/>
          </a:bodyPr>
          <a:lstStyle/>
          <a:p>
            <a:pPr marL="342900" indent="-342900" defTabSz="914400">
              <a:buClr>
                <a:srgbClr val="19325C"/>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The optimal antithrombotic regimen for patients with atrial fibrillation (AF) who have an acute coronary syndrome (ACS) or require percutaneous coronary intervention (PCI) is unclear.</a:t>
            </a:r>
            <a:r>
              <a:rPr lang="en-CA" sz="2200" b="1" baseline="30000" dirty="0">
                <a:solidFill>
                  <a:schemeClr val="tx1">
                    <a:lumMod val="85000"/>
                    <a:lumOff val="15000"/>
                  </a:schemeClr>
                </a:solidFill>
                <a:latin typeface="Arial Narrow" panose="020B0606020202030204" pitchFamily="34" charset="0"/>
                <a:cs typeface="Candara"/>
              </a:rPr>
              <a:t>1</a:t>
            </a:r>
          </a:p>
          <a:p>
            <a:pPr marL="342900" indent="-342900" defTabSz="914400">
              <a:buClr>
                <a:srgbClr val="19325C"/>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Prior studies were designed to identify strategies to reduce the bleeding associated with triple antithrombotic therapy.</a:t>
            </a:r>
            <a:r>
              <a:rPr lang="en-CA" sz="2200" b="1" baseline="30000" dirty="0">
                <a:solidFill>
                  <a:schemeClr val="tx1">
                    <a:lumMod val="85000"/>
                    <a:lumOff val="15000"/>
                  </a:schemeClr>
                </a:solidFill>
                <a:latin typeface="Arial Narrow" panose="020B0606020202030204" pitchFamily="34" charset="0"/>
                <a:cs typeface="Candara"/>
              </a:rPr>
              <a:t>1</a:t>
            </a:r>
          </a:p>
          <a:p>
            <a:pPr marL="800100" lvl="1" indent="-34290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WOEST (N = 573): less bleeding AND fewer ischemic events without aspirin compared with vitamin K antagonist (VKA) + dual antiplatelet therapy (DAPT).</a:t>
            </a:r>
            <a:r>
              <a:rPr lang="en-CA" sz="2000" b="1" baseline="30000" dirty="0">
                <a:solidFill>
                  <a:schemeClr val="tx1">
                    <a:lumMod val="85000"/>
                    <a:lumOff val="15000"/>
                  </a:schemeClr>
                </a:solidFill>
                <a:latin typeface="Arial Narrow" panose="020B0606020202030204" pitchFamily="34" charset="0"/>
                <a:cs typeface="Candara"/>
              </a:rPr>
              <a:t>2</a:t>
            </a:r>
          </a:p>
          <a:p>
            <a:pPr marL="800100" lvl="1" indent="-34290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PIONEER AF-PCI (N = 2124): less bleeding with two reduced-dose rivaroxaban regimens compared with VKA + DAPT.</a:t>
            </a:r>
            <a:r>
              <a:rPr lang="en-CA" sz="2000" b="1" baseline="30000" dirty="0">
                <a:solidFill>
                  <a:schemeClr val="tx1">
                    <a:lumMod val="85000"/>
                    <a:lumOff val="15000"/>
                  </a:schemeClr>
                </a:solidFill>
                <a:latin typeface="Arial Narrow" panose="020B0606020202030204" pitchFamily="34" charset="0"/>
                <a:cs typeface="Candara"/>
              </a:rPr>
              <a:t>3</a:t>
            </a:r>
          </a:p>
          <a:p>
            <a:pPr marL="800100" lvl="1" indent="-342900" defTabSz="914400">
              <a:buClr>
                <a:srgbClr val="30C1D7"/>
              </a:buClr>
              <a:buFont typeface="Wingdings" panose="05000000000000000000" pitchFamily="2" charset="2"/>
              <a:buChar char="§"/>
              <a:defRPr/>
            </a:pPr>
            <a:r>
              <a:rPr lang="en-CA" sz="2000" b="1" dirty="0">
                <a:solidFill>
                  <a:schemeClr val="tx1">
                    <a:lumMod val="85000"/>
                    <a:lumOff val="15000"/>
                  </a:schemeClr>
                </a:solidFill>
                <a:latin typeface="Arial Narrow" panose="020B0606020202030204" pitchFamily="34" charset="0"/>
                <a:cs typeface="Candara"/>
              </a:rPr>
              <a:t>RE-DUAL PCI (N = 2725): less bleeding with two standard-dose dabigatran regimens, without aspirin, compared with VKA + DAPT.</a:t>
            </a:r>
            <a:r>
              <a:rPr lang="en-CA" sz="2000" b="1" baseline="30000" dirty="0">
                <a:solidFill>
                  <a:schemeClr val="tx1">
                    <a:lumMod val="85000"/>
                    <a:lumOff val="15000"/>
                  </a:schemeClr>
                </a:solidFill>
                <a:latin typeface="Arial Narrow" panose="020B0606020202030204" pitchFamily="34" charset="0"/>
                <a:cs typeface="Candara"/>
              </a:rPr>
              <a:t>4</a:t>
            </a:r>
          </a:p>
          <a:p>
            <a:pPr marL="342900" indent="-342900" defTabSz="914400">
              <a:buClr>
                <a:srgbClr val="19325C"/>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There are limited data with apixaban in patients with AF requiring DAPT.</a:t>
            </a:r>
          </a:p>
          <a:p>
            <a:pPr marL="342900" indent="-342900" defTabSz="914400">
              <a:buClr>
                <a:srgbClr val="19325C"/>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Data on the independent effects of aspirin in this population are needed.</a:t>
            </a:r>
          </a:p>
          <a:p>
            <a:pPr defTabSz="914400">
              <a:defRPr/>
            </a:pPr>
            <a:endParaRPr lang="en-CA" sz="24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3581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864723"/>
            <a:ext cx="7231228" cy="1015663"/>
          </a:xfrm>
          <a:prstGeom prst="rect">
            <a:avLst/>
          </a:prstGeom>
          <a:noFill/>
        </p:spPr>
        <p:txBody>
          <a:bodyPr wrap="square" rtlCol="0">
            <a:spAutoFit/>
          </a:bodyPr>
          <a:lstStyle/>
          <a:p>
            <a:r>
              <a:rPr lang="en-US" sz="2000" b="1" dirty="0">
                <a:solidFill>
                  <a:schemeClr val="bg1"/>
                </a:solidFill>
                <a:latin typeface="Arial Narrow" panose="020B0606020202030204" pitchFamily="34" charset="0"/>
              </a:rPr>
              <a:t>Recognize the high prevalence of CAD in AF patients and the need to balance the risks of recurrent coronary events, embolic stroke and bleeding when optimizing antithrombotic therapy in these patients  </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082003"/>
            <a:ext cx="9144000" cy="155448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402043"/>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883624" y="3118678"/>
            <a:ext cx="6993522" cy="1508105"/>
          </a:xfrm>
          <a:prstGeom prst="rect">
            <a:avLst/>
          </a:prstGeom>
          <a:noFill/>
        </p:spPr>
        <p:txBody>
          <a:bodyPr wrap="square" rtlCol="0">
            <a:spAutoFit/>
          </a:bodyPr>
          <a:lstStyle/>
          <a:p>
            <a:r>
              <a:rPr lang="en-US" sz="2000" b="1" dirty="0">
                <a:solidFill>
                  <a:schemeClr val="bg1"/>
                </a:solidFill>
                <a:latin typeface="Arial Narrow" panose="020B0606020202030204" pitchFamily="34" charset="0"/>
              </a:rPr>
              <a:t>Select optimal antiplatelet and / or OAC medication in patients with:</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stable CAD</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PCI / stent placement</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ACS / with or without revascularization</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CABG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09728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3484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87630"/>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Determine the optimal duration of antiplatelet / OAC treatment in different AF + CAD settings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0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795" y="148765"/>
            <a:ext cx="2204280" cy="86826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6219"/>
            <a:ext cx="6867311"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The AUGUSTUS Trial Design</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800" dirty="0">
                <a:solidFill>
                  <a:prstClr val="white"/>
                </a:solidFill>
                <a:latin typeface="Arial Narrow" panose="020B0606020202030204" pitchFamily="34" charset="0"/>
                <a:cs typeface="Arial" pitchFamily="34" charset="0"/>
              </a:rPr>
              <a:t>Lopes RD et al. DOI: 10.1056/NEJMoa1817083</a:t>
            </a:r>
            <a:endParaRPr lang="en-GB" sz="800" dirty="0">
              <a:solidFill>
                <a:prstClr val="white"/>
              </a:solidFill>
              <a:latin typeface="Arial Narrow" panose="020B0606020202030204" pitchFamily="34" charset="0"/>
              <a:cs typeface="Arial" pitchFamily="34" charset="0"/>
            </a:endParaRPr>
          </a:p>
        </p:txBody>
      </p:sp>
      <p:sp>
        <p:nvSpPr>
          <p:cNvPr id="14" name="Text Box 13">
            <a:extLst>
              <a:ext uri="{FF2B5EF4-FFF2-40B4-BE49-F238E27FC236}">
                <a16:creationId xmlns:a16="http://schemas.microsoft.com/office/drawing/2014/main" id="{63742847-9D79-49A7-AB80-58EED30B4C00}"/>
              </a:ext>
            </a:extLst>
          </p:cNvPr>
          <p:cNvSpPr txBox="1">
            <a:spLocks noChangeArrowheads="1"/>
          </p:cNvSpPr>
          <p:nvPr/>
        </p:nvSpPr>
        <p:spPr bwMode="auto">
          <a:xfrm>
            <a:off x="278074" y="1460631"/>
            <a:ext cx="3383280" cy="1554480"/>
          </a:xfrm>
          <a:prstGeom prst="rect">
            <a:avLst/>
          </a:prstGeom>
          <a:solidFill>
            <a:srgbClr val="2A559A"/>
          </a:solidFill>
          <a:ln w="19050">
            <a:noFill/>
            <a:miter lim="800000"/>
            <a:headEnd type="none" w="sm" len="sm"/>
            <a:tailEnd type="none" w="med" len="lg"/>
          </a:ln>
          <a:effectLst>
            <a:outerShdw blurRad="50800" dist="38100" dir="2700000" algn="tl" rotWithShape="0">
              <a:prstClr val="black">
                <a:alpha val="40000"/>
              </a:prstClr>
            </a:outerShdw>
          </a:effectLst>
          <a:extLst/>
        </p:spPr>
        <p:txBody>
          <a:bodyPr wrap="square" lIns="121873" tIns="60936" rIns="72000" bIns="60936">
            <a:spAutoFit/>
          </a:bodyPr>
          <a:lstStyle>
            <a:lvl1pPr marL="342900" indent="-342900" eaLnBrk="0" hangingPunct="0">
              <a:lnSpc>
                <a:spcPct val="95000"/>
              </a:lnSpc>
              <a:spcBef>
                <a:spcPct val="40000"/>
              </a:spcBef>
              <a:buClr>
                <a:schemeClr val="hlink"/>
              </a:buClr>
              <a:buSzPct val="68000"/>
              <a:buFont typeface="Wingdings" pitchFamily="2" charset="2"/>
              <a:buChar char="n"/>
              <a:defRPr sz="2600">
                <a:solidFill>
                  <a:schemeClr val="tx1"/>
                </a:solidFill>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solidFill>
                  <a:schemeClr val="tx1"/>
                </a:solidFill>
                <a:latin typeface="Arial" pitchFamily="34" charset="0"/>
              </a:defRPr>
            </a:lvl2pPr>
            <a:lvl3pPr marL="227013" eaLnBrk="0" hangingPunct="0">
              <a:lnSpc>
                <a:spcPct val="95000"/>
              </a:lnSpc>
              <a:spcBef>
                <a:spcPct val="10000"/>
              </a:spcBef>
              <a:buClr>
                <a:schemeClr val="tx1"/>
              </a:buClr>
              <a:buSzPct val="44000"/>
              <a:buFont typeface="Monotype Sorts" charset="2"/>
              <a:defRPr sz="2600" i="1">
                <a:solidFill>
                  <a:schemeClr val="tx1"/>
                </a:solidFill>
                <a:latin typeface="Arial" pitchFamily="34" charset="0"/>
              </a:defRPr>
            </a:lvl3pPr>
            <a:lvl4pPr marL="1600200" indent="-228600" eaLnBrk="0" hangingPunct="0">
              <a:lnSpc>
                <a:spcPct val="95000"/>
              </a:lnSpc>
              <a:spcBef>
                <a:spcPct val="20000"/>
              </a:spcBef>
              <a:buChar char="–"/>
              <a:defRPr sz="2000">
                <a:solidFill>
                  <a:schemeClr val="tx1"/>
                </a:solidFill>
                <a:latin typeface="Arial" pitchFamily="34" charset="0"/>
              </a:defRPr>
            </a:lvl4pPr>
            <a:lvl5pPr marL="2057400" indent="-228600" eaLnBrk="0" hangingPunct="0">
              <a:lnSpc>
                <a:spcPct val="95000"/>
              </a:lnSpc>
              <a:spcBef>
                <a:spcPct val="20000"/>
              </a:spcBef>
              <a:buChar char="»"/>
              <a:defRPr sz="2000">
                <a:solidFill>
                  <a:schemeClr val="tx1"/>
                </a:solidFill>
                <a:latin typeface="Arial" pitchFamily="34" charset="0"/>
              </a:defRPr>
            </a:lvl5pPr>
            <a:lvl6pPr marL="2514600" indent="-228600" eaLnBrk="0" fontAlgn="base" hangingPunct="0">
              <a:lnSpc>
                <a:spcPct val="95000"/>
              </a:lnSpc>
              <a:spcBef>
                <a:spcPct val="20000"/>
              </a:spcBef>
              <a:spcAft>
                <a:spcPct val="0"/>
              </a:spcAft>
              <a:buChar char="»"/>
              <a:defRPr sz="2000">
                <a:solidFill>
                  <a:schemeClr val="tx1"/>
                </a:solidFill>
                <a:latin typeface="Arial" pitchFamily="34" charset="0"/>
              </a:defRPr>
            </a:lvl6pPr>
            <a:lvl7pPr marL="2971800" indent="-228600" eaLnBrk="0" fontAlgn="base" hangingPunct="0">
              <a:lnSpc>
                <a:spcPct val="95000"/>
              </a:lnSpc>
              <a:spcBef>
                <a:spcPct val="20000"/>
              </a:spcBef>
              <a:spcAft>
                <a:spcPct val="0"/>
              </a:spcAft>
              <a:buChar char="»"/>
              <a:defRPr sz="2000">
                <a:solidFill>
                  <a:schemeClr val="tx1"/>
                </a:solidFill>
                <a:latin typeface="Arial" pitchFamily="34" charset="0"/>
              </a:defRPr>
            </a:lvl7pPr>
            <a:lvl8pPr marL="3429000" indent="-228600" eaLnBrk="0" fontAlgn="base" hangingPunct="0">
              <a:lnSpc>
                <a:spcPct val="95000"/>
              </a:lnSpc>
              <a:spcBef>
                <a:spcPct val="20000"/>
              </a:spcBef>
              <a:spcAft>
                <a:spcPct val="0"/>
              </a:spcAft>
              <a:buChar char="»"/>
              <a:defRPr sz="2000">
                <a:solidFill>
                  <a:schemeClr val="tx1"/>
                </a:solidFill>
                <a:latin typeface="Arial" pitchFamily="34" charset="0"/>
              </a:defRPr>
            </a:lvl8pPr>
            <a:lvl9pPr marL="3886200" indent="-228600" eaLnBrk="0" fontAlgn="base" hangingPunct="0">
              <a:lnSpc>
                <a:spcPct val="95000"/>
              </a:lnSpc>
              <a:spcBef>
                <a:spcPct val="20000"/>
              </a:spcBef>
              <a:spcAft>
                <a:spcPct val="0"/>
              </a:spcAft>
              <a:buChar char="»"/>
              <a:defRPr sz="2000">
                <a:solidFill>
                  <a:schemeClr val="tx1"/>
                </a:solidFill>
                <a:latin typeface="Arial" pitchFamily="34" charset="0"/>
              </a:defRPr>
            </a:lvl9pPr>
          </a:lstStyle>
          <a:p>
            <a:pPr marL="0" lvl="2">
              <a:lnSpc>
                <a:spcPct val="100000"/>
              </a:lnSpc>
              <a:spcBef>
                <a:spcPct val="0"/>
              </a:spcBef>
              <a:buClr>
                <a:schemeClr val="tx2"/>
              </a:buClr>
              <a:buSzTx/>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INCLUSION</a:t>
            </a:r>
          </a:p>
          <a:p>
            <a:pPr marL="285750" lvl="2" indent="-285750">
              <a:lnSpc>
                <a:spcPct val="100000"/>
              </a:lnSpc>
              <a:spcBef>
                <a:spcPct val="0"/>
              </a:spcBef>
              <a:buClr>
                <a:schemeClr val="bg1"/>
              </a:buClr>
              <a:buSzTx/>
              <a:buFont typeface="Wingdings" panose="05000000000000000000" pitchFamily="2" charset="2"/>
              <a:buChar char="§"/>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Atrial fibrillation (prior, persistent, &gt; 6 </a:t>
            </a:r>
            <a:r>
              <a:rPr lang="en-US" altLang="en-US" sz="1600" b="1" i="0" dirty="0" err="1">
                <a:solidFill>
                  <a:schemeClr val="bg1"/>
                </a:solidFill>
                <a:latin typeface="Arial Narrow" panose="020B0606020202030204" pitchFamily="34" charset="0"/>
                <a:ea typeface="ＭＳ Ｐゴシック" pitchFamily="34" charset="-128"/>
                <a:cs typeface="Arial" pitchFamily="34" charset="0"/>
              </a:rPr>
              <a:t>hr</a:t>
            </a:r>
            <a:r>
              <a:rPr lang="en-US" altLang="en-US" sz="1600" b="1" i="0" dirty="0">
                <a:solidFill>
                  <a:schemeClr val="bg1"/>
                </a:solidFill>
                <a:latin typeface="Arial Narrow" panose="020B0606020202030204" pitchFamily="34" charset="0"/>
                <a:ea typeface="ＭＳ Ｐゴシック" pitchFamily="34" charset="-128"/>
                <a:cs typeface="Arial" pitchFamily="34" charset="0"/>
              </a:rPr>
              <a:t>).</a:t>
            </a:r>
          </a:p>
          <a:p>
            <a:pPr marL="432000" lvl="2" indent="-180000">
              <a:lnSpc>
                <a:spcPct val="100000"/>
              </a:lnSpc>
              <a:spcBef>
                <a:spcPct val="0"/>
              </a:spcBef>
              <a:buClr>
                <a:schemeClr val="bg1"/>
              </a:buClr>
              <a:buSzTx/>
              <a:buFont typeface="Arial" panose="020B0604020202020204" pitchFamily="34" charset="0"/>
              <a:buChar char="−"/>
              <a:defRPr/>
            </a:pPr>
            <a:r>
              <a:rPr lang="en-US" altLang="en-US" sz="1400" b="1" i="0" dirty="0">
                <a:solidFill>
                  <a:schemeClr val="bg1"/>
                </a:solidFill>
                <a:latin typeface="Arial Narrow" panose="020B0606020202030204" pitchFamily="34" charset="0"/>
                <a:ea typeface="ＭＳ Ｐゴシック" pitchFamily="34" charset="-128"/>
                <a:cs typeface="Arial" pitchFamily="34" charset="0"/>
              </a:rPr>
              <a:t>Physician decision for OAC.</a:t>
            </a:r>
          </a:p>
          <a:p>
            <a:pPr marL="285750" lvl="2" indent="-285750">
              <a:lnSpc>
                <a:spcPct val="100000"/>
              </a:lnSpc>
              <a:spcBef>
                <a:spcPct val="0"/>
              </a:spcBef>
              <a:buClr>
                <a:schemeClr val="bg1"/>
              </a:buClr>
              <a:buSzTx/>
              <a:buFont typeface="Wingdings" panose="05000000000000000000" pitchFamily="2" charset="2"/>
              <a:buChar char="§"/>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Acute coronary syndrome or PCI.</a:t>
            </a:r>
          </a:p>
          <a:p>
            <a:pPr marL="432000" lvl="2" indent="-180000">
              <a:lnSpc>
                <a:spcPct val="100000"/>
              </a:lnSpc>
              <a:spcBef>
                <a:spcPct val="0"/>
              </a:spcBef>
              <a:buClr>
                <a:schemeClr val="bg1"/>
              </a:buClr>
              <a:buSzTx/>
              <a:buFont typeface="Arial" panose="020B0604020202020204" pitchFamily="34" charset="0"/>
              <a:buChar char="−"/>
              <a:defRPr/>
            </a:pPr>
            <a:r>
              <a:rPr lang="en-US" altLang="en-US" sz="1400" b="1" i="0" dirty="0">
                <a:solidFill>
                  <a:schemeClr val="bg1"/>
                </a:solidFill>
                <a:latin typeface="Arial Narrow" panose="020B0606020202030204" pitchFamily="34" charset="0"/>
                <a:ea typeface="ＭＳ Ｐゴシック" pitchFamily="34" charset="-128"/>
                <a:cs typeface="Arial" pitchFamily="34" charset="0"/>
              </a:rPr>
              <a:t>Planned P2Y</a:t>
            </a:r>
            <a:r>
              <a:rPr lang="en-US" altLang="en-US" sz="1400" b="1" i="0" baseline="-25000" dirty="0">
                <a:solidFill>
                  <a:schemeClr val="bg1"/>
                </a:solidFill>
                <a:latin typeface="Arial Narrow" panose="020B0606020202030204" pitchFamily="34" charset="0"/>
                <a:ea typeface="ＭＳ Ｐゴシック" pitchFamily="34" charset="-128"/>
                <a:cs typeface="Arial" pitchFamily="34" charset="0"/>
              </a:rPr>
              <a:t>12</a:t>
            </a:r>
            <a:r>
              <a:rPr lang="en-US" altLang="en-US" sz="1400" b="1" i="0" dirty="0">
                <a:solidFill>
                  <a:schemeClr val="bg1"/>
                </a:solidFill>
                <a:latin typeface="Arial Narrow" panose="020B0606020202030204" pitchFamily="34" charset="0"/>
                <a:ea typeface="ＭＳ Ｐゴシック" pitchFamily="34" charset="-128"/>
                <a:cs typeface="Arial" pitchFamily="34" charset="0"/>
              </a:rPr>
              <a:t> inhibitor for ≥ 6 months.</a:t>
            </a:r>
          </a:p>
        </p:txBody>
      </p:sp>
      <p:sp>
        <p:nvSpPr>
          <p:cNvPr id="15" name="Text Box 13">
            <a:extLst>
              <a:ext uri="{FF2B5EF4-FFF2-40B4-BE49-F238E27FC236}">
                <a16:creationId xmlns:a16="http://schemas.microsoft.com/office/drawing/2014/main" id="{12EF3A30-DAD4-4AD3-AE85-C14E7696EC6A}"/>
              </a:ext>
            </a:extLst>
          </p:cNvPr>
          <p:cNvSpPr txBox="1">
            <a:spLocks noChangeArrowheads="1"/>
          </p:cNvSpPr>
          <p:nvPr/>
        </p:nvSpPr>
        <p:spPr bwMode="auto">
          <a:xfrm>
            <a:off x="5482646" y="1460631"/>
            <a:ext cx="3383280" cy="1554480"/>
          </a:xfrm>
          <a:prstGeom prst="rect">
            <a:avLst/>
          </a:prstGeom>
          <a:solidFill>
            <a:srgbClr val="FF4747"/>
          </a:solidFill>
          <a:ln w="19050">
            <a:noFill/>
            <a:miter lim="800000"/>
            <a:headEnd type="none" w="sm" len="sm"/>
            <a:tailEnd type="none" w="med" len="lg"/>
          </a:ln>
          <a:effectLst>
            <a:outerShdw blurRad="50800" dist="38100" dir="2700000" algn="tl" rotWithShape="0">
              <a:prstClr val="black">
                <a:alpha val="40000"/>
              </a:prstClr>
            </a:outerShdw>
          </a:effectLst>
          <a:extLst/>
        </p:spPr>
        <p:txBody>
          <a:bodyPr wrap="square" lIns="121873" tIns="60936" rIns="121873" bIns="60936">
            <a:noAutofit/>
          </a:bodyPr>
          <a:lstStyle>
            <a:defPPr>
              <a:defRPr lang="en-US"/>
            </a:defPPr>
            <a:lvl1pPr marL="342900" indent="-342900" eaLnBrk="0" hangingPunct="0">
              <a:lnSpc>
                <a:spcPct val="95000"/>
              </a:lnSpc>
              <a:spcBef>
                <a:spcPct val="40000"/>
              </a:spcBef>
              <a:buClr>
                <a:schemeClr val="hlink"/>
              </a:buClr>
              <a:buSzPct val="68000"/>
              <a:buFont typeface="Wingdings" pitchFamily="2" charset="2"/>
              <a:buChar char="n"/>
              <a:defRPr sz="2600">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latin typeface="Arial" pitchFamily="34" charset="0"/>
              </a:defRPr>
            </a:lvl2pPr>
            <a:lvl3pPr marL="0" lvl="2" eaLnBrk="0" hangingPunct="0">
              <a:lnSpc>
                <a:spcPct val="100000"/>
              </a:lnSpc>
              <a:spcBef>
                <a:spcPct val="0"/>
              </a:spcBef>
              <a:buClr>
                <a:srgbClr val="FF3300"/>
              </a:buClr>
              <a:buSzTx/>
              <a:buFont typeface="Monotype Sorts" charset="2"/>
              <a:defRPr sz="1400" b="1" i="0">
                <a:latin typeface="Arial" pitchFamily="34" charset="0"/>
                <a:ea typeface="ＭＳ Ｐゴシック" pitchFamily="34" charset="-128"/>
                <a:cs typeface="Arial" pitchFamily="34" charset="0"/>
              </a:defRPr>
            </a:lvl3pPr>
            <a:lvl4pPr marL="1600200" indent="-228600" eaLnBrk="0" hangingPunct="0">
              <a:lnSpc>
                <a:spcPct val="95000"/>
              </a:lnSpc>
              <a:spcBef>
                <a:spcPct val="20000"/>
              </a:spcBef>
              <a:buChar char="–"/>
              <a:defRPr sz="2000">
                <a:latin typeface="Arial" pitchFamily="34" charset="0"/>
              </a:defRPr>
            </a:lvl4pPr>
            <a:lvl5pPr marL="2057400" indent="-228600" eaLnBrk="0" hangingPunct="0">
              <a:lnSpc>
                <a:spcPct val="95000"/>
              </a:lnSpc>
              <a:spcBef>
                <a:spcPct val="20000"/>
              </a:spcBef>
              <a:buChar char="»"/>
              <a:defRPr sz="2000">
                <a:latin typeface="Arial" pitchFamily="34" charset="0"/>
              </a:defRPr>
            </a:lvl5pPr>
            <a:lvl6pPr marL="2514600" indent="-228600" eaLnBrk="0" fontAlgn="base" hangingPunct="0">
              <a:lnSpc>
                <a:spcPct val="95000"/>
              </a:lnSpc>
              <a:spcBef>
                <a:spcPct val="20000"/>
              </a:spcBef>
              <a:spcAft>
                <a:spcPct val="0"/>
              </a:spcAft>
              <a:buChar char="»"/>
              <a:defRPr sz="2000">
                <a:latin typeface="Arial" pitchFamily="34" charset="0"/>
              </a:defRPr>
            </a:lvl6pPr>
            <a:lvl7pPr marL="2971800" indent="-228600" eaLnBrk="0" fontAlgn="base" hangingPunct="0">
              <a:lnSpc>
                <a:spcPct val="95000"/>
              </a:lnSpc>
              <a:spcBef>
                <a:spcPct val="20000"/>
              </a:spcBef>
              <a:spcAft>
                <a:spcPct val="0"/>
              </a:spcAft>
              <a:buChar char="»"/>
              <a:defRPr sz="2000">
                <a:latin typeface="Arial" pitchFamily="34" charset="0"/>
              </a:defRPr>
            </a:lvl7pPr>
            <a:lvl8pPr marL="3429000" indent="-228600" eaLnBrk="0" fontAlgn="base" hangingPunct="0">
              <a:lnSpc>
                <a:spcPct val="95000"/>
              </a:lnSpc>
              <a:spcBef>
                <a:spcPct val="20000"/>
              </a:spcBef>
              <a:spcAft>
                <a:spcPct val="0"/>
              </a:spcAft>
              <a:buChar char="»"/>
              <a:defRPr sz="2000">
                <a:latin typeface="Arial" pitchFamily="34" charset="0"/>
              </a:defRPr>
            </a:lvl8pPr>
            <a:lvl9pPr marL="3886200" indent="-228600" eaLnBrk="0" fontAlgn="base" hangingPunct="0">
              <a:lnSpc>
                <a:spcPct val="95000"/>
              </a:lnSpc>
              <a:spcBef>
                <a:spcPct val="20000"/>
              </a:spcBef>
              <a:spcAft>
                <a:spcPct val="0"/>
              </a:spcAft>
              <a:buChar char="»"/>
              <a:defRPr sz="2000">
                <a:latin typeface="Arial" pitchFamily="34" charset="0"/>
              </a:defRPr>
            </a:lvl9pPr>
          </a:lstStyle>
          <a:p>
            <a:pPr lvl="2">
              <a:buClr>
                <a:schemeClr val="tx2"/>
              </a:buClr>
            </a:pPr>
            <a:r>
              <a:rPr lang="en-US" sz="1733" dirty="0">
                <a:solidFill>
                  <a:schemeClr val="bg1"/>
                </a:solidFill>
                <a:latin typeface="Arial Narrow" panose="020B0606020202030204" pitchFamily="34" charset="0"/>
              </a:rPr>
              <a:t>EXCLUSION</a:t>
            </a:r>
          </a:p>
          <a:p>
            <a:pPr marL="285750" lvl="2" indent="-285750">
              <a:buClr>
                <a:schemeClr val="bg1"/>
              </a:buClr>
              <a:buFont typeface="Wingdings" panose="05000000000000000000" pitchFamily="2" charset="2"/>
              <a:buChar char="§"/>
              <a:defRPr/>
            </a:pPr>
            <a:r>
              <a:rPr lang="en-US" sz="1600" dirty="0">
                <a:solidFill>
                  <a:schemeClr val="bg1"/>
                </a:solidFill>
                <a:latin typeface="Arial Narrow" panose="020B0606020202030204" pitchFamily="34" charset="0"/>
              </a:rPr>
              <a:t>Contraindication to DAPT.</a:t>
            </a:r>
          </a:p>
          <a:p>
            <a:pPr marL="285750" lvl="2" indent="-285750">
              <a:buClr>
                <a:schemeClr val="bg1"/>
              </a:buClr>
              <a:buFont typeface="Wingdings" panose="05000000000000000000" pitchFamily="2" charset="2"/>
              <a:buChar char="§"/>
              <a:defRPr/>
            </a:pPr>
            <a:r>
              <a:rPr lang="en-US" sz="1600" dirty="0">
                <a:solidFill>
                  <a:schemeClr val="bg1"/>
                </a:solidFill>
                <a:latin typeface="Arial Narrow" panose="020B0606020202030204" pitchFamily="34" charset="0"/>
              </a:rPr>
              <a:t>Other reason for VKA (prosthetic valve, moderate/severe mitral stenosis).</a:t>
            </a:r>
          </a:p>
        </p:txBody>
      </p:sp>
      <p:sp>
        <p:nvSpPr>
          <p:cNvPr id="37" name="Rectangle 5">
            <a:extLst>
              <a:ext uri="{FF2B5EF4-FFF2-40B4-BE49-F238E27FC236}">
                <a16:creationId xmlns:a16="http://schemas.microsoft.com/office/drawing/2014/main" id="{61C42B13-C003-4F86-87CB-EFE8DE2800AB}"/>
              </a:ext>
            </a:extLst>
          </p:cNvPr>
          <p:cNvSpPr>
            <a:spLocks noChangeArrowheads="1"/>
          </p:cNvSpPr>
          <p:nvPr/>
        </p:nvSpPr>
        <p:spPr bwMode="auto">
          <a:xfrm>
            <a:off x="212248" y="3238945"/>
            <a:ext cx="3567959" cy="699404"/>
          </a:xfrm>
          <a:prstGeom prst="rect">
            <a:avLst/>
          </a:prstGeom>
          <a:solidFill>
            <a:srgbClr val="19325C"/>
          </a:solidFill>
          <a:ln w="38100">
            <a:noFill/>
            <a:miter lim="800000"/>
            <a:headEnd/>
            <a:tailEnd/>
          </a:ln>
          <a:effectLst>
            <a:outerShdw blurRad="50800" dist="38100" dir="2700000" algn="tl" rotWithShape="0">
              <a:prstClr val="black">
                <a:alpha val="40000"/>
              </a:prstClr>
            </a:outerShdw>
          </a:effectLst>
          <a:extLst/>
        </p:spPr>
        <p:txBody>
          <a:bodyPr wrap="square"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Apixaban 5 mg BID</a:t>
            </a:r>
          </a:p>
          <a:p>
            <a:pPr algn="ctr">
              <a:defRPr/>
            </a:pPr>
            <a:r>
              <a:rPr lang="en-US" sz="1600" dirty="0">
                <a:solidFill>
                  <a:schemeClr val="bg1"/>
                </a:solidFill>
                <a:latin typeface="Arial Narrow" panose="020B0606020202030204" pitchFamily="34" charset="0"/>
                <a:ea typeface="ＭＳ Ｐゴシック" pitchFamily="34" charset="-128"/>
              </a:rPr>
              <a:t>Apixaban 2.5 mg BID in selected patients</a:t>
            </a:r>
            <a:endParaRPr lang="en-US" sz="1200" dirty="0">
              <a:solidFill>
                <a:schemeClr val="bg1"/>
              </a:solidFill>
              <a:latin typeface="Arial Narrow" panose="020B0606020202030204" pitchFamily="34" charset="0"/>
              <a:ea typeface="ＭＳ Ｐゴシック" pitchFamily="34" charset="-128"/>
            </a:endParaRPr>
          </a:p>
        </p:txBody>
      </p:sp>
      <p:sp>
        <p:nvSpPr>
          <p:cNvPr id="38" name="Rectangle 5">
            <a:extLst>
              <a:ext uri="{FF2B5EF4-FFF2-40B4-BE49-F238E27FC236}">
                <a16:creationId xmlns:a16="http://schemas.microsoft.com/office/drawing/2014/main" id="{01359021-5291-472E-A700-97A26733247E}"/>
              </a:ext>
            </a:extLst>
          </p:cNvPr>
          <p:cNvSpPr>
            <a:spLocks noChangeArrowheads="1"/>
          </p:cNvSpPr>
          <p:nvPr/>
        </p:nvSpPr>
        <p:spPr bwMode="auto">
          <a:xfrm>
            <a:off x="5295523" y="3238945"/>
            <a:ext cx="3566160" cy="704088"/>
          </a:xfrm>
          <a:prstGeom prst="rect">
            <a:avLst/>
          </a:prstGeom>
          <a:solidFill>
            <a:srgbClr val="FF6969"/>
          </a:solidFill>
          <a:ln w="38100">
            <a:noFill/>
            <a:miter lim="800000"/>
            <a:headEnd/>
            <a:tailEnd/>
          </a:ln>
          <a:effectLst>
            <a:outerShdw blurRad="50800" dist="38100" dir="2700000" algn="tl" rotWithShape="0">
              <a:prstClr val="black">
                <a:alpha val="40000"/>
              </a:prstClr>
            </a:outerShdw>
          </a:effectLst>
          <a:extLst/>
        </p:spPr>
        <p:txBody>
          <a:bodyPr wrap="square"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VKA</a:t>
            </a:r>
          </a:p>
          <a:p>
            <a:pPr algn="ctr">
              <a:defRPr/>
            </a:pPr>
            <a:r>
              <a:rPr lang="en-US" b="1" dirty="0">
                <a:solidFill>
                  <a:schemeClr val="bg1"/>
                </a:solidFill>
                <a:latin typeface="Arial Narrow" panose="020B0606020202030204" pitchFamily="34" charset="0"/>
                <a:ea typeface="ＭＳ Ｐゴシック" pitchFamily="34" charset="-128"/>
              </a:rPr>
              <a:t> (INR 2 to 3)</a:t>
            </a:r>
            <a:endParaRPr lang="en-US" sz="1100" dirty="0">
              <a:solidFill>
                <a:schemeClr val="bg1"/>
              </a:solidFill>
              <a:latin typeface="Arial Narrow" panose="020B0606020202030204" pitchFamily="34" charset="0"/>
              <a:ea typeface="ＭＳ Ｐゴシック" pitchFamily="34" charset="-128"/>
            </a:endParaRPr>
          </a:p>
        </p:txBody>
      </p:sp>
      <p:grpSp>
        <p:nvGrpSpPr>
          <p:cNvPr id="39" name="Group 38">
            <a:extLst>
              <a:ext uri="{FF2B5EF4-FFF2-40B4-BE49-F238E27FC236}">
                <a16:creationId xmlns:a16="http://schemas.microsoft.com/office/drawing/2014/main" id="{4E48C16A-5FF4-4C41-814B-314D27B52846}"/>
              </a:ext>
            </a:extLst>
          </p:cNvPr>
          <p:cNvGrpSpPr/>
          <p:nvPr/>
        </p:nvGrpSpPr>
        <p:grpSpPr>
          <a:xfrm>
            <a:off x="225031" y="4607235"/>
            <a:ext cx="3566160" cy="523220"/>
            <a:chOff x="762000" y="3537214"/>
            <a:chExt cx="2895601" cy="392415"/>
          </a:xfrm>
        </p:grpSpPr>
        <p:sp>
          <p:nvSpPr>
            <p:cNvPr id="40" name="Rectangle 5">
              <a:extLst>
                <a:ext uri="{FF2B5EF4-FFF2-40B4-BE49-F238E27FC236}">
                  <a16:creationId xmlns:a16="http://schemas.microsoft.com/office/drawing/2014/main" id="{42D23CA8-89B4-42B7-927A-E8C12F0927C3}"/>
                </a:ext>
              </a:extLst>
            </p:cNvPr>
            <p:cNvSpPr>
              <a:spLocks noChangeArrowheads="1"/>
            </p:cNvSpPr>
            <p:nvPr/>
          </p:nvSpPr>
          <p:spPr bwMode="auto">
            <a:xfrm>
              <a:off x="762000" y="3575292"/>
              <a:ext cx="1074738" cy="339887"/>
            </a:xfrm>
            <a:prstGeom prst="rect">
              <a:avLst/>
            </a:prstGeom>
            <a:solidFill>
              <a:srgbClr val="30C1D7"/>
            </a:solidFill>
            <a:ln w="38100">
              <a:noFill/>
              <a:miter lim="800000"/>
              <a:headEnd/>
              <a:tailEnd/>
            </a:ln>
            <a:effectLst/>
            <a:extLst/>
          </p:spPr>
          <p:txBody>
            <a:bodyPr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Aspirin</a:t>
              </a:r>
            </a:p>
          </p:txBody>
        </p:sp>
        <p:sp>
          <p:nvSpPr>
            <p:cNvPr id="41" name="Rectangle 5">
              <a:extLst>
                <a:ext uri="{FF2B5EF4-FFF2-40B4-BE49-F238E27FC236}">
                  <a16:creationId xmlns:a16="http://schemas.microsoft.com/office/drawing/2014/main" id="{DF440082-8C46-45BC-84CA-D106476CDE4C}"/>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a:extLst/>
          </p:spPr>
          <p:txBody>
            <a:bodyPr lIns="121873" tIns="72000" rIns="121873" bIns="72000" anchor="ctr" anchorCtr="1">
              <a:spAutoFit/>
            </a:bodyPr>
            <a:lstStyle/>
            <a:p>
              <a:pPr algn="ctr">
                <a:defRPr/>
              </a:pPr>
              <a:r>
                <a:rPr lang="en-US" sz="2133" b="1" dirty="0">
                  <a:solidFill>
                    <a:schemeClr val="tx1">
                      <a:lumMod val="75000"/>
                      <a:lumOff val="25000"/>
                    </a:schemeClr>
                  </a:solidFill>
                  <a:latin typeface="Arial Narrow" panose="020B0606020202030204" pitchFamily="34" charset="0"/>
                  <a:ea typeface="ＭＳ Ｐゴシック" pitchFamily="34" charset="-128"/>
                </a:rPr>
                <a:t>Placebo</a:t>
              </a:r>
            </a:p>
          </p:txBody>
        </p:sp>
        <p:sp>
          <p:nvSpPr>
            <p:cNvPr id="42" name="TextBox 41">
              <a:extLst>
                <a:ext uri="{FF2B5EF4-FFF2-40B4-BE49-F238E27FC236}">
                  <a16:creationId xmlns:a16="http://schemas.microsoft.com/office/drawing/2014/main" id="{096236A6-166C-49B6-A08E-EB4E6A5840B7}"/>
                </a:ext>
              </a:extLst>
            </p:cNvPr>
            <p:cNvSpPr txBox="1"/>
            <p:nvPr/>
          </p:nvSpPr>
          <p:spPr>
            <a:xfrm>
              <a:off x="1836738" y="3537214"/>
              <a:ext cx="746126" cy="392415"/>
            </a:xfrm>
            <a:prstGeom prst="rect">
              <a:avLst/>
            </a:prstGeom>
            <a:noFill/>
          </p:spPr>
          <p:txBody>
            <a:bodyPr wrap="square" rtlCol="0">
              <a:spAutoFit/>
            </a:bodyPr>
            <a:lstStyle/>
            <a:p>
              <a:pPr algn="ctr"/>
              <a:r>
                <a:rPr lang="en-US" sz="1400" b="1" i="1" dirty="0">
                  <a:solidFill>
                    <a:srgbClr val="002060"/>
                  </a:solidFill>
                  <a:latin typeface="Arial Narrow" panose="020B0606020202030204" pitchFamily="34" charset="0"/>
                </a:rPr>
                <a:t>Double</a:t>
              </a:r>
            </a:p>
            <a:p>
              <a:pPr algn="ctr"/>
              <a:r>
                <a:rPr lang="en-US" sz="1400" b="1" i="1" dirty="0">
                  <a:solidFill>
                    <a:srgbClr val="002060"/>
                  </a:solidFill>
                  <a:latin typeface="Arial Narrow" panose="020B0606020202030204" pitchFamily="34" charset="0"/>
                </a:rPr>
                <a:t>Blind</a:t>
              </a:r>
            </a:p>
          </p:txBody>
        </p:sp>
      </p:grpSp>
      <p:grpSp>
        <p:nvGrpSpPr>
          <p:cNvPr id="47" name="Group 46">
            <a:extLst>
              <a:ext uri="{FF2B5EF4-FFF2-40B4-BE49-F238E27FC236}">
                <a16:creationId xmlns:a16="http://schemas.microsoft.com/office/drawing/2014/main" id="{1001725F-B788-4EAC-839A-AA555F564CFA}"/>
              </a:ext>
            </a:extLst>
          </p:cNvPr>
          <p:cNvGrpSpPr/>
          <p:nvPr/>
        </p:nvGrpSpPr>
        <p:grpSpPr>
          <a:xfrm>
            <a:off x="5246156" y="4651875"/>
            <a:ext cx="3566160" cy="523220"/>
            <a:chOff x="762000" y="3537214"/>
            <a:chExt cx="2895601" cy="392415"/>
          </a:xfrm>
        </p:grpSpPr>
        <p:sp>
          <p:nvSpPr>
            <p:cNvPr id="48" name="Rectangle 5">
              <a:extLst>
                <a:ext uri="{FF2B5EF4-FFF2-40B4-BE49-F238E27FC236}">
                  <a16:creationId xmlns:a16="http://schemas.microsoft.com/office/drawing/2014/main" id="{E5C62D4F-23A2-4D55-8956-E3E9A51258E9}"/>
                </a:ext>
              </a:extLst>
            </p:cNvPr>
            <p:cNvSpPr>
              <a:spLocks noChangeArrowheads="1"/>
            </p:cNvSpPr>
            <p:nvPr/>
          </p:nvSpPr>
          <p:spPr bwMode="auto">
            <a:xfrm>
              <a:off x="762000" y="3575292"/>
              <a:ext cx="1074738" cy="339887"/>
            </a:xfrm>
            <a:prstGeom prst="rect">
              <a:avLst/>
            </a:prstGeom>
            <a:solidFill>
              <a:srgbClr val="30C1D7"/>
            </a:solidFill>
            <a:ln w="38100">
              <a:noFill/>
              <a:miter lim="800000"/>
              <a:headEnd/>
              <a:tailEnd/>
            </a:ln>
            <a:effectLst/>
            <a:extLst/>
          </p:spPr>
          <p:txBody>
            <a:bodyPr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Aspirin</a:t>
              </a:r>
            </a:p>
          </p:txBody>
        </p:sp>
        <p:sp>
          <p:nvSpPr>
            <p:cNvPr id="49" name="Rectangle 5">
              <a:extLst>
                <a:ext uri="{FF2B5EF4-FFF2-40B4-BE49-F238E27FC236}">
                  <a16:creationId xmlns:a16="http://schemas.microsoft.com/office/drawing/2014/main" id="{07E7BE32-D26D-46A8-843D-5666E7464090}"/>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a:extLst/>
          </p:spPr>
          <p:txBody>
            <a:bodyPr lIns="121873" tIns="72000" rIns="121873" bIns="72000" anchor="ctr" anchorCtr="1">
              <a:spAutoFit/>
            </a:bodyPr>
            <a:lstStyle/>
            <a:p>
              <a:pPr algn="ctr">
                <a:defRPr/>
              </a:pPr>
              <a:r>
                <a:rPr lang="en-US" sz="2133" b="1" dirty="0">
                  <a:solidFill>
                    <a:schemeClr val="tx1">
                      <a:lumMod val="75000"/>
                      <a:lumOff val="25000"/>
                    </a:schemeClr>
                  </a:solidFill>
                  <a:latin typeface="Arial Narrow" panose="020B0606020202030204" pitchFamily="34" charset="0"/>
                  <a:ea typeface="ＭＳ Ｐゴシック" pitchFamily="34" charset="-128"/>
                </a:rPr>
                <a:t>Placebo</a:t>
              </a:r>
            </a:p>
          </p:txBody>
        </p:sp>
        <p:sp>
          <p:nvSpPr>
            <p:cNvPr id="50" name="TextBox 49">
              <a:extLst>
                <a:ext uri="{FF2B5EF4-FFF2-40B4-BE49-F238E27FC236}">
                  <a16:creationId xmlns:a16="http://schemas.microsoft.com/office/drawing/2014/main" id="{D9F79311-BAD9-4EF8-8225-C522299CE5A3}"/>
                </a:ext>
              </a:extLst>
            </p:cNvPr>
            <p:cNvSpPr txBox="1"/>
            <p:nvPr/>
          </p:nvSpPr>
          <p:spPr>
            <a:xfrm>
              <a:off x="1836738" y="3537214"/>
              <a:ext cx="746126" cy="392415"/>
            </a:xfrm>
            <a:prstGeom prst="rect">
              <a:avLst/>
            </a:prstGeom>
            <a:noFill/>
          </p:spPr>
          <p:txBody>
            <a:bodyPr wrap="square" rtlCol="0">
              <a:spAutoFit/>
            </a:bodyPr>
            <a:lstStyle/>
            <a:p>
              <a:pPr algn="ctr"/>
              <a:r>
                <a:rPr lang="en-US" sz="1400" b="1" i="1" dirty="0">
                  <a:solidFill>
                    <a:srgbClr val="002060"/>
                  </a:solidFill>
                  <a:latin typeface="Arial Narrow" panose="020B0606020202030204" pitchFamily="34" charset="0"/>
                </a:rPr>
                <a:t>Double</a:t>
              </a:r>
            </a:p>
            <a:p>
              <a:pPr algn="ctr"/>
              <a:r>
                <a:rPr lang="en-US" sz="1400" b="1" i="1" dirty="0">
                  <a:solidFill>
                    <a:srgbClr val="002060"/>
                  </a:solidFill>
                  <a:latin typeface="Arial Narrow" panose="020B0606020202030204" pitchFamily="34" charset="0"/>
                </a:rPr>
                <a:t>Blind</a:t>
              </a:r>
            </a:p>
          </p:txBody>
        </p:sp>
      </p:grpSp>
      <p:sp>
        <p:nvSpPr>
          <p:cNvPr id="51" name="Rectangle 9">
            <a:extLst>
              <a:ext uri="{FF2B5EF4-FFF2-40B4-BE49-F238E27FC236}">
                <a16:creationId xmlns:a16="http://schemas.microsoft.com/office/drawing/2014/main" id="{9E7AEA44-6686-4430-9588-8A5E579433EC}"/>
              </a:ext>
            </a:extLst>
          </p:cNvPr>
          <p:cNvSpPr>
            <a:spLocks noChangeArrowheads="1"/>
          </p:cNvSpPr>
          <p:nvPr/>
        </p:nvSpPr>
        <p:spPr bwMode="auto">
          <a:xfrm>
            <a:off x="3661354" y="1600756"/>
            <a:ext cx="1821293" cy="1042975"/>
          </a:xfrm>
          <a:prstGeom prst="rect">
            <a:avLst/>
          </a:prstGeom>
          <a:noFill/>
          <a:ln>
            <a:noFill/>
          </a:ln>
          <a:effectLst/>
          <a:extLst/>
        </p:spPr>
        <p:txBody>
          <a:bodyPr wrap="square" lIns="120604" tIns="59244" rIns="120604" bIns="59244">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r>
              <a:rPr lang="en-US" altLang="en-US" sz="2000" b="1" dirty="0">
                <a:solidFill>
                  <a:srgbClr val="19325C"/>
                </a:solidFill>
                <a:latin typeface="Arial Narrow" panose="020B0606020202030204" pitchFamily="34" charset="0"/>
              </a:rPr>
              <a:t>Randomize</a:t>
            </a:r>
          </a:p>
          <a:p>
            <a:pPr algn="ctr">
              <a:defRPr/>
            </a:pPr>
            <a:r>
              <a:rPr lang="en-US" altLang="en-US" sz="2000" b="1" dirty="0">
                <a:solidFill>
                  <a:srgbClr val="19325C"/>
                </a:solidFill>
                <a:latin typeface="Arial Narrow" panose="020B0606020202030204" pitchFamily="34" charset="0"/>
              </a:rPr>
              <a:t>N = 4600</a:t>
            </a:r>
          </a:p>
          <a:p>
            <a:pPr algn="ctr">
              <a:defRPr/>
            </a:pPr>
            <a:r>
              <a:rPr lang="en-US" altLang="en-US" sz="2000" b="1" dirty="0">
                <a:solidFill>
                  <a:srgbClr val="19325C"/>
                </a:solidFill>
                <a:latin typeface="Arial Narrow" panose="020B0606020202030204" pitchFamily="34" charset="0"/>
              </a:rPr>
              <a:t> patients</a:t>
            </a:r>
          </a:p>
        </p:txBody>
      </p:sp>
      <p:cxnSp>
        <p:nvCxnSpPr>
          <p:cNvPr id="60" name="Straight Arrow Connector 59">
            <a:extLst>
              <a:ext uri="{FF2B5EF4-FFF2-40B4-BE49-F238E27FC236}">
                <a16:creationId xmlns:a16="http://schemas.microsoft.com/office/drawing/2014/main" id="{AB88FFC8-4E9C-4E4F-A78B-68DE6BD0750E}"/>
              </a:ext>
            </a:extLst>
          </p:cNvPr>
          <p:cNvCxnSpPr>
            <a:cxnSpLocks/>
          </p:cNvCxnSpPr>
          <p:nvPr/>
        </p:nvCxnSpPr>
        <p:spPr>
          <a:xfrm flipH="1">
            <a:off x="3780207" y="2623972"/>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C923C464-E631-45F1-A586-4CFD4C1A08AC}"/>
              </a:ext>
            </a:extLst>
          </p:cNvPr>
          <p:cNvCxnSpPr>
            <a:cxnSpLocks/>
          </p:cNvCxnSpPr>
          <p:nvPr/>
        </p:nvCxnSpPr>
        <p:spPr>
          <a:xfrm>
            <a:off x="4945619" y="2629748"/>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6CBEA9FD-920D-46BA-A085-6F5C75E40095}"/>
              </a:ext>
            </a:extLst>
          </p:cNvPr>
          <p:cNvSpPr txBox="1"/>
          <p:nvPr/>
        </p:nvSpPr>
        <p:spPr>
          <a:xfrm>
            <a:off x="3791191" y="3369352"/>
            <a:ext cx="1515316" cy="400110"/>
          </a:xfrm>
          <a:prstGeom prst="rect">
            <a:avLst/>
          </a:prstGeom>
          <a:noFill/>
        </p:spPr>
        <p:txBody>
          <a:bodyPr wrap="square" rtlCol="0">
            <a:spAutoFit/>
          </a:bodyPr>
          <a:lstStyle/>
          <a:p>
            <a:pPr algn="ctr"/>
            <a:r>
              <a:rPr lang="en-US" sz="2000" b="1" dirty="0">
                <a:solidFill>
                  <a:srgbClr val="19325C"/>
                </a:solidFill>
                <a:latin typeface="Arial Narrow" panose="020B0606020202030204" pitchFamily="34" charset="0"/>
              </a:rPr>
              <a:t>Open Label</a:t>
            </a:r>
          </a:p>
        </p:txBody>
      </p:sp>
      <p:sp>
        <p:nvSpPr>
          <p:cNvPr id="69" name="Rectangle 9">
            <a:extLst>
              <a:ext uri="{FF2B5EF4-FFF2-40B4-BE49-F238E27FC236}">
                <a16:creationId xmlns:a16="http://schemas.microsoft.com/office/drawing/2014/main" id="{5500AA4C-C22E-40B6-9065-80256E08AB6C}"/>
              </a:ext>
            </a:extLst>
          </p:cNvPr>
          <p:cNvSpPr>
            <a:spLocks noChangeArrowheads="1"/>
          </p:cNvSpPr>
          <p:nvPr/>
        </p:nvSpPr>
        <p:spPr bwMode="auto">
          <a:xfrm>
            <a:off x="2235199" y="3972944"/>
            <a:ext cx="4673600" cy="550532"/>
          </a:xfrm>
          <a:prstGeom prst="rect">
            <a:avLst/>
          </a:prstGeom>
          <a:noFill/>
          <a:ln>
            <a:noFill/>
          </a:ln>
          <a:effectLst/>
          <a:extLst/>
        </p:spPr>
        <p:txBody>
          <a:bodyPr wrap="square" lIns="120604" tIns="59244" rIns="120604" bIns="59244">
            <a:spAutoFit/>
          </a:bodyPr>
          <a:lstStyle/>
          <a:p>
            <a:pPr algn="ctr">
              <a:defRPr/>
            </a:pPr>
            <a:r>
              <a:rPr lang="en-US" sz="1400" b="1" i="1" dirty="0">
                <a:solidFill>
                  <a:srgbClr val="19325C"/>
                </a:solidFill>
                <a:latin typeface="Arial Narrow" panose="020B0606020202030204" pitchFamily="34" charset="0"/>
                <a:ea typeface="ＭＳ Ｐゴシック" pitchFamily="34" charset="-128"/>
              </a:rPr>
              <a:t>Aspirin for all on the day of ACS or PCI </a:t>
            </a:r>
          </a:p>
          <a:p>
            <a:pPr algn="ctr">
              <a:defRPr/>
            </a:pPr>
            <a:r>
              <a:rPr lang="en-US" sz="1400" b="1" i="1" dirty="0">
                <a:solidFill>
                  <a:srgbClr val="19325C"/>
                </a:solidFill>
                <a:latin typeface="Arial Narrow" panose="020B0606020202030204" pitchFamily="34" charset="0"/>
                <a:ea typeface="ＭＳ Ｐゴシック" pitchFamily="34" charset="-128"/>
              </a:rPr>
              <a:t>Aspirin versus placebo after randomization</a:t>
            </a:r>
            <a:endParaRPr lang="en-US" sz="1400" b="1" i="1" dirty="0">
              <a:solidFill>
                <a:srgbClr val="19325C"/>
              </a:solidFill>
              <a:effectLst>
                <a:outerShdw blurRad="38100" dist="38100" dir="2700000" algn="tl">
                  <a:srgbClr val="000000"/>
                </a:outerShdw>
              </a:effectLst>
              <a:latin typeface="Arial Narrow" panose="020B0606020202030204" pitchFamily="34" charset="0"/>
              <a:ea typeface="ＭＳ Ｐゴシック" pitchFamily="34" charset="-128"/>
            </a:endParaRPr>
          </a:p>
        </p:txBody>
      </p:sp>
      <p:cxnSp>
        <p:nvCxnSpPr>
          <p:cNvPr id="72" name="Straight Arrow Connector 71">
            <a:extLst>
              <a:ext uri="{FF2B5EF4-FFF2-40B4-BE49-F238E27FC236}">
                <a16:creationId xmlns:a16="http://schemas.microsoft.com/office/drawing/2014/main" id="{7E867069-2459-42D8-9242-1F00D7D9F958}"/>
              </a:ext>
            </a:extLst>
          </p:cNvPr>
          <p:cNvCxnSpPr>
            <a:cxnSpLocks/>
          </p:cNvCxnSpPr>
          <p:nvPr/>
        </p:nvCxnSpPr>
        <p:spPr>
          <a:xfrm flipH="1">
            <a:off x="1127069" y="3961500"/>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97458919-168E-43FC-9C27-75A9B867AE4E}"/>
              </a:ext>
            </a:extLst>
          </p:cNvPr>
          <p:cNvCxnSpPr>
            <a:cxnSpLocks/>
          </p:cNvCxnSpPr>
          <p:nvPr/>
        </p:nvCxnSpPr>
        <p:spPr>
          <a:xfrm>
            <a:off x="2441828" y="3951686"/>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B2A377D-2A6B-467D-A76A-47781448B3EE}"/>
              </a:ext>
            </a:extLst>
          </p:cNvPr>
          <p:cNvCxnSpPr>
            <a:cxnSpLocks/>
          </p:cNvCxnSpPr>
          <p:nvPr/>
        </p:nvCxnSpPr>
        <p:spPr>
          <a:xfrm flipH="1">
            <a:off x="6263944" y="3974864"/>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83EB2995-8B0C-4913-A1CB-E2A41EF0A3FA}"/>
              </a:ext>
            </a:extLst>
          </p:cNvPr>
          <p:cNvCxnSpPr>
            <a:cxnSpLocks/>
          </p:cNvCxnSpPr>
          <p:nvPr/>
        </p:nvCxnSpPr>
        <p:spPr>
          <a:xfrm>
            <a:off x="7578703" y="3965050"/>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Rectangle 6">
            <a:extLst>
              <a:ext uri="{FF2B5EF4-FFF2-40B4-BE49-F238E27FC236}">
                <a16:creationId xmlns:a16="http://schemas.microsoft.com/office/drawing/2014/main" id="{CDBBF8A5-617C-415E-8354-B0CD1C91B8F5}"/>
              </a:ext>
            </a:extLst>
          </p:cNvPr>
          <p:cNvSpPr>
            <a:spLocks noChangeArrowheads="1"/>
          </p:cNvSpPr>
          <p:nvPr/>
        </p:nvSpPr>
        <p:spPr bwMode="auto">
          <a:xfrm>
            <a:off x="225031" y="5370701"/>
            <a:ext cx="8587285" cy="688256"/>
          </a:xfrm>
          <a:prstGeom prst="rect">
            <a:avLst/>
          </a:prstGeom>
          <a:solidFill>
            <a:srgbClr val="002060"/>
          </a:solidFill>
          <a:ln w="19050">
            <a:noFill/>
            <a:miter lim="800000"/>
            <a:headEnd/>
            <a:tailEnd/>
          </a:ln>
          <a:effectLst>
            <a:outerShdw blurRad="50800" dist="38100" dir="2700000" algn="tl" rotWithShape="0">
              <a:prstClr val="black">
                <a:alpha val="40000"/>
              </a:prstClr>
            </a:outerShdw>
          </a:effectLst>
          <a:extLst/>
        </p:spPr>
        <p:txBody>
          <a:bodyPr wrap="square" lIns="121873" tIns="36000" rIns="121873" bIns="36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Primary outcome: </a:t>
            </a:r>
            <a:r>
              <a:rPr lang="en-US" sz="2000" dirty="0">
                <a:solidFill>
                  <a:schemeClr val="bg1"/>
                </a:solidFill>
                <a:latin typeface="Arial Narrow" panose="020B0606020202030204" pitchFamily="34" charset="0"/>
                <a:ea typeface="ＭＳ Ｐゴシック" pitchFamily="34" charset="-128"/>
              </a:rPr>
              <a:t>ISTH major/CRNM bleeding </a:t>
            </a:r>
          </a:p>
          <a:p>
            <a:pPr algn="ctr">
              <a:defRPr/>
            </a:pPr>
            <a:r>
              <a:rPr lang="en-US" sz="2000" b="1" dirty="0">
                <a:solidFill>
                  <a:schemeClr val="bg1"/>
                </a:solidFill>
                <a:latin typeface="Arial Narrow" panose="020B0606020202030204" pitchFamily="34" charset="0"/>
                <a:ea typeface="ＭＳ Ｐゴシック" pitchFamily="34" charset="-128"/>
              </a:rPr>
              <a:t>Secondary outcome(s): </a:t>
            </a:r>
            <a:r>
              <a:rPr lang="en-US" sz="2000" dirty="0">
                <a:solidFill>
                  <a:schemeClr val="bg1"/>
                </a:solidFill>
                <a:latin typeface="Arial Narrow" panose="020B0606020202030204" pitchFamily="34" charset="0"/>
                <a:ea typeface="ＭＳ Ｐゴシック" pitchFamily="34" charset="-128"/>
              </a:rPr>
              <a:t>death/hospitalization, death/ischemic events</a:t>
            </a:r>
          </a:p>
        </p:txBody>
      </p:sp>
      <p:sp>
        <p:nvSpPr>
          <p:cNvPr id="77" name="TextBox 76">
            <a:extLst>
              <a:ext uri="{FF2B5EF4-FFF2-40B4-BE49-F238E27FC236}">
                <a16:creationId xmlns:a16="http://schemas.microsoft.com/office/drawing/2014/main" id="{DC57073A-9F82-482F-92F2-4E0D6A635A54}"/>
              </a:ext>
            </a:extLst>
          </p:cNvPr>
          <p:cNvSpPr txBox="1"/>
          <p:nvPr/>
        </p:nvSpPr>
        <p:spPr>
          <a:xfrm>
            <a:off x="-5245" y="6058957"/>
            <a:ext cx="7181549" cy="338554"/>
          </a:xfrm>
          <a:prstGeom prst="rect">
            <a:avLst/>
          </a:prstGeom>
          <a:noFill/>
        </p:spPr>
        <p:txBody>
          <a:bodyPr wrap="square" rtlCol="0">
            <a:spAutoFit/>
          </a:bodyPr>
          <a:lstStyle/>
          <a:p>
            <a:r>
              <a:rPr lang="en-GB" sz="800" dirty="0">
                <a:solidFill>
                  <a:schemeClr val="tx1">
                    <a:lumMod val="75000"/>
                    <a:lumOff val="25000"/>
                  </a:schemeClr>
                </a:solidFill>
                <a:latin typeface="Arial Narrow" panose="020B0606020202030204" pitchFamily="34" charset="0"/>
              </a:rPr>
              <a:t>ACS, acute coronary syndrome; BID, twice daily; CRNM, clinically relevant non-major; DAPT, dual antiplatelet therapy; INR, international normalized ratio; ISTH, International Society on Thrombosis and Haemostasis; OAC, oral anticoagulant; PCI, percutaneous coronary intervention; VKA, vitamin K antagonist.</a:t>
            </a:r>
          </a:p>
        </p:txBody>
      </p:sp>
    </p:spTree>
    <p:extLst>
      <p:ext uri="{BB962C8B-B14F-4D97-AF65-F5344CB8AC3E}">
        <p14:creationId xmlns:p14="http://schemas.microsoft.com/office/powerpoint/2010/main" val="29153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68" grpId="0"/>
      <p:bldP spid="69" grpId="0"/>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0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795" y="148765"/>
            <a:ext cx="2204280" cy="86826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1873" y="13630"/>
            <a:ext cx="6867311" cy="1138773"/>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The AUGUSTUS Trial </a:t>
            </a:r>
          </a:p>
          <a:p>
            <a:pPr lvl="0">
              <a:defRPr/>
            </a:pPr>
            <a:r>
              <a:rPr lang="en-CA" sz="3200" b="1" dirty="0">
                <a:solidFill>
                  <a:srgbClr val="1B1A5A"/>
                </a:solidFill>
                <a:latin typeface="Arial Narrow" panose="020B0606020202030204" pitchFamily="34" charset="0"/>
                <a:cs typeface="Aharoni" panose="02010803020104030203" pitchFamily="2" charset="-79"/>
              </a:rPr>
              <a:t>Major/CRNM Bleeding</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24320"/>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800" dirty="0">
                <a:solidFill>
                  <a:prstClr val="white"/>
                </a:solidFill>
                <a:latin typeface="Arial Narrow" panose="020B0606020202030204" pitchFamily="34" charset="0"/>
                <a:cs typeface="Arial" pitchFamily="34" charset="0"/>
              </a:rPr>
              <a:t>Lopes RD et al. DOI: 10.1056/NEJMoa1817083</a:t>
            </a:r>
            <a:endParaRPr lang="en-GB" sz="800" dirty="0">
              <a:solidFill>
                <a:prstClr val="white"/>
              </a:solidFill>
              <a:latin typeface="Arial Narrow" panose="020B0606020202030204" pitchFamily="34" charset="0"/>
              <a:cs typeface="Arial" pitchFamily="34" charset="0"/>
            </a:endParaRPr>
          </a:p>
        </p:txBody>
      </p:sp>
      <p:sp>
        <p:nvSpPr>
          <p:cNvPr id="77" name="TextBox 76">
            <a:extLst>
              <a:ext uri="{FF2B5EF4-FFF2-40B4-BE49-F238E27FC236}">
                <a16:creationId xmlns:a16="http://schemas.microsoft.com/office/drawing/2014/main" id="{DC57073A-9F82-482F-92F2-4E0D6A635A54}"/>
              </a:ext>
            </a:extLst>
          </p:cNvPr>
          <p:cNvSpPr txBox="1"/>
          <p:nvPr/>
        </p:nvSpPr>
        <p:spPr>
          <a:xfrm>
            <a:off x="-5245" y="6058957"/>
            <a:ext cx="7181549" cy="246221"/>
          </a:xfrm>
          <a:prstGeom prst="rect">
            <a:avLst/>
          </a:prstGeom>
          <a:noFill/>
        </p:spPr>
        <p:txBody>
          <a:bodyPr wrap="square" rtlCol="0">
            <a:spAutoFit/>
          </a:bodyPr>
          <a:lstStyle/>
          <a:p>
            <a:r>
              <a:rPr lang="en-CA" sz="1000" dirty="0">
                <a:solidFill>
                  <a:schemeClr val="tx1">
                    <a:lumMod val="75000"/>
                    <a:lumOff val="25000"/>
                  </a:schemeClr>
                </a:solidFill>
                <a:latin typeface="Arial Narrow" panose="020B0606020202030204" pitchFamily="34" charset="0"/>
              </a:rPr>
              <a:t>CRNM, clinical relevant non-major; NNT, number needed to treat; VKA, vitamin K antagonist.</a:t>
            </a:r>
          </a:p>
        </p:txBody>
      </p:sp>
      <p:pic>
        <p:nvPicPr>
          <p:cNvPr id="3" name="Picture 2" descr="A close up of a map&#10;&#10;Description automatically generated">
            <a:extLst>
              <a:ext uri="{FF2B5EF4-FFF2-40B4-BE49-F238E27FC236}">
                <a16:creationId xmlns:a16="http://schemas.microsoft.com/office/drawing/2014/main" id="{42525554-49EE-43A3-80F3-55FA9218C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16625"/>
            <a:ext cx="9144000" cy="3866385"/>
          </a:xfrm>
          <a:prstGeom prst="rect">
            <a:avLst/>
          </a:prstGeom>
        </p:spPr>
      </p:pic>
    </p:spTree>
    <p:extLst>
      <p:ext uri="{BB962C8B-B14F-4D97-AF65-F5344CB8AC3E}">
        <p14:creationId xmlns:p14="http://schemas.microsoft.com/office/powerpoint/2010/main" val="2900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a:defRPr/>
            </a:pPr>
            <a:r>
              <a:rPr lang="en-CA" sz="4800" b="1" dirty="0">
                <a:solidFill>
                  <a:srgbClr val="1B1A5A"/>
                </a:solidFill>
                <a:latin typeface="Arial Narrow" panose="020B0606020202030204" pitchFamily="34" charset="0"/>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5262979"/>
          </a:xfrm>
          <a:prstGeom prst="rect">
            <a:avLst/>
          </a:prstGeom>
          <a:noFill/>
        </p:spPr>
        <p:txBody>
          <a:bodyPr wrap="square" rtlCol="0">
            <a:spAutoFit/>
          </a:bodyPr>
          <a:lstStyle/>
          <a:p>
            <a:pPr defTabSz="914400">
              <a:defRPr/>
            </a:pPr>
            <a:r>
              <a:rPr lang="en-CA" sz="2400" b="1" dirty="0">
                <a:solidFill>
                  <a:schemeClr val="tx1">
                    <a:lumMod val="85000"/>
                    <a:lumOff val="15000"/>
                  </a:schemeClr>
                </a:solidFill>
                <a:latin typeface="Arial Narrow" panose="020B0606020202030204" pitchFamily="34" charset="0"/>
                <a:cs typeface="Candara"/>
              </a:rPr>
              <a:t>Patients with AF and CAD who qualify for OAC based on CHADS-65:</a:t>
            </a:r>
          </a:p>
          <a:p>
            <a:pPr defTabSz="914400">
              <a:defRPr/>
            </a:pPr>
            <a:endParaRPr lang="en-CA" sz="22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With</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stable CAD </a:t>
            </a:r>
            <a:r>
              <a:rPr lang="en-CA" sz="2200" b="1" dirty="0">
                <a:solidFill>
                  <a:schemeClr val="tx1">
                    <a:lumMod val="85000"/>
                    <a:lumOff val="15000"/>
                  </a:schemeClr>
                </a:solidFill>
                <a:latin typeface="Arial Narrow" panose="020B0606020202030204" pitchFamily="34" charset="0"/>
                <a:cs typeface="Candara"/>
              </a:rPr>
              <a:t>can stop ASA and be treated with a </a:t>
            </a:r>
            <a:r>
              <a:rPr lang="en-CA" sz="2200" b="1" dirty="0">
                <a:solidFill>
                  <a:srgbClr val="30C1D7"/>
                </a:solidFill>
                <a:latin typeface="Arial Narrow" panose="020B0606020202030204" pitchFamily="34" charset="0"/>
                <a:cs typeface="Candara"/>
              </a:rPr>
              <a:t>DOAC alone</a:t>
            </a:r>
            <a:r>
              <a:rPr lang="en-CA" sz="2200" b="1" dirty="0">
                <a:latin typeface="Arial Narrow" panose="020B0606020202030204" pitchFamily="34" charset="0"/>
                <a:cs typeface="Candara"/>
              </a:rPr>
              <a:t>. </a:t>
            </a:r>
          </a:p>
          <a:p>
            <a:pPr defTabSz="914400">
              <a:defRPr/>
            </a:pPr>
            <a:endParaRPr lang="en-CA" sz="22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Post</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elective PCI</a:t>
            </a:r>
            <a:r>
              <a:rPr lang="en-CA" sz="2200" b="1" dirty="0">
                <a:solidFill>
                  <a:srgbClr val="D26638"/>
                </a:solidFill>
                <a:latin typeface="Arial Narrow" panose="020B0606020202030204" pitchFamily="34" charset="0"/>
                <a:cs typeface="Candara"/>
              </a:rPr>
              <a:t> </a:t>
            </a:r>
            <a:r>
              <a:rPr lang="en-CA" sz="2200" b="1" dirty="0">
                <a:solidFill>
                  <a:schemeClr val="tx1">
                    <a:lumMod val="85000"/>
                    <a:lumOff val="15000"/>
                  </a:schemeClr>
                </a:solidFill>
                <a:latin typeface="Arial Narrow" panose="020B0606020202030204" pitchFamily="34" charset="0"/>
                <a:cs typeface="Candara"/>
              </a:rPr>
              <a:t>should be treated with</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clopidogrel + a DOAC </a:t>
            </a:r>
            <a:br>
              <a:rPr lang="en-CA" sz="2200" b="1" dirty="0">
                <a:solidFill>
                  <a:srgbClr val="D26638"/>
                </a:solidFill>
                <a:latin typeface="Arial Narrow" panose="020B0606020202030204" pitchFamily="34" charset="0"/>
                <a:cs typeface="Candara"/>
              </a:rPr>
            </a:br>
            <a:r>
              <a:rPr lang="en-CA" sz="2200" b="1" dirty="0">
                <a:solidFill>
                  <a:schemeClr val="tx1">
                    <a:lumMod val="85000"/>
                    <a:lumOff val="15000"/>
                  </a:schemeClr>
                </a:solidFill>
                <a:latin typeface="Arial Narrow" panose="020B0606020202030204" pitchFamily="34" charset="0"/>
                <a:cs typeface="Candara"/>
              </a:rPr>
              <a:t>for 1 to 12 months (depending on type of stent </a:t>
            </a:r>
            <a:r>
              <a:rPr lang="en-CA" sz="2200" b="1" dirty="0" err="1">
                <a:solidFill>
                  <a:schemeClr val="tx1">
                    <a:lumMod val="85000"/>
                    <a:lumOff val="15000"/>
                  </a:schemeClr>
                </a:solidFill>
                <a:latin typeface="Arial Narrow" panose="020B0606020202030204" pitchFamily="34" charset="0"/>
                <a:cs typeface="Candara"/>
              </a:rPr>
              <a:t>etc</a:t>
            </a:r>
            <a:r>
              <a:rPr lang="en-CA" sz="2200" b="1" dirty="0">
                <a:solidFill>
                  <a:schemeClr val="tx1">
                    <a:lumMod val="85000"/>
                    <a:lumOff val="15000"/>
                  </a:schemeClr>
                </a:solidFill>
                <a:latin typeface="Arial Narrow" panose="020B0606020202030204" pitchFamily="34" charset="0"/>
                <a:cs typeface="Candara"/>
              </a:rPr>
              <a:t>), then a </a:t>
            </a:r>
            <a:r>
              <a:rPr lang="en-CA" sz="2200" b="1" dirty="0">
                <a:solidFill>
                  <a:srgbClr val="30C1D7"/>
                </a:solidFill>
                <a:latin typeface="Arial Narrow" panose="020B0606020202030204" pitchFamily="34" charset="0"/>
                <a:cs typeface="Candara"/>
              </a:rPr>
              <a:t>DOAC alone.</a:t>
            </a:r>
          </a:p>
          <a:p>
            <a:pPr defTabSz="914400">
              <a:defRPr/>
            </a:pPr>
            <a:endParaRPr lang="en-CA" sz="2200" b="1" dirty="0">
              <a:latin typeface="Arial Narrow" panose="020B0606020202030204" pitchFamily="34" charset="0"/>
              <a:cs typeface="Candara"/>
            </a:endParaRPr>
          </a:p>
          <a:p>
            <a:pPr marL="285750"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Recent</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ACS</a:t>
            </a:r>
            <a:r>
              <a:rPr lang="en-CA" sz="2200" b="1" dirty="0">
                <a:latin typeface="Arial Narrow" panose="020B0606020202030204" pitchFamily="34" charset="0"/>
                <a:cs typeface="Candara"/>
              </a:rPr>
              <a:t> </a:t>
            </a:r>
            <a:r>
              <a:rPr lang="en-CA" sz="2200" b="1" dirty="0">
                <a:solidFill>
                  <a:schemeClr val="tx1">
                    <a:lumMod val="85000"/>
                    <a:lumOff val="15000"/>
                  </a:schemeClr>
                </a:solidFill>
                <a:latin typeface="Arial Narrow" panose="020B0606020202030204" pitchFamily="34" charset="0"/>
                <a:cs typeface="Candara"/>
              </a:rPr>
              <a:t>with PCI:</a:t>
            </a:r>
          </a:p>
          <a:p>
            <a:pPr marL="742950" lvl="1"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Initial period of “triple therapy” with ASA of 1 day to 6 months</a:t>
            </a:r>
          </a:p>
          <a:p>
            <a:pPr marL="742950" lvl="1"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Then</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clopidogrel + a DOAC </a:t>
            </a:r>
            <a:r>
              <a:rPr lang="en-CA" sz="2200" b="1" dirty="0">
                <a:solidFill>
                  <a:schemeClr val="tx1">
                    <a:lumMod val="85000"/>
                    <a:lumOff val="15000"/>
                  </a:schemeClr>
                </a:solidFill>
                <a:latin typeface="Arial Narrow" panose="020B0606020202030204" pitchFamily="34" charset="0"/>
                <a:cs typeface="Candara"/>
              </a:rPr>
              <a:t>for up to 12 months (total from ACS)</a:t>
            </a:r>
          </a:p>
          <a:p>
            <a:pPr marL="742950" lvl="1" indent="-285750" defTabSz="914400">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Then a</a:t>
            </a:r>
            <a:r>
              <a:rPr lang="en-CA" sz="2200" b="1" dirty="0">
                <a:latin typeface="Arial Narrow" panose="020B0606020202030204" pitchFamily="34" charset="0"/>
                <a:cs typeface="Candara"/>
              </a:rPr>
              <a:t> </a:t>
            </a:r>
            <a:r>
              <a:rPr lang="en-CA" sz="2200" b="1" dirty="0">
                <a:solidFill>
                  <a:srgbClr val="30C1D7"/>
                </a:solidFill>
                <a:latin typeface="Arial Narrow" panose="020B0606020202030204" pitchFamily="34" charset="0"/>
                <a:cs typeface="Candara"/>
              </a:rPr>
              <a:t>DOAC alone.</a:t>
            </a:r>
          </a:p>
          <a:p>
            <a:pPr marL="285750" indent="-285750" defTabSz="914400">
              <a:buFont typeface="Wingdings" panose="05000000000000000000" pitchFamily="2" charset="2"/>
              <a:buChar char="§"/>
              <a:defRPr/>
            </a:pPr>
            <a:endParaRPr lang="en-CA" sz="24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Backup Slides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6" name="Picture 5" descr="Clinical-conandrum-Logo-2019_dec.png">
            <a:extLst>
              <a:ext uri="{FF2B5EF4-FFF2-40B4-BE49-F238E27FC236}">
                <a16:creationId xmlns:a16="http://schemas.microsoft.com/office/drawing/2014/main" id="{8AEB5939-7141-4DF7-ACF0-F0CA30B3F8AE}"/>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499239" y="5920230"/>
            <a:ext cx="1390761" cy="547819"/>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3823" y="31178"/>
            <a:ext cx="6721489" cy="1323439"/>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The WOEST Study: </a:t>
            </a:r>
            <a:br>
              <a:rPr lang="en-CA" sz="3200" b="1" dirty="0">
                <a:solidFill>
                  <a:srgbClr val="1B1A5A"/>
                </a:solidFill>
                <a:latin typeface="Arial Narrow" panose="020B0606020202030204" pitchFamily="34" charset="0"/>
                <a:cs typeface="Aharoni" panose="02010803020104030203" pitchFamily="2" charset="-79"/>
              </a:rPr>
            </a:br>
            <a:r>
              <a:rPr lang="en-CA" sz="2400" b="1" dirty="0">
                <a:solidFill>
                  <a:srgbClr val="1B1A5A"/>
                </a:solidFill>
                <a:latin typeface="Arial Narrow" panose="020B0606020202030204" pitchFamily="34" charset="0"/>
                <a:cs typeface="Aharoni" panose="02010803020104030203" pitchFamily="2" charset="-79"/>
              </a:rPr>
              <a:t>Cumulative Risk of Secondary Endpoint with Combination Antithrombotic </a:t>
            </a:r>
            <a:endParaRPr lang="en-CA" sz="3200" b="1" dirty="0">
              <a:solidFill>
                <a:srgbClr val="1B1A5A"/>
              </a:solidFill>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Lancet 2013; 381: 1107-15.</a:t>
            </a:r>
          </a:p>
        </p:txBody>
      </p:sp>
      <p:grpSp>
        <p:nvGrpSpPr>
          <p:cNvPr id="31" name="Group 30">
            <a:extLst>
              <a:ext uri="{FF2B5EF4-FFF2-40B4-BE49-F238E27FC236}">
                <a16:creationId xmlns:a16="http://schemas.microsoft.com/office/drawing/2014/main" id="{C2C9460E-7793-454A-A6F7-9946D4548001}"/>
              </a:ext>
            </a:extLst>
          </p:cNvPr>
          <p:cNvGrpSpPr/>
          <p:nvPr/>
        </p:nvGrpSpPr>
        <p:grpSpPr>
          <a:xfrm>
            <a:off x="-6448" y="1510517"/>
            <a:ext cx="9150448" cy="4535611"/>
            <a:chOff x="166511" y="1341661"/>
            <a:chExt cx="9150448" cy="4535611"/>
          </a:xfrm>
        </p:grpSpPr>
        <p:sp>
          <p:nvSpPr>
            <p:cNvPr id="32" name="TextBox 51">
              <a:extLst>
                <a:ext uri="{FF2B5EF4-FFF2-40B4-BE49-F238E27FC236}">
                  <a16:creationId xmlns:a16="http://schemas.microsoft.com/office/drawing/2014/main" id="{BB3B8DF6-91A1-4052-9FFC-94897A3ECF98}"/>
                </a:ext>
              </a:extLst>
            </p:cNvPr>
            <p:cNvSpPr txBox="1">
              <a:spLocks noChangeArrowheads="1"/>
            </p:cNvSpPr>
            <p:nvPr/>
          </p:nvSpPr>
          <p:spPr bwMode="auto">
            <a:xfrm>
              <a:off x="1873091" y="1341661"/>
              <a:ext cx="6196171" cy="523220"/>
            </a:xfrm>
            <a:prstGeom prst="rect">
              <a:avLst/>
            </a:prstGeom>
            <a:noFill/>
            <a:ln w="9525">
              <a:noFill/>
              <a:miter lim="800000"/>
              <a:headEnd/>
              <a:tailEnd/>
            </a:ln>
          </p:spPr>
          <p:txBody>
            <a:bodyPr wrap="square">
              <a:spAutoFit/>
            </a:bodyPr>
            <a:lstStyle/>
            <a:p>
              <a:pPr algn="ctr" defTabSz="914400">
                <a:defRPr/>
              </a:pPr>
              <a:r>
                <a:rPr lang="en-CA" sz="2800" b="1" kern="0" dirty="0">
                  <a:solidFill>
                    <a:srgbClr val="2A559A"/>
                  </a:solidFill>
                  <a:latin typeface="Arial Narrow" panose="020B0606020202030204" pitchFamily="34" charset="0"/>
                  <a:cs typeface="Candara"/>
                </a:rPr>
                <a:t>Death, MI, CVA, TVR, Stent Thrombosis </a:t>
              </a:r>
            </a:p>
          </p:txBody>
        </p:sp>
        <p:sp>
          <p:nvSpPr>
            <p:cNvPr id="33" name="Rectangle 6">
              <a:extLst>
                <a:ext uri="{FF2B5EF4-FFF2-40B4-BE49-F238E27FC236}">
                  <a16:creationId xmlns:a16="http://schemas.microsoft.com/office/drawing/2014/main" id="{7A450061-5C74-46FE-9FDB-7B0B62E375E3}"/>
                </a:ext>
              </a:extLst>
            </p:cNvPr>
            <p:cNvSpPr>
              <a:spLocks noChangeArrowheads="1"/>
            </p:cNvSpPr>
            <p:nvPr/>
          </p:nvSpPr>
          <p:spPr bwMode="auto">
            <a:xfrm>
              <a:off x="166511" y="5096063"/>
              <a:ext cx="9150448" cy="781209"/>
            </a:xfrm>
            <a:prstGeom prst="rect">
              <a:avLst/>
            </a:prstGeom>
            <a:solidFill>
              <a:srgbClr val="19325C"/>
            </a:solidFill>
            <a:ln w="28575">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487" tIns="44450" rIns="90487" bIns="44450"/>
            <a:lstStyle/>
            <a:p>
              <a:pPr marL="285750" indent="-285750" defTabSz="914400" eaLnBrk="0" fontAlgn="base" hangingPunct="0">
                <a:spcBef>
                  <a:spcPct val="20000"/>
                </a:spcBef>
                <a:spcAft>
                  <a:spcPct val="0"/>
                </a:spcAft>
                <a:buSzPct val="100000"/>
                <a:buFont typeface="Arial" panose="020B0604020202020204" pitchFamily="34" charset="0"/>
                <a:buChar char="•"/>
                <a:defRPr/>
              </a:pPr>
              <a:r>
                <a:rPr lang="en-CA" sz="1600" b="1" kern="0" dirty="0">
                  <a:solidFill>
                    <a:prstClr val="white"/>
                  </a:solidFill>
                  <a:latin typeface="Arial Narrow" panose="020B0606020202030204" pitchFamily="34" charset="0"/>
                  <a:ea typeface="MS PGothic" pitchFamily="34" charset="-128"/>
                  <a:cs typeface="Candara"/>
                </a:rPr>
                <a:t>Patients with an indication for OAC who underwent PCI</a:t>
              </a:r>
            </a:p>
            <a:p>
              <a:pPr marL="285750" indent="-285750" defTabSz="914400" eaLnBrk="0" fontAlgn="base" hangingPunct="0">
                <a:spcBef>
                  <a:spcPct val="20000"/>
                </a:spcBef>
                <a:spcAft>
                  <a:spcPct val="0"/>
                </a:spcAft>
                <a:buSzPct val="100000"/>
                <a:buFont typeface="Arial" panose="020B0604020202020204" pitchFamily="34" charset="0"/>
                <a:buChar char="•"/>
                <a:defRPr/>
              </a:pPr>
              <a:r>
                <a:rPr lang="en-CA" sz="1600" b="1" kern="0" dirty="0">
                  <a:solidFill>
                    <a:prstClr val="white"/>
                  </a:solidFill>
                  <a:latin typeface="Arial Narrow" panose="020B0606020202030204" pitchFamily="34" charset="0"/>
                  <a:ea typeface="MS PGothic" pitchFamily="34" charset="-128"/>
                  <a:cs typeface="Candara"/>
                </a:rPr>
                <a:t>Randomized to </a:t>
              </a:r>
              <a:r>
                <a:rPr lang="en-CA" sz="1600" b="1" kern="0" dirty="0" err="1">
                  <a:solidFill>
                    <a:prstClr val="white"/>
                  </a:solidFill>
                  <a:latin typeface="Arial Narrow" panose="020B0606020202030204" pitchFamily="34" charset="0"/>
                  <a:ea typeface="MS PGothic" pitchFamily="34" charset="-128"/>
                  <a:cs typeface="Candara"/>
                </a:rPr>
                <a:t>Clopidogrel</a:t>
              </a:r>
              <a:r>
                <a:rPr lang="en-CA" sz="1600" b="1" kern="0" dirty="0">
                  <a:solidFill>
                    <a:prstClr val="white"/>
                  </a:solidFill>
                  <a:latin typeface="Arial Narrow" panose="020B0606020202030204" pitchFamily="34" charset="0"/>
                  <a:ea typeface="MS PGothic" pitchFamily="34" charset="-128"/>
                  <a:cs typeface="Candara"/>
                </a:rPr>
                <a:t> 75mg </a:t>
              </a:r>
              <a:r>
                <a:rPr lang="en-CA" sz="1600" b="1" kern="0" dirty="0" err="1">
                  <a:solidFill>
                    <a:prstClr val="white"/>
                  </a:solidFill>
                  <a:latin typeface="Arial Narrow" panose="020B0606020202030204" pitchFamily="34" charset="0"/>
                  <a:ea typeface="MS PGothic" pitchFamily="34" charset="-128"/>
                  <a:cs typeface="Candara"/>
                </a:rPr>
                <a:t>po</a:t>
              </a:r>
              <a:r>
                <a:rPr lang="en-CA" sz="1600" b="1" kern="0" dirty="0">
                  <a:solidFill>
                    <a:prstClr val="white"/>
                  </a:solidFill>
                  <a:latin typeface="Arial Narrow" panose="020B0606020202030204" pitchFamily="34" charset="0"/>
                  <a:ea typeface="MS PGothic" pitchFamily="34" charset="-128"/>
                  <a:cs typeface="Candara"/>
                </a:rPr>
                <a:t> od versus ASA 80-100mg </a:t>
              </a:r>
              <a:r>
                <a:rPr lang="en-CA" sz="1600" b="1" kern="0" dirty="0" err="1">
                  <a:solidFill>
                    <a:prstClr val="white"/>
                  </a:solidFill>
                  <a:latin typeface="Arial Narrow" panose="020B0606020202030204" pitchFamily="34" charset="0"/>
                  <a:ea typeface="MS PGothic" pitchFamily="34" charset="-128"/>
                  <a:cs typeface="Candara"/>
                </a:rPr>
                <a:t>po</a:t>
              </a:r>
              <a:r>
                <a:rPr lang="en-CA" sz="1600" b="1" kern="0" dirty="0">
                  <a:solidFill>
                    <a:prstClr val="white"/>
                  </a:solidFill>
                  <a:latin typeface="Arial Narrow" panose="020B0606020202030204" pitchFamily="34" charset="0"/>
                  <a:ea typeface="MS PGothic" pitchFamily="34" charset="-128"/>
                  <a:cs typeface="Candara"/>
                </a:rPr>
                <a:t> od + </a:t>
              </a:r>
              <a:r>
                <a:rPr lang="en-CA" sz="1600" b="1" kern="0" dirty="0" err="1">
                  <a:solidFill>
                    <a:prstClr val="white"/>
                  </a:solidFill>
                  <a:latin typeface="Arial Narrow" panose="020B0606020202030204" pitchFamily="34" charset="0"/>
                  <a:ea typeface="MS PGothic" pitchFamily="34" charset="-128"/>
                  <a:cs typeface="Candara"/>
                </a:rPr>
                <a:t>Clopidogrel</a:t>
              </a:r>
              <a:r>
                <a:rPr lang="en-CA" sz="1600" b="1" kern="0" dirty="0">
                  <a:solidFill>
                    <a:prstClr val="white"/>
                  </a:solidFill>
                  <a:latin typeface="Arial Narrow" panose="020B0606020202030204" pitchFamily="34" charset="0"/>
                  <a:ea typeface="MS PGothic" pitchFamily="34" charset="-128"/>
                  <a:cs typeface="Candara"/>
                </a:rPr>
                <a:t> 75mg </a:t>
              </a:r>
              <a:r>
                <a:rPr lang="en-CA" sz="1600" b="1" kern="0" dirty="0" err="1">
                  <a:solidFill>
                    <a:prstClr val="white"/>
                  </a:solidFill>
                  <a:latin typeface="Arial Narrow" panose="020B0606020202030204" pitchFamily="34" charset="0"/>
                  <a:ea typeface="MS PGothic" pitchFamily="34" charset="-128"/>
                  <a:cs typeface="Candara"/>
                </a:rPr>
                <a:t>po</a:t>
              </a:r>
              <a:r>
                <a:rPr lang="en-CA" sz="1600" b="1" kern="0" dirty="0">
                  <a:solidFill>
                    <a:prstClr val="white"/>
                  </a:solidFill>
                  <a:latin typeface="Arial Narrow" panose="020B0606020202030204" pitchFamily="34" charset="0"/>
                  <a:ea typeface="MS PGothic" pitchFamily="34" charset="-128"/>
                  <a:cs typeface="Candara"/>
                </a:rPr>
                <a:t> od</a:t>
              </a:r>
            </a:p>
          </p:txBody>
        </p:sp>
        <p:sp>
          <p:nvSpPr>
            <p:cNvPr id="35" name="TextBox 17">
              <a:extLst>
                <a:ext uri="{FF2B5EF4-FFF2-40B4-BE49-F238E27FC236}">
                  <a16:creationId xmlns:a16="http://schemas.microsoft.com/office/drawing/2014/main" id="{FAF31497-BBE2-4795-B6EC-AD2D61292063}"/>
                </a:ext>
              </a:extLst>
            </p:cNvPr>
            <p:cNvSpPr txBox="1">
              <a:spLocks noChangeArrowheads="1"/>
            </p:cNvSpPr>
            <p:nvPr/>
          </p:nvSpPr>
          <p:spPr bwMode="auto">
            <a:xfrm rot="16200000">
              <a:off x="-132802" y="2761958"/>
              <a:ext cx="2480166" cy="369332"/>
            </a:xfrm>
            <a:prstGeom prst="rect">
              <a:avLst/>
            </a:prstGeom>
            <a:noFill/>
            <a:ln w="9525">
              <a:noFill/>
              <a:miter lim="800000"/>
              <a:headEnd/>
              <a:tailEnd/>
            </a:ln>
          </p:spPr>
          <p:txBody>
            <a:bodyPr wrap="none">
              <a:spAutoFit/>
            </a:bodyPr>
            <a:lstStyle/>
            <a:p>
              <a:pPr defTabSz="914400">
                <a:defRPr/>
              </a:pPr>
              <a:r>
                <a:rPr lang="en-CA" b="1" kern="0">
                  <a:solidFill>
                    <a:prstClr val="black"/>
                  </a:solidFill>
                  <a:latin typeface="Arial Narrow" panose="020B0606020202030204" pitchFamily="34" charset="0"/>
                  <a:cs typeface="Candara"/>
                </a:rPr>
                <a:t>Cumulative Incidence (%)</a:t>
              </a:r>
              <a:endParaRPr lang="en-US" b="1" kern="0">
                <a:solidFill>
                  <a:prstClr val="black"/>
                </a:solidFill>
                <a:latin typeface="Arial Narrow" panose="020B0606020202030204" pitchFamily="34" charset="0"/>
                <a:cs typeface="Candara"/>
              </a:endParaRPr>
            </a:p>
          </p:txBody>
        </p:sp>
        <p:sp>
          <p:nvSpPr>
            <p:cNvPr id="36" name="TextBox 18">
              <a:extLst>
                <a:ext uri="{FF2B5EF4-FFF2-40B4-BE49-F238E27FC236}">
                  <a16:creationId xmlns:a16="http://schemas.microsoft.com/office/drawing/2014/main" id="{E816AB5F-963C-42CA-A714-1131DAAE5892}"/>
                </a:ext>
              </a:extLst>
            </p:cNvPr>
            <p:cNvSpPr txBox="1">
              <a:spLocks noChangeArrowheads="1"/>
            </p:cNvSpPr>
            <p:nvPr/>
          </p:nvSpPr>
          <p:spPr bwMode="auto">
            <a:xfrm>
              <a:off x="4046537" y="4554761"/>
              <a:ext cx="1688283" cy="369332"/>
            </a:xfrm>
            <a:prstGeom prst="rect">
              <a:avLst/>
            </a:prstGeom>
            <a:noFill/>
            <a:ln w="9525">
              <a:noFill/>
              <a:miter lim="800000"/>
              <a:headEnd/>
              <a:tailEnd/>
            </a:ln>
          </p:spPr>
          <p:txBody>
            <a:bodyPr wrap="none">
              <a:spAutoFit/>
            </a:bodyPr>
            <a:lstStyle/>
            <a:p>
              <a:pPr defTabSz="914400">
                <a:defRPr/>
              </a:pPr>
              <a:r>
                <a:rPr lang="en-CA" b="1" kern="0" dirty="0">
                  <a:solidFill>
                    <a:prstClr val="black"/>
                  </a:solidFill>
                  <a:latin typeface="Arial Narrow" panose="020B0606020202030204" pitchFamily="34" charset="0"/>
                  <a:cs typeface="Candara"/>
                </a:rPr>
                <a:t>Follow-up (days)</a:t>
              </a:r>
              <a:endParaRPr lang="en-US" b="1" kern="0" dirty="0">
                <a:solidFill>
                  <a:prstClr val="black"/>
                </a:solidFill>
                <a:latin typeface="Arial Narrow" panose="020B0606020202030204" pitchFamily="34" charset="0"/>
                <a:cs typeface="Candara"/>
              </a:endParaRPr>
            </a:p>
          </p:txBody>
        </p:sp>
        <p:cxnSp>
          <p:nvCxnSpPr>
            <p:cNvPr id="37" name="Straight Connector 36">
              <a:extLst>
                <a:ext uri="{FF2B5EF4-FFF2-40B4-BE49-F238E27FC236}">
                  <a16:creationId xmlns:a16="http://schemas.microsoft.com/office/drawing/2014/main" id="{7EAEEF37-5D2D-46A2-B5EB-0FFD589A3DF4}"/>
                </a:ext>
              </a:extLst>
            </p:cNvPr>
            <p:cNvCxnSpPr/>
            <p:nvPr/>
          </p:nvCxnSpPr>
          <p:spPr>
            <a:xfrm rot="5400000" flipH="1" flipV="1">
              <a:off x="404019" y="2872805"/>
              <a:ext cx="2743200" cy="1587"/>
            </a:xfrm>
            <a:prstGeom prst="line">
              <a:avLst/>
            </a:prstGeom>
            <a:noFill/>
            <a:ln w="31750" cap="flat" cmpd="sng" algn="ctr">
              <a:solidFill>
                <a:sysClr val="windowText" lastClr="000000"/>
              </a:solidFill>
              <a:prstDash val="solid"/>
            </a:ln>
            <a:effectLst/>
          </p:spPr>
        </p:cxnSp>
        <p:cxnSp>
          <p:nvCxnSpPr>
            <p:cNvPr id="38" name="Straight Connector 37">
              <a:extLst>
                <a:ext uri="{FF2B5EF4-FFF2-40B4-BE49-F238E27FC236}">
                  <a16:creationId xmlns:a16="http://schemas.microsoft.com/office/drawing/2014/main" id="{3CC09250-6942-465E-AA08-CA545F2985DA}"/>
                </a:ext>
              </a:extLst>
            </p:cNvPr>
            <p:cNvCxnSpPr/>
            <p:nvPr/>
          </p:nvCxnSpPr>
          <p:spPr>
            <a:xfrm>
              <a:off x="1776412" y="4245199"/>
              <a:ext cx="6194425" cy="1587"/>
            </a:xfrm>
            <a:prstGeom prst="line">
              <a:avLst/>
            </a:prstGeom>
            <a:noFill/>
            <a:ln w="31750" cap="flat" cmpd="sng" algn="ctr">
              <a:solidFill>
                <a:sysClr val="windowText" lastClr="000000"/>
              </a:solidFill>
              <a:prstDash val="solid"/>
            </a:ln>
            <a:effectLst/>
          </p:spPr>
        </p:cxnSp>
        <p:cxnSp>
          <p:nvCxnSpPr>
            <p:cNvPr id="39" name="Straight Connector 38">
              <a:extLst>
                <a:ext uri="{FF2B5EF4-FFF2-40B4-BE49-F238E27FC236}">
                  <a16:creationId xmlns:a16="http://schemas.microsoft.com/office/drawing/2014/main" id="{8E6E7847-9ACC-40B1-BB94-0E3F570EF1E8}"/>
                </a:ext>
              </a:extLst>
            </p:cNvPr>
            <p:cNvCxnSpPr/>
            <p:nvPr/>
          </p:nvCxnSpPr>
          <p:spPr>
            <a:xfrm>
              <a:off x="1701800" y="1578199"/>
              <a:ext cx="88900" cy="1587"/>
            </a:xfrm>
            <a:prstGeom prst="line">
              <a:avLst/>
            </a:prstGeom>
            <a:noFill/>
            <a:ln w="12700" cap="flat" cmpd="sng" algn="ctr">
              <a:solidFill>
                <a:sysClr val="windowText" lastClr="000000"/>
              </a:solidFill>
              <a:prstDash val="solid"/>
            </a:ln>
            <a:effectLst/>
          </p:spPr>
        </p:cxnSp>
        <p:cxnSp>
          <p:nvCxnSpPr>
            <p:cNvPr id="40" name="Straight Connector 39">
              <a:extLst>
                <a:ext uri="{FF2B5EF4-FFF2-40B4-BE49-F238E27FC236}">
                  <a16:creationId xmlns:a16="http://schemas.microsoft.com/office/drawing/2014/main" id="{C1193DC3-9454-4053-B24D-13FB8070876F}"/>
                </a:ext>
              </a:extLst>
            </p:cNvPr>
            <p:cNvCxnSpPr/>
            <p:nvPr/>
          </p:nvCxnSpPr>
          <p:spPr>
            <a:xfrm>
              <a:off x="1701800" y="2464024"/>
              <a:ext cx="88900" cy="1587"/>
            </a:xfrm>
            <a:prstGeom prst="line">
              <a:avLst/>
            </a:prstGeom>
            <a:noFill/>
            <a:ln w="12700" cap="flat" cmpd="sng" algn="ctr">
              <a:solidFill>
                <a:sysClr val="windowText" lastClr="000000"/>
              </a:solidFill>
              <a:prstDash val="solid"/>
            </a:ln>
            <a:effectLst/>
          </p:spPr>
        </p:cxnSp>
        <p:cxnSp>
          <p:nvCxnSpPr>
            <p:cNvPr id="41" name="Straight Connector 40">
              <a:extLst>
                <a:ext uri="{FF2B5EF4-FFF2-40B4-BE49-F238E27FC236}">
                  <a16:creationId xmlns:a16="http://schemas.microsoft.com/office/drawing/2014/main" id="{3D5C734E-11B4-4C75-865E-3148472FBF10}"/>
                </a:ext>
              </a:extLst>
            </p:cNvPr>
            <p:cNvCxnSpPr/>
            <p:nvPr/>
          </p:nvCxnSpPr>
          <p:spPr>
            <a:xfrm>
              <a:off x="1701800" y="3341911"/>
              <a:ext cx="88900" cy="1588"/>
            </a:xfrm>
            <a:prstGeom prst="line">
              <a:avLst/>
            </a:prstGeom>
            <a:noFill/>
            <a:ln w="12700" cap="flat" cmpd="sng" algn="ctr">
              <a:solidFill>
                <a:sysClr val="windowText" lastClr="000000"/>
              </a:solidFill>
              <a:prstDash val="solid"/>
            </a:ln>
            <a:effectLst/>
          </p:spPr>
        </p:cxnSp>
        <p:cxnSp>
          <p:nvCxnSpPr>
            <p:cNvPr id="42" name="Straight Connector 41">
              <a:extLst>
                <a:ext uri="{FF2B5EF4-FFF2-40B4-BE49-F238E27FC236}">
                  <a16:creationId xmlns:a16="http://schemas.microsoft.com/office/drawing/2014/main" id="{551D9D08-6062-4667-9C16-9DE756E55B36}"/>
                </a:ext>
              </a:extLst>
            </p:cNvPr>
            <p:cNvCxnSpPr/>
            <p:nvPr/>
          </p:nvCxnSpPr>
          <p:spPr>
            <a:xfrm>
              <a:off x="1701800" y="4243611"/>
              <a:ext cx="88900" cy="1588"/>
            </a:xfrm>
            <a:prstGeom prst="line">
              <a:avLst/>
            </a:prstGeom>
            <a:noFill/>
            <a:ln w="12700" cap="flat" cmpd="sng" algn="ctr">
              <a:solidFill>
                <a:sysClr val="windowText" lastClr="000000"/>
              </a:solidFill>
              <a:prstDash val="solid"/>
            </a:ln>
            <a:effectLst/>
          </p:spPr>
        </p:cxnSp>
        <p:cxnSp>
          <p:nvCxnSpPr>
            <p:cNvPr id="43" name="Straight Connector 42">
              <a:extLst>
                <a:ext uri="{FF2B5EF4-FFF2-40B4-BE49-F238E27FC236}">
                  <a16:creationId xmlns:a16="http://schemas.microsoft.com/office/drawing/2014/main" id="{64F104F7-FA96-411D-AED7-7014BBB73FB7}"/>
                </a:ext>
              </a:extLst>
            </p:cNvPr>
            <p:cNvCxnSpPr/>
            <p:nvPr/>
          </p:nvCxnSpPr>
          <p:spPr>
            <a:xfrm rot="16200000">
              <a:off x="1731962" y="4289649"/>
              <a:ext cx="90487" cy="1588"/>
            </a:xfrm>
            <a:prstGeom prst="line">
              <a:avLst/>
            </a:prstGeom>
            <a:noFill/>
            <a:ln w="12700" cap="flat" cmpd="sng" algn="ctr">
              <a:solidFill>
                <a:sysClr val="windowText" lastClr="000000"/>
              </a:solidFill>
              <a:prstDash val="solid"/>
            </a:ln>
            <a:effectLst/>
          </p:spPr>
        </p:cxnSp>
        <p:cxnSp>
          <p:nvCxnSpPr>
            <p:cNvPr id="44" name="Straight Connector 43">
              <a:extLst>
                <a:ext uri="{FF2B5EF4-FFF2-40B4-BE49-F238E27FC236}">
                  <a16:creationId xmlns:a16="http://schemas.microsoft.com/office/drawing/2014/main" id="{51BE72B5-2511-48B1-B5D2-1FDB6B46F1EE}"/>
                </a:ext>
              </a:extLst>
            </p:cNvPr>
            <p:cNvCxnSpPr/>
            <p:nvPr/>
          </p:nvCxnSpPr>
          <p:spPr>
            <a:xfrm rot="16200000">
              <a:off x="2740025" y="4289649"/>
              <a:ext cx="90487" cy="1587"/>
            </a:xfrm>
            <a:prstGeom prst="line">
              <a:avLst/>
            </a:prstGeom>
            <a:noFill/>
            <a:ln w="12700" cap="flat" cmpd="sng" algn="ctr">
              <a:solidFill>
                <a:sysClr val="windowText" lastClr="000000"/>
              </a:solidFill>
              <a:prstDash val="solid"/>
            </a:ln>
            <a:effectLst/>
          </p:spPr>
        </p:cxnSp>
        <p:cxnSp>
          <p:nvCxnSpPr>
            <p:cNvPr id="68" name="Straight Connector 67">
              <a:extLst>
                <a:ext uri="{FF2B5EF4-FFF2-40B4-BE49-F238E27FC236}">
                  <a16:creationId xmlns:a16="http://schemas.microsoft.com/office/drawing/2014/main" id="{3C0E1918-B1F6-4241-BE31-F3798470647D}"/>
                </a:ext>
              </a:extLst>
            </p:cNvPr>
            <p:cNvCxnSpPr/>
            <p:nvPr/>
          </p:nvCxnSpPr>
          <p:spPr>
            <a:xfrm rot="16200000">
              <a:off x="3748087" y="4289649"/>
              <a:ext cx="90487" cy="1588"/>
            </a:xfrm>
            <a:prstGeom prst="line">
              <a:avLst/>
            </a:prstGeom>
            <a:noFill/>
            <a:ln w="12700" cap="flat" cmpd="sng" algn="ctr">
              <a:solidFill>
                <a:sysClr val="windowText" lastClr="000000"/>
              </a:solidFill>
              <a:prstDash val="solid"/>
            </a:ln>
            <a:effectLst/>
          </p:spPr>
        </p:cxnSp>
        <p:cxnSp>
          <p:nvCxnSpPr>
            <p:cNvPr id="69" name="Straight Connector 68">
              <a:extLst>
                <a:ext uri="{FF2B5EF4-FFF2-40B4-BE49-F238E27FC236}">
                  <a16:creationId xmlns:a16="http://schemas.microsoft.com/office/drawing/2014/main" id="{8FF64EF5-924A-4A32-A75F-D345931487FC}"/>
                </a:ext>
              </a:extLst>
            </p:cNvPr>
            <p:cNvCxnSpPr/>
            <p:nvPr/>
          </p:nvCxnSpPr>
          <p:spPr>
            <a:xfrm rot="16200000">
              <a:off x="4800600" y="4289649"/>
              <a:ext cx="90487" cy="1587"/>
            </a:xfrm>
            <a:prstGeom prst="line">
              <a:avLst/>
            </a:prstGeom>
            <a:noFill/>
            <a:ln w="12700" cap="flat" cmpd="sng" algn="ctr">
              <a:solidFill>
                <a:sysClr val="windowText" lastClr="000000"/>
              </a:solidFill>
              <a:prstDash val="solid"/>
            </a:ln>
            <a:effectLst/>
          </p:spPr>
        </p:cxnSp>
        <p:cxnSp>
          <p:nvCxnSpPr>
            <p:cNvPr id="70" name="Straight Connector 69">
              <a:extLst>
                <a:ext uri="{FF2B5EF4-FFF2-40B4-BE49-F238E27FC236}">
                  <a16:creationId xmlns:a16="http://schemas.microsoft.com/office/drawing/2014/main" id="{3DA4E6BA-0ACE-4CC7-A876-EE90C8FE72C1}"/>
                </a:ext>
              </a:extLst>
            </p:cNvPr>
            <p:cNvCxnSpPr/>
            <p:nvPr/>
          </p:nvCxnSpPr>
          <p:spPr>
            <a:xfrm rot="16200000">
              <a:off x="6315075" y="4289649"/>
              <a:ext cx="90487" cy="1587"/>
            </a:xfrm>
            <a:prstGeom prst="line">
              <a:avLst/>
            </a:prstGeom>
            <a:noFill/>
            <a:ln w="12700" cap="flat" cmpd="sng" algn="ctr">
              <a:solidFill>
                <a:sysClr val="windowText" lastClr="000000"/>
              </a:solidFill>
              <a:prstDash val="solid"/>
            </a:ln>
            <a:effectLst/>
          </p:spPr>
        </p:cxnSp>
        <p:cxnSp>
          <p:nvCxnSpPr>
            <p:cNvPr id="71" name="Straight Connector 70">
              <a:extLst>
                <a:ext uri="{FF2B5EF4-FFF2-40B4-BE49-F238E27FC236}">
                  <a16:creationId xmlns:a16="http://schemas.microsoft.com/office/drawing/2014/main" id="{D795C1C5-7F27-4F70-BFAC-99828030C4E5}"/>
                </a:ext>
              </a:extLst>
            </p:cNvPr>
            <p:cNvCxnSpPr/>
            <p:nvPr/>
          </p:nvCxnSpPr>
          <p:spPr>
            <a:xfrm rot="16200000">
              <a:off x="7926387" y="4289649"/>
              <a:ext cx="90487" cy="1588"/>
            </a:xfrm>
            <a:prstGeom prst="line">
              <a:avLst/>
            </a:prstGeom>
            <a:noFill/>
            <a:ln w="12700" cap="flat" cmpd="sng" algn="ctr">
              <a:solidFill>
                <a:sysClr val="windowText" lastClr="000000"/>
              </a:solidFill>
              <a:prstDash val="solid"/>
            </a:ln>
            <a:effectLst/>
          </p:spPr>
        </p:cxnSp>
        <p:sp>
          <p:nvSpPr>
            <p:cNvPr id="72" name="TextBox 33">
              <a:extLst>
                <a:ext uri="{FF2B5EF4-FFF2-40B4-BE49-F238E27FC236}">
                  <a16:creationId xmlns:a16="http://schemas.microsoft.com/office/drawing/2014/main" id="{A0379AAF-B206-48D4-A6BC-941B719B8DA7}"/>
                </a:ext>
              </a:extLst>
            </p:cNvPr>
            <p:cNvSpPr txBox="1">
              <a:spLocks noChangeArrowheads="1"/>
            </p:cNvSpPr>
            <p:nvPr/>
          </p:nvSpPr>
          <p:spPr bwMode="auto">
            <a:xfrm>
              <a:off x="1368425" y="1425799"/>
              <a:ext cx="351378"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60</a:t>
              </a:r>
              <a:endParaRPr lang="en-US" sz="1400" b="1" kern="0">
                <a:solidFill>
                  <a:prstClr val="black"/>
                </a:solidFill>
                <a:latin typeface="Arial Narrow" panose="020B0606020202030204" pitchFamily="34" charset="0"/>
                <a:cs typeface="Candara"/>
              </a:endParaRPr>
            </a:p>
          </p:txBody>
        </p:sp>
        <p:sp>
          <p:nvSpPr>
            <p:cNvPr id="73" name="TextBox 34">
              <a:extLst>
                <a:ext uri="{FF2B5EF4-FFF2-40B4-BE49-F238E27FC236}">
                  <a16:creationId xmlns:a16="http://schemas.microsoft.com/office/drawing/2014/main" id="{5A7F51D4-9F5B-46D0-9FC0-AF4913C491F0}"/>
                </a:ext>
              </a:extLst>
            </p:cNvPr>
            <p:cNvSpPr txBox="1">
              <a:spLocks noChangeArrowheads="1"/>
            </p:cNvSpPr>
            <p:nvPr/>
          </p:nvSpPr>
          <p:spPr bwMode="auto">
            <a:xfrm>
              <a:off x="1368425" y="2337024"/>
              <a:ext cx="349776"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40</a:t>
              </a:r>
              <a:endParaRPr lang="en-US" sz="1400" b="1" kern="0">
                <a:solidFill>
                  <a:prstClr val="black"/>
                </a:solidFill>
                <a:latin typeface="Arial Narrow" panose="020B0606020202030204" pitchFamily="34" charset="0"/>
                <a:cs typeface="Candara"/>
              </a:endParaRPr>
            </a:p>
          </p:txBody>
        </p:sp>
        <p:sp>
          <p:nvSpPr>
            <p:cNvPr id="74" name="TextBox 35">
              <a:extLst>
                <a:ext uri="{FF2B5EF4-FFF2-40B4-BE49-F238E27FC236}">
                  <a16:creationId xmlns:a16="http://schemas.microsoft.com/office/drawing/2014/main" id="{83A6A78C-4FD5-4A2D-AE1E-4205A4A96B47}"/>
                </a:ext>
              </a:extLst>
            </p:cNvPr>
            <p:cNvSpPr txBox="1">
              <a:spLocks noChangeArrowheads="1"/>
            </p:cNvSpPr>
            <p:nvPr/>
          </p:nvSpPr>
          <p:spPr bwMode="auto">
            <a:xfrm>
              <a:off x="1368425" y="3175224"/>
              <a:ext cx="346570"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20</a:t>
              </a:r>
              <a:endParaRPr lang="en-US" sz="1400" b="1" kern="0">
                <a:solidFill>
                  <a:prstClr val="black"/>
                </a:solidFill>
                <a:latin typeface="Arial Narrow" panose="020B0606020202030204" pitchFamily="34" charset="0"/>
                <a:cs typeface="Candara"/>
              </a:endParaRPr>
            </a:p>
          </p:txBody>
        </p:sp>
        <p:sp>
          <p:nvSpPr>
            <p:cNvPr id="75" name="TextBox 36">
              <a:extLst>
                <a:ext uri="{FF2B5EF4-FFF2-40B4-BE49-F238E27FC236}">
                  <a16:creationId xmlns:a16="http://schemas.microsoft.com/office/drawing/2014/main" id="{FDF1F04C-F6C7-43A2-A1AC-AD72DDE53C21}"/>
                </a:ext>
              </a:extLst>
            </p:cNvPr>
            <p:cNvSpPr txBox="1">
              <a:spLocks noChangeArrowheads="1"/>
            </p:cNvSpPr>
            <p:nvPr/>
          </p:nvSpPr>
          <p:spPr bwMode="auto">
            <a:xfrm>
              <a:off x="1476375" y="4089624"/>
              <a:ext cx="268022" cy="307777"/>
            </a:xfrm>
            <a:prstGeom prst="rect">
              <a:avLst/>
            </a:prstGeom>
            <a:noFill/>
            <a:ln w="9525">
              <a:noFill/>
              <a:miter lim="800000"/>
              <a:headEnd/>
              <a:tailEnd/>
            </a:ln>
          </p:spPr>
          <p:txBody>
            <a:bodyPr wrap="none">
              <a:spAutoFit/>
            </a:bodyPr>
            <a:lstStyle/>
            <a:p>
              <a:pPr defTabSz="914400">
                <a:defRPr/>
              </a:pPr>
              <a:r>
                <a:rPr lang="en-CA" sz="1400" b="1" kern="0">
                  <a:solidFill>
                    <a:prstClr val="black"/>
                  </a:solidFill>
                  <a:latin typeface="Arial Narrow" panose="020B0606020202030204" pitchFamily="34" charset="0"/>
                  <a:cs typeface="Candara"/>
                </a:rPr>
                <a:t>0</a:t>
              </a:r>
              <a:endParaRPr lang="en-US" sz="1400" b="1" kern="0">
                <a:solidFill>
                  <a:prstClr val="black"/>
                </a:solidFill>
                <a:latin typeface="Arial Narrow" panose="020B0606020202030204" pitchFamily="34" charset="0"/>
                <a:cs typeface="Candara"/>
              </a:endParaRPr>
            </a:p>
          </p:txBody>
        </p:sp>
        <p:sp>
          <p:nvSpPr>
            <p:cNvPr id="76" name="TextBox 37">
              <a:extLst>
                <a:ext uri="{FF2B5EF4-FFF2-40B4-BE49-F238E27FC236}">
                  <a16:creationId xmlns:a16="http://schemas.microsoft.com/office/drawing/2014/main" id="{8B262901-C2D1-4C78-9D30-EBABCCE9702F}"/>
                </a:ext>
              </a:extLst>
            </p:cNvPr>
            <p:cNvSpPr txBox="1">
              <a:spLocks noChangeArrowheads="1"/>
            </p:cNvSpPr>
            <p:nvPr/>
          </p:nvSpPr>
          <p:spPr bwMode="auto">
            <a:xfrm>
              <a:off x="1655762" y="4318224"/>
              <a:ext cx="268288"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0</a:t>
              </a:r>
              <a:endParaRPr lang="en-US" sz="1400" b="1" kern="0">
                <a:solidFill>
                  <a:prstClr val="black"/>
                </a:solidFill>
                <a:latin typeface="Arial Narrow" panose="020B0606020202030204" pitchFamily="34" charset="0"/>
                <a:cs typeface="Candara"/>
              </a:endParaRPr>
            </a:p>
          </p:txBody>
        </p:sp>
        <p:sp>
          <p:nvSpPr>
            <p:cNvPr id="77" name="TextBox 38">
              <a:extLst>
                <a:ext uri="{FF2B5EF4-FFF2-40B4-BE49-F238E27FC236}">
                  <a16:creationId xmlns:a16="http://schemas.microsoft.com/office/drawing/2014/main" id="{F51FFA72-B297-4FCF-BA3B-8713F4CF953E}"/>
                </a:ext>
              </a:extLst>
            </p:cNvPr>
            <p:cNvSpPr txBox="1">
              <a:spLocks noChangeArrowheads="1"/>
            </p:cNvSpPr>
            <p:nvPr/>
          </p:nvSpPr>
          <p:spPr bwMode="auto">
            <a:xfrm>
              <a:off x="2587625" y="4321399"/>
              <a:ext cx="414337"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60</a:t>
              </a:r>
              <a:endParaRPr lang="en-US" sz="1400" b="1" kern="0">
                <a:solidFill>
                  <a:prstClr val="black"/>
                </a:solidFill>
                <a:latin typeface="Arial Narrow" panose="020B0606020202030204" pitchFamily="34" charset="0"/>
                <a:cs typeface="Candara"/>
              </a:endParaRPr>
            </a:p>
          </p:txBody>
        </p:sp>
        <p:sp>
          <p:nvSpPr>
            <p:cNvPr id="78" name="TextBox 40">
              <a:extLst>
                <a:ext uri="{FF2B5EF4-FFF2-40B4-BE49-F238E27FC236}">
                  <a16:creationId xmlns:a16="http://schemas.microsoft.com/office/drawing/2014/main" id="{F899F692-F962-4950-AF51-4671928349B0}"/>
                </a:ext>
              </a:extLst>
            </p:cNvPr>
            <p:cNvSpPr txBox="1">
              <a:spLocks noChangeArrowheads="1"/>
            </p:cNvSpPr>
            <p:nvPr/>
          </p:nvSpPr>
          <p:spPr bwMode="auto">
            <a:xfrm>
              <a:off x="3573462"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120</a:t>
              </a:r>
              <a:endParaRPr lang="en-US" sz="1400" b="1" kern="0">
                <a:solidFill>
                  <a:prstClr val="black"/>
                </a:solidFill>
                <a:latin typeface="Arial Narrow" panose="020B0606020202030204" pitchFamily="34" charset="0"/>
                <a:cs typeface="Candara"/>
              </a:endParaRPr>
            </a:p>
          </p:txBody>
        </p:sp>
        <p:sp>
          <p:nvSpPr>
            <p:cNvPr id="79" name="TextBox 41">
              <a:extLst>
                <a:ext uri="{FF2B5EF4-FFF2-40B4-BE49-F238E27FC236}">
                  <a16:creationId xmlns:a16="http://schemas.microsoft.com/office/drawing/2014/main" id="{0BEA2779-843A-4B57-8F99-CBDEC3807B3B}"/>
                </a:ext>
              </a:extLst>
            </p:cNvPr>
            <p:cNvSpPr txBox="1">
              <a:spLocks noChangeArrowheads="1"/>
            </p:cNvSpPr>
            <p:nvPr/>
          </p:nvSpPr>
          <p:spPr bwMode="auto">
            <a:xfrm>
              <a:off x="4605337"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180</a:t>
              </a:r>
              <a:endParaRPr lang="en-US" sz="1400" b="1" kern="0">
                <a:solidFill>
                  <a:prstClr val="black"/>
                </a:solidFill>
                <a:latin typeface="Arial Narrow" panose="020B0606020202030204" pitchFamily="34" charset="0"/>
                <a:cs typeface="Candara"/>
              </a:endParaRPr>
            </a:p>
          </p:txBody>
        </p:sp>
        <p:sp>
          <p:nvSpPr>
            <p:cNvPr id="80" name="TextBox 43">
              <a:extLst>
                <a:ext uri="{FF2B5EF4-FFF2-40B4-BE49-F238E27FC236}">
                  <a16:creationId xmlns:a16="http://schemas.microsoft.com/office/drawing/2014/main" id="{A5E9BC7D-FAE9-4415-A1F2-11057CC80033}"/>
                </a:ext>
              </a:extLst>
            </p:cNvPr>
            <p:cNvSpPr txBox="1">
              <a:spLocks noChangeArrowheads="1"/>
            </p:cNvSpPr>
            <p:nvPr/>
          </p:nvSpPr>
          <p:spPr bwMode="auto">
            <a:xfrm>
              <a:off x="6126162"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270</a:t>
              </a:r>
              <a:endParaRPr lang="en-US" sz="1400" b="1" kern="0">
                <a:solidFill>
                  <a:prstClr val="black"/>
                </a:solidFill>
                <a:latin typeface="Arial Narrow" panose="020B0606020202030204" pitchFamily="34" charset="0"/>
                <a:cs typeface="Candara"/>
              </a:endParaRPr>
            </a:p>
          </p:txBody>
        </p:sp>
        <p:sp>
          <p:nvSpPr>
            <p:cNvPr id="81" name="TextBox 44">
              <a:extLst>
                <a:ext uri="{FF2B5EF4-FFF2-40B4-BE49-F238E27FC236}">
                  <a16:creationId xmlns:a16="http://schemas.microsoft.com/office/drawing/2014/main" id="{1CB0E176-5E45-4D05-ACD2-DF40100BDC87}"/>
                </a:ext>
              </a:extLst>
            </p:cNvPr>
            <p:cNvSpPr txBox="1">
              <a:spLocks noChangeArrowheads="1"/>
            </p:cNvSpPr>
            <p:nvPr/>
          </p:nvSpPr>
          <p:spPr bwMode="auto">
            <a:xfrm>
              <a:off x="7748587" y="4321399"/>
              <a:ext cx="488950" cy="307975"/>
            </a:xfrm>
            <a:prstGeom prst="rect">
              <a:avLst/>
            </a:prstGeom>
            <a:noFill/>
            <a:ln w="9525">
              <a:noFill/>
              <a:miter lim="800000"/>
              <a:headEnd/>
              <a:tailEnd/>
            </a:ln>
          </p:spPr>
          <p:txBody>
            <a:bodyPr>
              <a:spAutoFit/>
            </a:bodyPr>
            <a:lstStyle/>
            <a:p>
              <a:pPr defTabSz="914400">
                <a:defRPr/>
              </a:pPr>
              <a:r>
                <a:rPr lang="en-CA" sz="1400" b="1" kern="0">
                  <a:solidFill>
                    <a:prstClr val="black"/>
                  </a:solidFill>
                  <a:latin typeface="Arial Narrow" panose="020B0606020202030204" pitchFamily="34" charset="0"/>
                  <a:cs typeface="Candara"/>
                </a:rPr>
                <a:t>365</a:t>
              </a:r>
              <a:endParaRPr lang="en-US" sz="1400" b="1" kern="0">
                <a:solidFill>
                  <a:prstClr val="black"/>
                </a:solidFill>
                <a:latin typeface="Arial Narrow" panose="020B0606020202030204" pitchFamily="34" charset="0"/>
                <a:cs typeface="Candara"/>
              </a:endParaRPr>
            </a:p>
          </p:txBody>
        </p:sp>
        <p:sp>
          <p:nvSpPr>
            <p:cNvPr id="82" name="TextBox 81">
              <a:extLst>
                <a:ext uri="{FF2B5EF4-FFF2-40B4-BE49-F238E27FC236}">
                  <a16:creationId xmlns:a16="http://schemas.microsoft.com/office/drawing/2014/main" id="{01F8B538-5061-4511-9EC9-98A48E0549BF}"/>
                </a:ext>
              </a:extLst>
            </p:cNvPr>
            <p:cNvSpPr txBox="1">
              <a:spLocks noChangeArrowheads="1"/>
            </p:cNvSpPr>
            <p:nvPr/>
          </p:nvSpPr>
          <p:spPr bwMode="auto">
            <a:xfrm>
              <a:off x="2197100" y="2551336"/>
              <a:ext cx="2536272" cy="646331"/>
            </a:xfrm>
            <a:prstGeom prst="rect">
              <a:avLst/>
            </a:prstGeom>
            <a:noFill/>
            <a:ln w="9525">
              <a:noFill/>
              <a:miter lim="800000"/>
              <a:headEnd/>
              <a:tailEnd/>
            </a:ln>
          </p:spPr>
          <p:txBody>
            <a:bodyPr wrap="none">
              <a:spAutoFit/>
            </a:bodyPr>
            <a:lstStyle/>
            <a:p>
              <a:pPr defTabSz="914400">
                <a:defRPr/>
              </a:pPr>
              <a:r>
                <a:rPr lang="en-CA" b="1" kern="0" dirty="0">
                  <a:solidFill>
                    <a:prstClr val="black"/>
                  </a:solidFill>
                  <a:latin typeface="Arial Narrow" panose="020B0606020202030204" pitchFamily="34" charset="0"/>
                  <a:cs typeface="Candara"/>
                </a:rPr>
                <a:t>HR 0.60 (95% CI 0.38-0.94)</a:t>
              </a:r>
            </a:p>
            <a:p>
              <a:pPr defTabSz="914400">
                <a:defRPr/>
              </a:pPr>
              <a:r>
                <a:rPr lang="en-CA" b="1" kern="0" dirty="0">
                  <a:solidFill>
                    <a:prstClr val="black"/>
                  </a:solidFill>
                  <a:latin typeface="Arial Narrow" panose="020B0606020202030204" pitchFamily="34" charset="0"/>
                  <a:cs typeface="Candara"/>
                </a:rPr>
                <a:t>p = 0.025</a:t>
              </a:r>
              <a:endParaRPr lang="en-US" b="1" kern="0" dirty="0">
                <a:solidFill>
                  <a:prstClr val="black"/>
                </a:solidFill>
                <a:latin typeface="Arial Narrow" panose="020B0606020202030204" pitchFamily="34" charset="0"/>
                <a:cs typeface="Candara"/>
              </a:endParaRPr>
            </a:p>
          </p:txBody>
        </p:sp>
        <p:sp>
          <p:nvSpPr>
            <p:cNvPr id="83" name="TextBox 82">
              <a:extLst>
                <a:ext uri="{FF2B5EF4-FFF2-40B4-BE49-F238E27FC236}">
                  <a16:creationId xmlns:a16="http://schemas.microsoft.com/office/drawing/2014/main" id="{458EBE6E-C18B-44A7-A039-E09BCB36122A}"/>
                </a:ext>
              </a:extLst>
            </p:cNvPr>
            <p:cNvSpPr txBox="1">
              <a:spLocks noChangeArrowheads="1"/>
            </p:cNvSpPr>
            <p:nvPr/>
          </p:nvSpPr>
          <p:spPr bwMode="auto">
            <a:xfrm>
              <a:off x="6918325" y="3551461"/>
              <a:ext cx="1542410" cy="369332"/>
            </a:xfrm>
            <a:prstGeom prst="rect">
              <a:avLst/>
            </a:prstGeom>
            <a:noFill/>
            <a:ln w="9525">
              <a:noFill/>
              <a:miter lim="800000"/>
              <a:headEnd/>
              <a:tailEnd/>
            </a:ln>
          </p:spPr>
          <p:txBody>
            <a:bodyPr wrap="none">
              <a:spAutoFit/>
            </a:bodyPr>
            <a:lstStyle/>
            <a:p>
              <a:pPr defTabSz="914400">
                <a:defRPr/>
              </a:pPr>
              <a:r>
                <a:rPr lang="en-CA" b="1" kern="0" dirty="0">
                  <a:solidFill>
                    <a:srgbClr val="30C1D7"/>
                  </a:solidFill>
                  <a:latin typeface="Arial Narrow" panose="020B0606020202030204" pitchFamily="34" charset="0"/>
                  <a:cs typeface="Candara"/>
                </a:rPr>
                <a:t>double therapy</a:t>
              </a:r>
            </a:p>
          </p:txBody>
        </p:sp>
        <p:sp>
          <p:nvSpPr>
            <p:cNvPr id="84" name="TextBox 83">
              <a:extLst>
                <a:ext uri="{FF2B5EF4-FFF2-40B4-BE49-F238E27FC236}">
                  <a16:creationId xmlns:a16="http://schemas.microsoft.com/office/drawing/2014/main" id="{B2FD1C19-08F8-4671-A1E0-0C3264685F33}"/>
                </a:ext>
              </a:extLst>
            </p:cNvPr>
            <p:cNvSpPr txBox="1">
              <a:spLocks noChangeArrowheads="1"/>
            </p:cNvSpPr>
            <p:nvPr/>
          </p:nvSpPr>
          <p:spPr bwMode="auto">
            <a:xfrm>
              <a:off x="6573837" y="2122711"/>
              <a:ext cx="1385316" cy="369332"/>
            </a:xfrm>
            <a:prstGeom prst="rect">
              <a:avLst/>
            </a:prstGeom>
            <a:noFill/>
            <a:ln w="9525">
              <a:noFill/>
              <a:miter lim="800000"/>
              <a:headEnd/>
              <a:tailEnd/>
            </a:ln>
          </p:spPr>
          <p:txBody>
            <a:bodyPr wrap="none">
              <a:spAutoFit/>
            </a:bodyPr>
            <a:lstStyle/>
            <a:p>
              <a:pPr defTabSz="914400">
                <a:defRPr/>
              </a:pPr>
              <a:r>
                <a:rPr lang="en-CA" b="1" kern="0" dirty="0">
                  <a:solidFill>
                    <a:srgbClr val="19325C"/>
                  </a:solidFill>
                  <a:latin typeface="Arial Narrow" panose="020B0606020202030204" pitchFamily="34" charset="0"/>
                  <a:cs typeface="Candara"/>
                </a:rPr>
                <a:t>triple therapy</a:t>
              </a:r>
            </a:p>
          </p:txBody>
        </p:sp>
        <p:sp>
          <p:nvSpPr>
            <p:cNvPr id="85" name="TextBox 84">
              <a:extLst>
                <a:ext uri="{FF2B5EF4-FFF2-40B4-BE49-F238E27FC236}">
                  <a16:creationId xmlns:a16="http://schemas.microsoft.com/office/drawing/2014/main" id="{29C4E328-2D0A-43DF-A54F-BAF58FDCE246}"/>
                </a:ext>
              </a:extLst>
            </p:cNvPr>
            <p:cNvSpPr txBox="1">
              <a:spLocks noChangeArrowheads="1"/>
            </p:cNvSpPr>
            <p:nvPr/>
          </p:nvSpPr>
          <p:spPr bwMode="auto">
            <a:xfrm>
              <a:off x="8031162" y="2427511"/>
              <a:ext cx="723275" cy="369332"/>
            </a:xfrm>
            <a:prstGeom prst="rect">
              <a:avLst/>
            </a:prstGeom>
            <a:noFill/>
            <a:ln w="9525">
              <a:noFill/>
              <a:miter lim="800000"/>
              <a:headEnd/>
              <a:tailEnd/>
            </a:ln>
          </p:spPr>
          <p:txBody>
            <a:bodyPr wrap="none">
              <a:spAutoFit/>
            </a:bodyPr>
            <a:lstStyle/>
            <a:p>
              <a:pPr defTabSz="914400">
                <a:defRPr/>
              </a:pPr>
              <a:r>
                <a:rPr lang="en-CA" b="1" kern="0" dirty="0">
                  <a:solidFill>
                    <a:srgbClr val="19325C"/>
                  </a:solidFill>
                  <a:latin typeface="Arial Narrow" panose="020B0606020202030204" pitchFamily="34" charset="0"/>
                  <a:cs typeface="Candara"/>
                </a:rPr>
                <a:t>17.6%</a:t>
              </a:r>
            </a:p>
          </p:txBody>
        </p:sp>
        <p:sp>
          <p:nvSpPr>
            <p:cNvPr id="86" name="TextBox 85">
              <a:extLst>
                <a:ext uri="{FF2B5EF4-FFF2-40B4-BE49-F238E27FC236}">
                  <a16:creationId xmlns:a16="http://schemas.microsoft.com/office/drawing/2014/main" id="{4156461B-DF24-41A2-B032-1ABAAABDA715}"/>
                </a:ext>
              </a:extLst>
            </p:cNvPr>
            <p:cNvSpPr txBox="1">
              <a:spLocks noChangeArrowheads="1"/>
            </p:cNvSpPr>
            <p:nvPr/>
          </p:nvSpPr>
          <p:spPr bwMode="auto">
            <a:xfrm>
              <a:off x="8031162" y="3025999"/>
              <a:ext cx="723275" cy="369332"/>
            </a:xfrm>
            <a:prstGeom prst="rect">
              <a:avLst/>
            </a:prstGeom>
            <a:noFill/>
            <a:ln w="9525">
              <a:noFill/>
              <a:miter lim="800000"/>
              <a:headEnd/>
              <a:tailEnd/>
            </a:ln>
          </p:spPr>
          <p:txBody>
            <a:bodyPr wrap="none">
              <a:spAutoFit/>
            </a:bodyPr>
            <a:lstStyle/>
            <a:p>
              <a:pPr defTabSz="914400">
                <a:defRPr/>
              </a:pPr>
              <a:r>
                <a:rPr lang="en-CA" b="1" kern="0" dirty="0">
                  <a:solidFill>
                    <a:srgbClr val="30C1D7"/>
                  </a:solidFill>
                  <a:latin typeface="Arial Narrow" panose="020B0606020202030204" pitchFamily="34" charset="0"/>
                  <a:cs typeface="Candara"/>
                </a:rPr>
                <a:t>11.1%</a:t>
              </a:r>
            </a:p>
          </p:txBody>
        </p:sp>
        <p:sp>
          <p:nvSpPr>
            <p:cNvPr id="87" name="Freeform 84">
              <a:extLst>
                <a:ext uri="{FF2B5EF4-FFF2-40B4-BE49-F238E27FC236}">
                  <a16:creationId xmlns:a16="http://schemas.microsoft.com/office/drawing/2014/main" id="{2DD05841-3CCD-470B-9030-5297C3063891}"/>
                </a:ext>
              </a:extLst>
            </p:cNvPr>
            <p:cNvSpPr/>
            <p:nvPr/>
          </p:nvSpPr>
          <p:spPr>
            <a:xfrm>
              <a:off x="1782762" y="2613249"/>
              <a:ext cx="6226175" cy="1555750"/>
            </a:xfrm>
            <a:custGeom>
              <a:avLst/>
              <a:gdLst>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365760 w 6225540"/>
                <a:gd name="connsiteY8" fmla="*/ 1249995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365760 w 6225540"/>
                <a:gd name="connsiteY8" fmla="*/ 1249995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5499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365760 w 6225540"/>
                <a:gd name="connsiteY9" fmla="*/ 1249995 h 1554795"/>
                <a:gd name="connsiteX10" fmla="*/ 403860 w 6225540"/>
                <a:gd name="connsiteY10" fmla="*/ 1242375 h 1554795"/>
                <a:gd name="connsiteX11" fmla="*/ 419100 w 6225540"/>
                <a:gd name="connsiteY11" fmla="*/ 1219515 h 1554795"/>
                <a:gd name="connsiteX12" fmla="*/ 533400 w 6225540"/>
                <a:gd name="connsiteY12" fmla="*/ 1181415 h 1554795"/>
                <a:gd name="connsiteX13" fmla="*/ 556260 w 6225540"/>
                <a:gd name="connsiteY13" fmla="*/ 1158555 h 1554795"/>
                <a:gd name="connsiteX14" fmla="*/ 838200 w 6225540"/>
                <a:gd name="connsiteY14" fmla="*/ 1150935 h 1554795"/>
                <a:gd name="connsiteX15" fmla="*/ 861060 w 6225540"/>
                <a:gd name="connsiteY15" fmla="*/ 1143315 h 1554795"/>
                <a:gd name="connsiteX16" fmla="*/ 1211580 w 6225540"/>
                <a:gd name="connsiteY16" fmla="*/ 1135695 h 1554795"/>
                <a:gd name="connsiteX17" fmla="*/ 1234440 w 6225540"/>
                <a:gd name="connsiteY17" fmla="*/ 1120455 h 1554795"/>
                <a:gd name="connsiteX18" fmla="*/ 1318260 w 6225540"/>
                <a:gd name="connsiteY18" fmla="*/ 1105215 h 1554795"/>
                <a:gd name="connsiteX19" fmla="*/ 1341120 w 6225540"/>
                <a:gd name="connsiteY19" fmla="*/ 1082355 h 1554795"/>
                <a:gd name="connsiteX20" fmla="*/ 1394460 w 6225540"/>
                <a:gd name="connsiteY20" fmla="*/ 1074735 h 1554795"/>
                <a:gd name="connsiteX21" fmla="*/ 1409700 w 6225540"/>
                <a:gd name="connsiteY21" fmla="*/ 1029015 h 1554795"/>
                <a:gd name="connsiteX22" fmla="*/ 1432560 w 6225540"/>
                <a:gd name="connsiteY22" fmla="*/ 1021395 h 1554795"/>
                <a:gd name="connsiteX23" fmla="*/ 1539240 w 6225540"/>
                <a:gd name="connsiteY23" fmla="*/ 1006155 h 1554795"/>
                <a:gd name="connsiteX24" fmla="*/ 1645920 w 6225540"/>
                <a:gd name="connsiteY24" fmla="*/ 990915 h 1554795"/>
                <a:gd name="connsiteX25" fmla="*/ 1668780 w 6225540"/>
                <a:gd name="connsiteY25" fmla="*/ 983295 h 1554795"/>
                <a:gd name="connsiteX26" fmla="*/ 1676400 w 6225540"/>
                <a:gd name="connsiteY26" fmla="*/ 960435 h 1554795"/>
                <a:gd name="connsiteX27" fmla="*/ 1706880 w 6225540"/>
                <a:gd name="connsiteY27" fmla="*/ 952815 h 1554795"/>
                <a:gd name="connsiteX28" fmla="*/ 1775460 w 6225540"/>
                <a:gd name="connsiteY28" fmla="*/ 945195 h 1554795"/>
                <a:gd name="connsiteX29" fmla="*/ 1805940 w 6225540"/>
                <a:gd name="connsiteY29" fmla="*/ 937575 h 1554795"/>
                <a:gd name="connsiteX30" fmla="*/ 1828800 w 6225540"/>
                <a:gd name="connsiteY30" fmla="*/ 929955 h 1554795"/>
                <a:gd name="connsiteX31" fmla="*/ 1927860 w 6225540"/>
                <a:gd name="connsiteY31" fmla="*/ 922335 h 1554795"/>
                <a:gd name="connsiteX32" fmla="*/ 1943100 w 6225540"/>
                <a:gd name="connsiteY32" fmla="*/ 891855 h 1554795"/>
                <a:gd name="connsiteX33" fmla="*/ 1950720 w 6225540"/>
                <a:gd name="connsiteY33" fmla="*/ 868995 h 1554795"/>
                <a:gd name="connsiteX34" fmla="*/ 2087880 w 6225540"/>
                <a:gd name="connsiteY34" fmla="*/ 861375 h 1554795"/>
                <a:gd name="connsiteX35" fmla="*/ 2369820 w 6225540"/>
                <a:gd name="connsiteY35" fmla="*/ 853755 h 1554795"/>
                <a:gd name="connsiteX36" fmla="*/ 2392680 w 6225540"/>
                <a:gd name="connsiteY36" fmla="*/ 830895 h 1554795"/>
                <a:gd name="connsiteX37" fmla="*/ 2407920 w 6225540"/>
                <a:gd name="connsiteY37" fmla="*/ 808035 h 1554795"/>
                <a:gd name="connsiteX38" fmla="*/ 2461260 w 6225540"/>
                <a:gd name="connsiteY38" fmla="*/ 792795 h 1554795"/>
                <a:gd name="connsiteX39" fmla="*/ 2575560 w 6225540"/>
                <a:gd name="connsiteY39" fmla="*/ 777555 h 1554795"/>
                <a:gd name="connsiteX40" fmla="*/ 2590800 w 6225540"/>
                <a:gd name="connsiteY40" fmla="*/ 754695 h 1554795"/>
                <a:gd name="connsiteX41" fmla="*/ 2598420 w 6225540"/>
                <a:gd name="connsiteY41" fmla="*/ 724215 h 1554795"/>
                <a:gd name="connsiteX42" fmla="*/ 2621280 w 6225540"/>
                <a:gd name="connsiteY42" fmla="*/ 716595 h 1554795"/>
                <a:gd name="connsiteX43" fmla="*/ 2712720 w 6225540"/>
                <a:gd name="connsiteY43" fmla="*/ 708975 h 1554795"/>
                <a:gd name="connsiteX44" fmla="*/ 2735580 w 6225540"/>
                <a:gd name="connsiteY44" fmla="*/ 693735 h 1554795"/>
                <a:gd name="connsiteX45" fmla="*/ 2743200 w 6225540"/>
                <a:gd name="connsiteY45" fmla="*/ 670875 h 1554795"/>
                <a:gd name="connsiteX46" fmla="*/ 2872740 w 6225540"/>
                <a:gd name="connsiteY46" fmla="*/ 663255 h 1554795"/>
                <a:gd name="connsiteX47" fmla="*/ 2933700 w 6225540"/>
                <a:gd name="connsiteY47" fmla="*/ 648015 h 1554795"/>
                <a:gd name="connsiteX48" fmla="*/ 2956560 w 6225540"/>
                <a:gd name="connsiteY48" fmla="*/ 602295 h 1554795"/>
                <a:gd name="connsiteX49" fmla="*/ 3002280 w 6225540"/>
                <a:gd name="connsiteY49" fmla="*/ 579435 h 1554795"/>
                <a:gd name="connsiteX50" fmla="*/ 3200400 w 6225540"/>
                <a:gd name="connsiteY50" fmla="*/ 571815 h 1554795"/>
                <a:gd name="connsiteX51" fmla="*/ 3215640 w 6225540"/>
                <a:gd name="connsiteY51" fmla="*/ 548955 h 1554795"/>
                <a:gd name="connsiteX52" fmla="*/ 3223260 w 6225540"/>
                <a:gd name="connsiteY52" fmla="*/ 510855 h 1554795"/>
                <a:gd name="connsiteX53" fmla="*/ 3246120 w 6225540"/>
                <a:gd name="connsiteY53" fmla="*/ 503235 h 1554795"/>
                <a:gd name="connsiteX54" fmla="*/ 3360420 w 6225540"/>
                <a:gd name="connsiteY54" fmla="*/ 495615 h 1554795"/>
                <a:gd name="connsiteX55" fmla="*/ 3429000 w 6225540"/>
                <a:gd name="connsiteY55" fmla="*/ 487995 h 1554795"/>
                <a:gd name="connsiteX56" fmla="*/ 3451860 w 6225540"/>
                <a:gd name="connsiteY56" fmla="*/ 465135 h 1554795"/>
                <a:gd name="connsiteX57" fmla="*/ 3482340 w 6225540"/>
                <a:gd name="connsiteY57" fmla="*/ 457515 h 1554795"/>
                <a:gd name="connsiteX58" fmla="*/ 3665220 w 6225540"/>
                <a:gd name="connsiteY58" fmla="*/ 449895 h 1554795"/>
                <a:gd name="connsiteX59" fmla="*/ 3695700 w 6225540"/>
                <a:gd name="connsiteY59" fmla="*/ 442275 h 1554795"/>
                <a:gd name="connsiteX60" fmla="*/ 3718560 w 6225540"/>
                <a:gd name="connsiteY60" fmla="*/ 434655 h 1554795"/>
                <a:gd name="connsiteX61" fmla="*/ 3863340 w 6225540"/>
                <a:gd name="connsiteY61" fmla="*/ 427035 h 1554795"/>
                <a:gd name="connsiteX62" fmla="*/ 3870960 w 6225540"/>
                <a:gd name="connsiteY62" fmla="*/ 404175 h 1554795"/>
                <a:gd name="connsiteX63" fmla="*/ 3893820 w 6225540"/>
                <a:gd name="connsiteY63" fmla="*/ 396555 h 1554795"/>
                <a:gd name="connsiteX64" fmla="*/ 3970020 w 6225540"/>
                <a:gd name="connsiteY64" fmla="*/ 411795 h 1554795"/>
                <a:gd name="connsiteX65" fmla="*/ 4069080 w 6225540"/>
                <a:gd name="connsiteY65" fmla="*/ 396555 h 1554795"/>
                <a:gd name="connsiteX66" fmla="*/ 4114800 w 6225540"/>
                <a:gd name="connsiteY66" fmla="*/ 358455 h 1554795"/>
                <a:gd name="connsiteX67" fmla="*/ 4160520 w 6225540"/>
                <a:gd name="connsiteY67" fmla="*/ 350835 h 1554795"/>
                <a:gd name="connsiteX68" fmla="*/ 4168140 w 6225540"/>
                <a:gd name="connsiteY68" fmla="*/ 327975 h 1554795"/>
                <a:gd name="connsiteX69" fmla="*/ 4290060 w 6225540"/>
                <a:gd name="connsiteY69" fmla="*/ 320355 h 1554795"/>
                <a:gd name="connsiteX70" fmla="*/ 4328160 w 6225540"/>
                <a:gd name="connsiteY70" fmla="*/ 312735 h 1554795"/>
                <a:gd name="connsiteX71" fmla="*/ 4518660 w 6225540"/>
                <a:gd name="connsiteY71" fmla="*/ 305115 h 1554795"/>
                <a:gd name="connsiteX72" fmla="*/ 4526280 w 6225540"/>
                <a:gd name="connsiteY72" fmla="*/ 274635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3970020 w 6225540"/>
                <a:gd name="connsiteY63" fmla="*/ 411795 h 1554795"/>
                <a:gd name="connsiteX64" fmla="*/ 4069080 w 6225540"/>
                <a:gd name="connsiteY64" fmla="*/ 396555 h 1554795"/>
                <a:gd name="connsiteX65" fmla="*/ 4114800 w 6225540"/>
                <a:gd name="connsiteY65" fmla="*/ 358455 h 1554795"/>
                <a:gd name="connsiteX66" fmla="*/ 4160520 w 6225540"/>
                <a:gd name="connsiteY66" fmla="*/ 350835 h 1554795"/>
                <a:gd name="connsiteX67" fmla="*/ 4168140 w 6225540"/>
                <a:gd name="connsiteY67" fmla="*/ 327975 h 1554795"/>
                <a:gd name="connsiteX68" fmla="*/ 4290060 w 6225540"/>
                <a:gd name="connsiteY68" fmla="*/ 320355 h 1554795"/>
                <a:gd name="connsiteX69" fmla="*/ 4328160 w 6225540"/>
                <a:gd name="connsiteY69" fmla="*/ 312735 h 1554795"/>
                <a:gd name="connsiteX70" fmla="*/ 4518660 w 6225540"/>
                <a:gd name="connsiteY70" fmla="*/ 305115 h 1554795"/>
                <a:gd name="connsiteX71" fmla="*/ 4526280 w 6225540"/>
                <a:gd name="connsiteY71" fmla="*/ 274635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75860 w 6225540"/>
                <a:gd name="connsiteY71" fmla="*/ 244155 h 1554795"/>
                <a:gd name="connsiteX72" fmla="*/ 5227320 w 6225540"/>
                <a:gd name="connsiteY72" fmla="*/ 244155 h 1554795"/>
                <a:gd name="connsiteX73" fmla="*/ 5242560 w 6225540"/>
                <a:gd name="connsiteY73" fmla="*/ 198435 h 1554795"/>
                <a:gd name="connsiteX74" fmla="*/ 5417820 w 6225540"/>
                <a:gd name="connsiteY74" fmla="*/ 183195 h 1554795"/>
                <a:gd name="connsiteX75" fmla="*/ 5471160 w 6225540"/>
                <a:gd name="connsiteY75" fmla="*/ 175575 h 1554795"/>
                <a:gd name="connsiteX76" fmla="*/ 5745480 w 6225540"/>
                <a:gd name="connsiteY76" fmla="*/ 167955 h 1554795"/>
                <a:gd name="connsiteX77" fmla="*/ 5806440 w 6225540"/>
                <a:gd name="connsiteY77" fmla="*/ 114615 h 1554795"/>
                <a:gd name="connsiteX78" fmla="*/ 5844540 w 6225540"/>
                <a:gd name="connsiteY78" fmla="*/ 106995 h 1554795"/>
                <a:gd name="connsiteX79" fmla="*/ 5852160 w 6225540"/>
                <a:gd name="connsiteY79" fmla="*/ 84135 h 1554795"/>
                <a:gd name="connsiteX80" fmla="*/ 5875020 w 6225540"/>
                <a:gd name="connsiteY80" fmla="*/ 76515 h 1554795"/>
                <a:gd name="connsiteX81" fmla="*/ 5951220 w 6225540"/>
                <a:gd name="connsiteY81" fmla="*/ 68895 h 1554795"/>
                <a:gd name="connsiteX82" fmla="*/ 5974080 w 6225540"/>
                <a:gd name="connsiteY82" fmla="*/ 53655 h 1554795"/>
                <a:gd name="connsiteX83" fmla="*/ 6126480 w 6225540"/>
                <a:gd name="connsiteY83" fmla="*/ 38415 h 1554795"/>
                <a:gd name="connsiteX84" fmla="*/ 6134100 w 6225540"/>
                <a:gd name="connsiteY84" fmla="*/ 15555 h 1554795"/>
                <a:gd name="connsiteX85" fmla="*/ 6156960 w 6225540"/>
                <a:gd name="connsiteY85" fmla="*/ 7935 h 1554795"/>
                <a:gd name="connsiteX86" fmla="*/ 6225540 w 6225540"/>
                <a:gd name="connsiteY86"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630870 h 1554795"/>
                <a:gd name="connsiteX72" fmla="*/ 4975860 w 6225540"/>
                <a:gd name="connsiteY72" fmla="*/ 244155 h 1554795"/>
                <a:gd name="connsiteX73" fmla="*/ 5227320 w 6225540"/>
                <a:gd name="connsiteY73" fmla="*/ 244155 h 1554795"/>
                <a:gd name="connsiteX74" fmla="*/ 5242560 w 6225540"/>
                <a:gd name="connsiteY74" fmla="*/ 198435 h 1554795"/>
                <a:gd name="connsiteX75" fmla="*/ 5417820 w 6225540"/>
                <a:gd name="connsiteY75" fmla="*/ 183195 h 1554795"/>
                <a:gd name="connsiteX76" fmla="*/ 5471160 w 6225540"/>
                <a:gd name="connsiteY76" fmla="*/ 175575 h 1554795"/>
                <a:gd name="connsiteX77" fmla="*/ 5745480 w 6225540"/>
                <a:gd name="connsiteY77" fmla="*/ 167955 h 1554795"/>
                <a:gd name="connsiteX78" fmla="*/ 5806440 w 6225540"/>
                <a:gd name="connsiteY78" fmla="*/ 114615 h 1554795"/>
                <a:gd name="connsiteX79" fmla="*/ 5844540 w 6225540"/>
                <a:gd name="connsiteY79" fmla="*/ 106995 h 1554795"/>
                <a:gd name="connsiteX80" fmla="*/ 5852160 w 6225540"/>
                <a:gd name="connsiteY80" fmla="*/ 84135 h 1554795"/>
                <a:gd name="connsiteX81" fmla="*/ 5875020 w 6225540"/>
                <a:gd name="connsiteY81" fmla="*/ 76515 h 1554795"/>
                <a:gd name="connsiteX82" fmla="*/ 5951220 w 6225540"/>
                <a:gd name="connsiteY82" fmla="*/ 68895 h 1554795"/>
                <a:gd name="connsiteX83" fmla="*/ 5974080 w 6225540"/>
                <a:gd name="connsiteY83" fmla="*/ 53655 h 1554795"/>
                <a:gd name="connsiteX84" fmla="*/ 6126480 w 6225540"/>
                <a:gd name="connsiteY84" fmla="*/ 38415 h 1554795"/>
                <a:gd name="connsiteX85" fmla="*/ 6134100 w 6225540"/>
                <a:gd name="connsiteY85" fmla="*/ 15555 h 1554795"/>
                <a:gd name="connsiteX86" fmla="*/ 6156960 w 6225540"/>
                <a:gd name="connsiteY86" fmla="*/ 7935 h 1554795"/>
                <a:gd name="connsiteX87" fmla="*/ 6225540 w 6225540"/>
                <a:gd name="connsiteY87"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630870 h 1554795"/>
                <a:gd name="connsiteX72" fmla="*/ 4958715 w 6225540"/>
                <a:gd name="connsiteY72" fmla="*/ 249870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 name="connsiteX0" fmla="*/ 0 w 6225540"/>
                <a:gd name="connsiteY0" fmla="*/ 1554795 h 1554795"/>
                <a:gd name="connsiteX1" fmla="*/ 7620 w 6225540"/>
                <a:gd name="connsiteY1" fmla="*/ 1417635 h 1554795"/>
                <a:gd name="connsiteX2" fmla="*/ 22860 w 6225540"/>
                <a:gd name="connsiteY2" fmla="*/ 1394775 h 1554795"/>
                <a:gd name="connsiteX3" fmla="*/ 45720 w 6225540"/>
                <a:gd name="connsiteY3" fmla="*/ 1387155 h 1554795"/>
                <a:gd name="connsiteX4" fmla="*/ 53340 w 6225540"/>
                <a:gd name="connsiteY4" fmla="*/ 1364295 h 1554795"/>
                <a:gd name="connsiteX5" fmla="*/ 60960 w 6225540"/>
                <a:gd name="connsiteY5" fmla="*/ 1310955 h 1554795"/>
                <a:gd name="connsiteX6" fmla="*/ 83820 w 6225540"/>
                <a:gd name="connsiteY6" fmla="*/ 1295715 h 1554795"/>
                <a:gd name="connsiteX7" fmla="*/ 129540 w 6225540"/>
                <a:gd name="connsiteY7" fmla="*/ 1280475 h 1554795"/>
                <a:gd name="connsiteX8" fmla="*/ 177165 w 6225540"/>
                <a:gd name="connsiteY8" fmla="*/ 1235708 h 1554795"/>
                <a:gd name="connsiteX9" fmla="*/ 403860 w 6225540"/>
                <a:gd name="connsiteY9" fmla="*/ 1242375 h 1554795"/>
                <a:gd name="connsiteX10" fmla="*/ 419100 w 6225540"/>
                <a:gd name="connsiteY10" fmla="*/ 1219515 h 1554795"/>
                <a:gd name="connsiteX11" fmla="*/ 533400 w 6225540"/>
                <a:gd name="connsiteY11" fmla="*/ 1181415 h 1554795"/>
                <a:gd name="connsiteX12" fmla="*/ 556260 w 6225540"/>
                <a:gd name="connsiteY12" fmla="*/ 1158555 h 1554795"/>
                <a:gd name="connsiteX13" fmla="*/ 838200 w 6225540"/>
                <a:gd name="connsiteY13" fmla="*/ 1150935 h 1554795"/>
                <a:gd name="connsiteX14" fmla="*/ 861060 w 6225540"/>
                <a:gd name="connsiteY14" fmla="*/ 1143315 h 1554795"/>
                <a:gd name="connsiteX15" fmla="*/ 1211580 w 6225540"/>
                <a:gd name="connsiteY15" fmla="*/ 1135695 h 1554795"/>
                <a:gd name="connsiteX16" fmla="*/ 1234440 w 6225540"/>
                <a:gd name="connsiteY16" fmla="*/ 1120455 h 1554795"/>
                <a:gd name="connsiteX17" fmla="*/ 1318260 w 6225540"/>
                <a:gd name="connsiteY17" fmla="*/ 1105215 h 1554795"/>
                <a:gd name="connsiteX18" fmla="*/ 1341120 w 6225540"/>
                <a:gd name="connsiteY18" fmla="*/ 1082355 h 1554795"/>
                <a:gd name="connsiteX19" fmla="*/ 1394460 w 6225540"/>
                <a:gd name="connsiteY19" fmla="*/ 1074735 h 1554795"/>
                <a:gd name="connsiteX20" fmla="*/ 1409700 w 6225540"/>
                <a:gd name="connsiteY20" fmla="*/ 1029015 h 1554795"/>
                <a:gd name="connsiteX21" fmla="*/ 1432560 w 6225540"/>
                <a:gd name="connsiteY21" fmla="*/ 1021395 h 1554795"/>
                <a:gd name="connsiteX22" fmla="*/ 1539240 w 6225540"/>
                <a:gd name="connsiteY22" fmla="*/ 1006155 h 1554795"/>
                <a:gd name="connsiteX23" fmla="*/ 1645920 w 6225540"/>
                <a:gd name="connsiteY23" fmla="*/ 990915 h 1554795"/>
                <a:gd name="connsiteX24" fmla="*/ 1668780 w 6225540"/>
                <a:gd name="connsiteY24" fmla="*/ 983295 h 1554795"/>
                <a:gd name="connsiteX25" fmla="*/ 1676400 w 6225540"/>
                <a:gd name="connsiteY25" fmla="*/ 960435 h 1554795"/>
                <a:gd name="connsiteX26" fmla="*/ 1706880 w 6225540"/>
                <a:gd name="connsiteY26" fmla="*/ 952815 h 1554795"/>
                <a:gd name="connsiteX27" fmla="*/ 1775460 w 6225540"/>
                <a:gd name="connsiteY27" fmla="*/ 945195 h 1554795"/>
                <a:gd name="connsiteX28" fmla="*/ 1805940 w 6225540"/>
                <a:gd name="connsiteY28" fmla="*/ 937575 h 1554795"/>
                <a:gd name="connsiteX29" fmla="*/ 1828800 w 6225540"/>
                <a:gd name="connsiteY29" fmla="*/ 929955 h 1554795"/>
                <a:gd name="connsiteX30" fmla="*/ 1927860 w 6225540"/>
                <a:gd name="connsiteY30" fmla="*/ 922335 h 1554795"/>
                <a:gd name="connsiteX31" fmla="*/ 1943100 w 6225540"/>
                <a:gd name="connsiteY31" fmla="*/ 891855 h 1554795"/>
                <a:gd name="connsiteX32" fmla="*/ 1950720 w 6225540"/>
                <a:gd name="connsiteY32" fmla="*/ 868995 h 1554795"/>
                <a:gd name="connsiteX33" fmla="*/ 2087880 w 6225540"/>
                <a:gd name="connsiteY33" fmla="*/ 861375 h 1554795"/>
                <a:gd name="connsiteX34" fmla="*/ 2369820 w 6225540"/>
                <a:gd name="connsiteY34" fmla="*/ 853755 h 1554795"/>
                <a:gd name="connsiteX35" fmla="*/ 2392680 w 6225540"/>
                <a:gd name="connsiteY35" fmla="*/ 830895 h 1554795"/>
                <a:gd name="connsiteX36" fmla="*/ 2407920 w 6225540"/>
                <a:gd name="connsiteY36" fmla="*/ 808035 h 1554795"/>
                <a:gd name="connsiteX37" fmla="*/ 2461260 w 6225540"/>
                <a:gd name="connsiteY37" fmla="*/ 792795 h 1554795"/>
                <a:gd name="connsiteX38" fmla="*/ 2575560 w 6225540"/>
                <a:gd name="connsiteY38" fmla="*/ 777555 h 1554795"/>
                <a:gd name="connsiteX39" fmla="*/ 2590800 w 6225540"/>
                <a:gd name="connsiteY39" fmla="*/ 754695 h 1554795"/>
                <a:gd name="connsiteX40" fmla="*/ 2598420 w 6225540"/>
                <a:gd name="connsiteY40" fmla="*/ 724215 h 1554795"/>
                <a:gd name="connsiteX41" fmla="*/ 2621280 w 6225540"/>
                <a:gd name="connsiteY41" fmla="*/ 716595 h 1554795"/>
                <a:gd name="connsiteX42" fmla="*/ 2712720 w 6225540"/>
                <a:gd name="connsiteY42" fmla="*/ 708975 h 1554795"/>
                <a:gd name="connsiteX43" fmla="*/ 2735580 w 6225540"/>
                <a:gd name="connsiteY43" fmla="*/ 693735 h 1554795"/>
                <a:gd name="connsiteX44" fmla="*/ 2743200 w 6225540"/>
                <a:gd name="connsiteY44" fmla="*/ 670875 h 1554795"/>
                <a:gd name="connsiteX45" fmla="*/ 2872740 w 6225540"/>
                <a:gd name="connsiteY45" fmla="*/ 663255 h 1554795"/>
                <a:gd name="connsiteX46" fmla="*/ 2933700 w 6225540"/>
                <a:gd name="connsiteY46" fmla="*/ 648015 h 1554795"/>
                <a:gd name="connsiteX47" fmla="*/ 2956560 w 6225540"/>
                <a:gd name="connsiteY47" fmla="*/ 602295 h 1554795"/>
                <a:gd name="connsiteX48" fmla="*/ 3002280 w 6225540"/>
                <a:gd name="connsiteY48" fmla="*/ 579435 h 1554795"/>
                <a:gd name="connsiteX49" fmla="*/ 3200400 w 6225540"/>
                <a:gd name="connsiteY49" fmla="*/ 571815 h 1554795"/>
                <a:gd name="connsiteX50" fmla="*/ 3215640 w 6225540"/>
                <a:gd name="connsiteY50" fmla="*/ 548955 h 1554795"/>
                <a:gd name="connsiteX51" fmla="*/ 3223260 w 6225540"/>
                <a:gd name="connsiteY51" fmla="*/ 510855 h 1554795"/>
                <a:gd name="connsiteX52" fmla="*/ 3246120 w 6225540"/>
                <a:gd name="connsiteY52" fmla="*/ 503235 h 1554795"/>
                <a:gd name="connsiteX53" fmla="*/ 3360420 w 6225540"/>
                <a:gd name="connsiteY53" fmla="*/ 495615 h 1554795"/>
                <a:gd name="connsiteX54" fmla="*/ 3429000 w 6225540"/>
                <a:gd name="connsiteY54" fmla="*/ 487995 h 1554795"/>
                <a:gd name="connsiteX55" fmla="*/ 3451860 w 6225540"/>
                <a:gd name="connsiteY55" fmla="*/ 465135 h 1554795"/>
                <a:gd name="connsiteX56" fmla="*/ 3482340 w 6225540"/>
                <a:gd name="connsiteY56" fmla="*/ 457515 h 1554795"/>
                <a:gd name="connsiteX57" fmla="*/ 3665220 w 6225540"/>
                <a:gd name="connsiteY57" fmla="*/ 449895 h 1554795"/>
                <a:gd name="connsiteX58" fmla="*/ 3695700 w 6225540"/>
                <a:gd name="connsiteY58" fmla="*/ 442275 h 1554795"/>
                <a:gd name="connsiteX59" fmla="*/ 3718560 w 6225540"/>
                <a:gd name="connsiteY59" fmla="*/ 434655 h 1554795"/>
                <a:gd name="connsiteX60" fmla="*/ 3863340 w 6225540"/>
                <a:gd name="connsiteY60" fmla="*/ 427035 h 1554795"/>
                <a:gd name="connsiteX61" fmla="*/ 3870960 w 6225540"/>
                <a:gd name="connsiteY61" fmla="*/ 404175 h 1554795"/>
                <a:gd name="connsiteX62" fmla="*/ 3893820 w 6225540"/>
                <a:gd name="connsiteY62" fmla="*/ 396555 h 1554795"/>
                <a:gd name="connsiteX63" fmla="*/ 4069080 w 6225540"/>
                <a:gd name="connsiteY63" fmla="*/ 396555 h 1554795"/>
                <a:gd name="connsiteX64" fmla="*/ 4114800 w 6225540"/>
                <a:gd name="connsiteY64" fmla="*/ 358455 h 1554795"/>
                <a:gd name="connsiteX65" fmla="*/ 4160520 w 6225540"/>
                <a:gd name="connsiteY65" fmla="*/ 350835 h 1554795"/>
                <a:gd name="connsiteX66" fmla="*/ 4168140 w 6225540"/>
                <a:gd name="connsiteY66" fmla="*/ 327975 h 1554795"/>
                <a:gd name="connsiteX67" fmla="*/ 4290060 w 6225540"/>
                <a:gd name="connsiteY67" fmla="*/ 320355 h 1554795"/>
                <a:gd name="connsiteX68" fmla="*/ 4328160 w 6225540"/>
                <a:gd name="connsiteY68" fmla="*/ 312735 h 1554795"/>
                <a:gd name="connsiteX69" fmla="*/ 4518660 w 6225540"/>
                <a:gd name="connsiteY69" fmla="*/ 305115 h 1554795"/>
                <a:gd name="connsiteX70" fmla="*/ 4526280 w 6225540"/>
                <a:gd name="connsiteY70" fmla="*/ 274635 h 1554795"/>
                <a:gd name="connsiteX71" fmla="*/ 4958715 w 6225540"/>
                <a:gd name="connsiteY71" fmla="*/ 249870 h 1554795"/>
                <a:gd name="connsiteX72" fmla="*/ 4958715 w 6225540"/>
                <a:gd name="connsiteY72" fmla="*/ 249870 h 1554795"/>
                <a:gd name="connsiteX73" fmla="*/ 4975860 w 6225540"/>
                <a:gd name="connsiteY73" fmla="*/ 244155 h 1554795"/>
                <a:gd name="connsiteX74" fmla="*/ 5227320 w 6225540"/>
                <a:gd name="connsiteY74" fmla="*/ 244155 h 1554795"/>
                <a:gd name="connsiteX75" fmla="*/ 5242560 w 6225540"/>
                <a:gd name="connsiteY75" fmla="*/ 198435 h 1554795"/>
                <a:gd name="connsiteX76" fmla="*/ 5417820 w 6225540"/>
                <a:gd name="connsiteY76" fmla="*/ 183195 h 1554795"/>
                <a:gd name="connsiteX77" fmla="*/ 5471160 w 6225540"/>
                <a:gd name="connsiteY77" fmla="*/ 175575 h 1554795"/>
                <a:gd name="connsiteX78" fmla="*/ 5745480 w 6225540"/>
                <a:gd name="connsiteY78" fmla="*/ 167955 h 1554795"/>
                <a:gd name="connsiteX79" fmla="*/ 5806440 w 6225540"/>
                <a:gd name="connsiteY79" fmla="*/ 114615 h 1554795"/>
                <a:gd name="connsiteX80" fmla="*/ 5844540 w 6225540"/>
                <a:gd name="connsiteY80" fmla="*/ 106995 h 1554795"/>
                <a:gd name="connsiteX81" fmla="*/ 5852160 w 6225540"/>
                <a:gd name="connsiteY81" fmla="*/ 84135 h 1554795"/>
                <a:gd name="connsiteX82" fmla="*/ 5875020 w 6225540"/>
                <a:gd name="connsiteY82" fmla="*/ 76515 h 1554795"/>
                <a:gd name="connsiteX83" fmla="*/ 5951220 w 6225540"/>
                <a:gd name="connsiteY83" fmla="*/ 68895 h 1554795"/>
                <a:gd name="connsiteX84" fmla="*/ 5974080 w 6225540"/>
                <a:gd name="connsiteY84" fmla="*/ 53655 h 1554795"/>
                <a:gd name="connsiteX85" fmla="*/ 6126480 w 6225540"/>
                <a:gd name="connsiteY85" fmla="*/ 38415 h 1554795"/>
                <a:gd name="connsiteX86" fmla="*/ 6134100 w 6225540"/>
                <a:gd name="connsiteY86" fmla="*/ 15555 h 1554795"/>
                <a:gd name="connsiteX87" fmla="*/ 6156960 w 6225540"/>
                <a:gd name="connsiteY87" fmla="*/ 7935 h 1554795"/>
                <a:gd name="connsiteX88" fmla="*/ 6225540 w 6225540"/>
                <a:gd name="connsiteY88" fmla="*/ 315 h 155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225540" h="1554795">
                  <a:moveTo>
                    <a:pt x="0" y="1554795"/>
                  </a:moveTo>
                  <a:cubicBezTo>
                    <a:pt x="2540" y="1509075"/>
                    <a:pt x="1144" y="1462965"/>
                    <a:pt x="7620" y="1417635"/>
                  </a:cubicBezTo>
                  <a:cubicBezTo>
                    <a:pt x="8915" y="1408569"/>
                    <a:pt x="15709" y="1400496"/>
                    <a:pt x="22860" y="1394775"/>
                  </a:cubicBezTo>
                  <a:cubicBezTo>
                    <a:pt x="29132" y="1389757"/>
                    <a:pt x="38100" y="1389695"/>
                    <a:pt x="45720" y="1387155"/>
                  </a:cubicBezTo>
                  <a:cubicBezTo>
                    <a:pt x="48260" y="1379535"/>
                    <a:pt x="51765" y="1372171"/>
                    <a:pt x="53340" y="1364295"/>
                  </a:cubicBezTo>
                  <a:cubicBezTo>
                    <a:pt x="56862" y="1346683"/>
                    <a:pt x="53666" y="1327368"/>
                    <a:pt x="60960" y="1310955"/>
                  </a:cubicBezTo>
                  <a:cubicBezTo>
                    <a:pt x="64679" y="1302586"/>
                    <a:pt x="75451" y="1299434"/>
                    <a:pt x="83820" y="1295715"/>
                  </a:cubicBezTo>
                  <a:cubicBezTo>
                    <a:pt x="98500" y="1289191"/>
                    <a:pt x="129540" y="1280475"/>
                    <a:pt x="129540" y="1280475"/>
                  </a:cubicBezTo>
                  <a:lnTo>
                    <a:pt x="177165" y="1235708"/>
                  </a:lnTo>
                  <a:lnTo>
                    <a:pt x="403860" y="1242375"/>
                  </a:lnTo>
                  <a:cubicBezTo>
                    <a:pt x="408940" y="1234755"/>
                    <a:pt x="415492" y="1227933"/>
                    <a:pt x="419100" y="1219515"/>
                  </a:cubicBezTo>
                  <a:cubicBezTo>
                    <a:pt x="447352" y="1153593"/>
                    <a:pt x="375472" y="1192696"/>
                    <a:pt x="533400" y="1181415"/>
                  </a:cubicBezTo>
                  <a:cubicBezTo>
                    <a:pt x="541020" y="1173795"/>
                    <a:pt x="545537" y="1159627"/>
                    <a:pt x="556260" y="1158555"/>
                  </a:cubicBezTo>
                  <a:cubicBezTo>
                    <a:pt x="649808" y="1149200"/>
                    <a:pt x="744303" y="1155630"/>
                    <a:pt x="838200" y="1150935"/>
                  </a:cubicBezTo>
                  <a:cubicBezTo>
                    <a:pt x="846222" y="1150534"/>
                    <a:pt x="853034" y="1143643"/>
                    <a:pt x="861060" y="1143315"/>
                  </a:cubicBezTo>
                  <a:cubicBezTo>
                    <a:pt x="977830" y="1138549"/>
                    <a:pt x="1094740" y="1138235"/>
                    <a:pt x="1211580" y="1135695"/>
                  </a:cubicBezTo>
                  <a:cubicBezTo>
                    <a:pt x="1219200" y="1130615"/>
                    <a:pt x="1226022" y="1124063"/>
                    <a:pt x="1234440" y="1120455"/>
                  </a:cubicBezTo>
                  <a:cubicBezTo>
                    <a:pt x="1252404" y="1112756"/>
                    <a:pt x="1305900" y="1106981"/>
                    <a:pt x="1318260" y="1105215"/>
                  </a:cubicBezTo>
                  <a:cubicBezTo>
                    <a:pt x="1325880" y="1097595"/>
                    <a:pt x="1331114" y="1086357"/>
                    <a:pt x="1341120" y="1082355"/>
                  </a:cubicBezTo>
                  <a:cubicBezTo>
                    <a:pt x="1357796" y="1075685"/>
                    <a:pt x="1380283" y="1085762"/>
                    <a:pt x="1394460" y="1074735"/>
                  </a:cubicBezTo>
                  <a:cubicBezTo>
                    <a:pt x="1407140" y="1064872"/>
                    <a:pt x="1394460" y="1034095"/>
                    <a:pt x="1409700" y="1029015"/>
                  </a:cubicBezTo>
                  <a:cubicBezTo>
                    <a:pt x="1417320" y="1026475"/>
                    <a:pt x="1424719" y="1023137"/>
                    <a:pt x="1432560" y="1021395"/>
                  </a:cubicBezTo>
                  <a:cubicBezTo>
                    <a:pt x="1460811" y="1015117"/>
                    <a:pt x="1512876" y="1009451"/>
                    <a:pt x="1539240" y="1006155"/>
                  </a:cubicBezTo>
                  <a:cubicBezTo>
                    <a:pt x="1595885" y="987273"/>
                    <a:pt x="1529059" y="1007609"/>
                    <a:pt x="1645920" y="990915"/>
                  </a:cubicBezTo>
                  <a:cubicBezTo>
                    <a:pt x="1653871" y="989779"/>
                    <a:pt x="1661160" y="985835"/>
                    <a:pt x="1668780" y="983295"/>
                  </a:cubicBezTo>
                  <a:cubicBezTo>
                    <a:pt x="1671320" y="975675"/>
                    <a:pt x="1670128" y="965453"/>
                    <a:pt x="1676400" y="960435"/>
                  </a:cubicBezTo>
                  <a:cubicBezTo>
                    <a:pt x="1684578" y="953893"/>
                    <a:pt x="1696529" y="954407"/>
                    <a:pt x="1706880" y="952815"/>
                  </a:cubicBezTo>
                  <a:cubicBezTo>
                    <a:pt x="1729613" y="949318"/>
                    <a:pt x="1752600" y="947735"/>
                    <a:pt x="1775460" y="945195"/>
                  </a:cubicBezTo>
                  <a:cubicBezTo>
                    <a:pt x="1785620" y="942655"/>
                    <a:pt x="1795870" y="940452"/>
                    <a:pt x="1805940" y="937575"/>
                  </a:cubicBezTo>
                  <a:cubicBezTo>
                    <a:pt x="1813663" y="935368"/>
                    <a:pt x="1820830" y="930951"/>
                    <a:pt x="1828800" y="929955"/>
                  </a:cubicBezTo>
                  <a:cubicBezTo>
                    <a:pt x="1861662" y="925847"/>
                    <a:pt x="1894840" y="924875"/>
                    <a:pt x="1927860" y="922335"/>
                  </a:cubicBezTo>
                  <a:cubicBezTo>
                    <a:pt x="1932940" y="912175"/>
                    <a:pt x="1938625" y="902296"/>
                    <a:pt x="1943100" y="891855"/>
                  </a:cubicBezTo>
                  <a:cubicBezTo>
                    <a:pt x="1946264" y="884472"/>
                    <a:pt x="1942860" y="870650"/>
                    <a:pt x="1950720" y="868995"/>
                  </a:cubicBezTo>
                  <a:cubicBezTo>
                    <a:pt x="1995528" y="859562"/>
                    <a:pt x="2042120" y="863039"/>
                    <a:pt x="2087880" y="861375"/>
                  </a:cubicBezTo>
                  <a:lnTo>
                    <a:pt x="2369820" y="853755"/>
                  </a:lnTo>
                  <a:cubicBezTo>
                    <a:pt x="2377440" y="846135"/>
                    <a:pt x="2385781" y="839174"/>
                    <a:pt x="2392680" y="830895"/>
                  </a:cubicBezTo>
                  <a:cubicBezTo>
                    <a:pt x="2398543" y="823860"/>
                    <a:pt x="2400769" y="813756"/>
                    <a:pt x="2407920" y="808035"/>
                  </a:cubicBezTo>
                  <a:cubicBezTo>
                    <a:pt x="2412816" y="804119"/>
                    <a:pt x="2459364" y="793216"/>
                    <a:pt x="2461260" y="792795"/>
                  </a:cubicBezTo>
                  <a:cubicBezTo>
                    <a:pt x="2512913" y="781317"/>
                    <a:pt x="2509096" y="784201"/>
                    <a:pt x="2575560" y="777555"/>
                  </a:cubicBezTo>
                  <a:cubicBezTo>
                    <a:pt x="2580640" y="769935"/>
                    <a:pt x="2587192" y="763113"/>
                    <a:pt x="2590800" y="754695"/>
                  </a:cubicBezTo>
                  <a:cubicBezTo>
                    <a:pt x="2594925" y="745069"/>
                    <a:pt x="2591878" y="732393"/>
                    <a:pt x="2598420" y="724215"/>
                  </a:cubicBezTo>
                  <a:cubicBezTo>
                    <a:pt x="2603438" y="717943"/>
                    <a:pt x="2613318" y="717657"/>
                    <a:pt x="2621280" y="716595"/>
                  </a:cubicBezTo>
                  <a:cubicBezTo>
                    <a:pt x="2651597" y="712553"/>
                    <a:pt x="2682240" y="711515"/>
                    <a:pt x="2712720" y="708975"/>
                  </a:cubicBezTo>
                  <a:cubicBezTo>
                    <a:pt x="2720340" y="703895"/>
                    <a:pt x="2729859" y="700886"/>
                    <a:pt x="2735580" y="693735"/>
                  </a:cubicBezTo>
                  <a:cubicBezTo>
                    <a:pt x="2740598" y="687463"/>
                    <a:pt x="2735359" y="672617"/>
                    <a:pt x="2743200" y="670875"/>
                  </a:cubicBezTo>
                  <a:cubicBezTo>
                    <a:pt x="2785425" y="661492"/>
                    <a:pt x="2829560" y="665795"/>
                    <a:pt x="2872740" y="663255"/>
                  </a:cubicBezTo>
                  <a:cubicBezTo>
                    <a:pt x="2874637" y="662876"/>
                    <a:pt x="2925890" y="654263"/>
                    <a:pt x="2933700" y="648015"/>
                  </a:cubicBezTo>
                  <a:cubicBezTo>
                    <a:pt x="2969386" y="619466"/>
                    <a:pt x="2932019" y="632971"/>
                    <a:pt x="2956560" y="602295"/>
                  </a:cubicBezTo>
                  <a:cubicBezTo>
                    <a:pt x="2963460" y="593671"/>
                    <a:pt x="2990592" y="580241"/>
                    <a:pt x="3002280" y="579435"/>
                  </a:cubicBezTo>
                  <a:cubicBezTo>
                    <a:pt x="3068212" y="574888"/>
                    <a:pt x="3134360" y="574355"/>
                    <a:pt x="3200400" y="571815"/>
                  </a:cubicBezTo>
                  <a:cubicBezTo>
                    <a:pt x="3205480" y="564195"/>
                    <a:pt x="3212424" y="557530"/>
                    <a:pt x="3215640" y="548955"/>
                  </a:cubicBezTo>
                  <a:cubicBezTo>
                    <a:pt x="3220188" y="536828"/>
                    <a:pt x="3216076" y="521631"/>
                    <a:pt x="3223260" y="510855"/>
                  </a:cubicBezTo>
                  <a:cubicBezTo>
                    <a:pt x="3227715" y="504172"/>
                    <a:pt x="3238137" y="504122"/>
                    <a:pt x="3246120" y="503235"/>
                  </a:cubicBezTo>
                  <a:cubicBezTo>
                    <a:pt x="3284071" y="499018"/>
                    <a:pt x="3322367" y="498786"/>
                    <a:pt x="3360420" y="495615"/>
                  </a:cubicBezTo>
                  <a:cubicBezTo>
                    <a:pt x="3383341" y="493705"/>
                    <a:pt x="3406140" y="490535"/>
                    <a:pt x="3429000" y="487995"/>
                  </a:cubicBezTo>
                  <a:cubicBezTo>
                    <a:pt x="3436620" y="480375"/>
                    <a:pt x="3442504" y="470482"/>
                    <a:pt x="3451860" y="465135"/>
                  </a:cubicBezTo>
                  <a:cubicBezTo>
                    <a:pt x="3460953" y="459939"/>
                    <a:pt x="3471894" y="458261"/>
                    <a:pt x="3482340" y="457515"/>
                  </a:cubicBezTo>
                  <a:cubicBezTo>
                    <a:pt x="3543198" y="453168"/>
                    <a:pt x="3604260" y="452435"/>
                    <a:pt x="3665220" y="449895"/>
                  </a:cubicBezTo>
                  <a:cubicBezTo>
                    <a:pt x="3675380" y="447355"/>
                    <a:pt x="3685630" y="445152"/>
                    <a:pt x="3695700" y="442275"/>
                  </a:cubicBezTo>
                  <a:cubicBezTo>
                    <a:pt x="3703423" y="440068"/>
                    <a:pt x="3710561" y="435382"/>
                    <a:pt x="3718560" y="434655"/>
                  </a:cubicBezTo>
                  <a:cubicBezTo>
                    <a:pt x="3766688" y="430280"/>
                    <a:pt x="3815080" y="429575"/>
                    <a:pt x="3863340" y="427035"/>
                  </a:cubicBezTo>
                  <a:cubicBezTo>
                    <a:pt x="3865880" y="419415"/>
                    <a:pt x="3865280" y="409855"/>
                    <a:pt x="3870960" y="404175"/>
                  </a:cubicBezTo>
                  <a:cubicBezTo>
                    <a:pt x="3876640" y="398495"/>
                    <a:pt x="3885788" y="396555"/>
                    <a:pt x="3893820" y="396555"/>
                  </a:cubicBezTo>
                  <a:cubicBezTo>
                    <a:pt x="3926840" y="395285"/>
                    <a:pt x="4032250" y="402905"/>
                    <a:pt x="4069080" y="396555"/>
                  </a:cubicBezTo>
                  <a:cubicBezTo>
                    <a:pt x="4132744" y="368260"/>
                    <a:pt x="4053800" y="378788"/>
                    <a:pt x="4114800" y="358455"/>
                  </a:cubicBezTo>
                  <a:cubicBezTo>
                    <a:pt x="4129457" y="353569"/>
                    <a:pt x="4145280" y="353375"/>
                    <a:pt x="4160520" y="350835"/>
                  </a:cubicBezTo>
                  <a:cubicBezTo>
                    <a:pt x="4163060" y="343215"/>
                    <a:pt x="4160321" y="329815"/>
                    <a:pt x="4168140" y="327975"/>
                  </a:cubicBezTo>
                  <a:cubicBezTo>
                    <a:pt x="4207777" y="318649"/>
                    <a:pt x="4249524" y="324216"/>
                    <a:pt x="4290060" y="320355"/>
                  </a:cubicBezTo>
                  <a:cubicBezTo>
                    <a:pt x="4302953" y="319127"/>
                    <a:pt x="4315237" y="313597"/>
                    <a:pt x="4328160" y="312735"/>
                  </a:cubicBezTo>
                  <a:cubicBezTo>
                    <a:pt x="4391570" y="308508"/>
                    <a:pt x="4455160" y="307655"/>
                    <a:pt x="4518660" y="305115"/>
                  </a:cubicBezTo>
                  <a:cubicBezTo>
                    <a:pt x="4521200" y="294955"/>
                    <a:pt x="4515845" y="275519"/>
                    <a:pt x="4526280" y="274635"/>
                  </a:cubicBezTo>
                  <a:lnTo>
                    <a:pt x="4958715" y="249870"/>
                  </a:lnTo>
                  <a:lnTo>
                    <a:pt x="4958715" y="249870"/>
                  </a:lnTo>
                  <a:lnTo>
                    <a:pt x="4975860" y="244155"/>
                  </a:lnTo>
                  <a:cubicBezTo>
                    <a:pt x="5018202" y="246646"/>
                    <a:pt x="5182583" y="261553"/>
                    <a:pt x="5227320" y="244155"/>
                  </a:cubicBezTo>
                  <a:cubicBezTo>
                    <a:pt x="5242292" y="238333"/>
                    <a:pt x="5227320" y="203515"/>
                    <a:pt x="5242560" y="198435"/>
                  </a:cubicBezTo>
                  <a:cubicBezTo>
                    <a:pt x="5313673" y="174731"/>
                    <a:pt x="5257398" y="191216"/>
                    <a:pt x="5417820" y="183195"/>
                  </a:cubicBezTo>
                  <a:cubicBezTo>
                    <a:pt x="5462303" y="153540"/>
                    <a:pt x="5417034" y="175575"/>
                    <a:pt x="5471160" y="175575"/>
                  </a:cubicBezTo>
                  <a:cubicBezTo>
                    <a:pt x="5562635" y="175575"/>
                    <a:pt x="5654040" y="170495"/>
                    <a:pt x="5745480" y="167955"/>
                  </a:cubicBezTo>
                  <a:cubicBezTo>
                    <a:pt x="5779935" y="116273"/>
                    <a:pt x="5759240" y="125104"/>
                    <a:pt x="5806440" y="114615"/>
                  </a:cubicBezTo>
                  <a:cubicBezTo>
                    <a:pt x="5819083" y="111805"/>
                    <a:pt x="5831840" y="109535"/>
                    <a:pt x="5844540" y="106995"/>
                  </a:cubicBezTo>
                  <a:cubicBezTo>
                    <a:pt x="5847080" y="99375"/>
                    <a:pt x="5846480" y="89815"/>
                    <a:pt x="5852160" y="84135"/>
                  </a:cubicBezTo>
                  <a:cubicBezTo>
                    <a:pt x="5857840" y="78455"/>
                    <a:pt x="5867081" y="77736"/>
                    <a:pt x="5875020" y="76515"/>
                  </a:cubicBezTo>
                  <a:cubicBezTo>
                    <a:pt x="5900250" y="72633"/>
                    <a:pt x="5925820" y="71435"/>
                    <a:pt x="5951220" y="68895"/>
                  </a:cubicBezTo>
                  <a:cubicBezTo>
                    <a:pt x="5958840" y="63815"/>
                    <a:pt x="5965889" y="57751"/>
                    <a:pt x="5974080" y="53655"/>
                  </a:cubicBezTo>
                  <a:cubicBezTo>
                    <a:pt x="6013837" y="33777"/>
                    <a:pt x="6118909" y="38860"/>
                    <a:pt x="6126480" y="38415"/>
                  </a:cubicBezTo>
                  <a:cubicBezTo>
                    <a:pt x="6129020" y="30795"/>
                    <a:pt x="6128420" y="21235"/>
                    <a:pt x="6134100" y="15555"/>
                  </a:cubicBezTo>
                  <a:cubicBezTo>
                    <a:pt x="6139780" y="9875"/>
                    <a:pt x="6149057" y="9372"/>
                    <a:pt x="6156960" y="7935"/>
                  </a:cubicBezTo>
                  <a:cubicBezTo>
                    <a:pt x="6200603" y="0"/>
                    <a:pt x="6199902" y="315"/>
                    <a:pt x="6225540" y="315"/>
                  </a:cubicBezTo>
                </a:path>
              </a:pathLst>
            </a:custGeom>
            <a:noFill/>
            <a:ln w="28575" cap="flat" cmpd="sng" algn="ctr">
              <a:solidFill>
                <a:srgbClr val="19325C"/>
              </a:solidFill>
              <a:prstDash val="solid"/>
            </a:ln>
            <a:effectLst>
              <a:outerShdw blurRad="40000" dist="20000" dir="5400000" rotWithShape="0">
                <a:srgbClr val="000000">
                  <a:alpha val="38000"/>
                </a:srgbClr>
              </a:outerShdw>
            </a:effectLst>
          </p:spPr>
          <p:txBody>
            <a:bodyPr anchor="ctr"/>
            <a:lstStyle/>
            <a:p>
              <a:pPr defTabSz="914400">
                <a:defRPr/>
              </a:pPr>
              <a:endParaRPr lang="en-US" kern="0" dirty="0">
                <a:solidFill>
                  <a:prstClr val="black"/>
                </a:solidFill>
                <a:latin typeface="Arial Narrow" panose="020B0606020202030204" pitchFamily="34" charset="0"/>
                <a:cs typeface="Candara"/>
              </a:endParaRPr>
            </a:p>
          </p:txBody>
        </p:sp>
        <p:sp>
          <p:nvSpPr>
            <p:cNvPr id="88" name="Freeform 85">
              <a:extLst>
                <a:ext uri="{FF2B5EF4-FFF2-40B4-BE49-F238E27FC236}">
                  <a16:creationId xmlns:a16="http://schemas.microsoft.com/office/drawing/2014/main" id="{AA10949C-D9F9-48E5-BA82-41F7C7110576}"/>
                </a:ext>
              </a:extLst>
            </p:cNvPr>
            <p:cNvSpPr/>
            <p:nvPr/>
          </p:nvSpPr>
          <p:spPr>
            <a:xfrm>
              <a:off x="1782762" y="3222849"/>
              <a:ext cx="6218238" cy="976312"/>
            </a:xfrm>
            <a:custGeom>
              <a:avLst/>
              <a:gdLst>
                <a:gd name="connsiteX0" fmla="*/ 0 w 6217920"/>
                <a:gd name="connsiteY0" fmla="*/ 975541 h 975541"/>
                <a:gd name="connsiteX1" fmla="*/ 22860 w 6217920"/>
                <a:gd name="connsiteY1" fmla="*/ 967921 h 975541"/>
                <a:gd name="connsiteX2" fmla="*/ 60960 w 6217920"/>
                <a:gd name="connsiteY2" fmla="*/ 960301 h 975541"/>
                <a:gd name="connsiteX3" fmla="*/ 228600 w 6217920"/>
                <a:gd name="connsiteY3" fmla="*/ 945061 h 975541"/>
                <a:gd name="connsiteX4" fmla="*/ 274320 w 6217920"/>
                <a:gd name="connsiteY4" fmla="*/ 929821 h 975541"/>
                <a:gd name="connsiteX5" fmla="*/ 312420 w 6217920"/>
                <a:gd name="connsiteY5" fmla="*/ 891721 h 975541"/>
                <a:gd name="connsiteX6" fmla="*/ 914400 w 6217920"/>
                <a:gd name="connsiteY6" fmla="*/ 884101 h 975541"/>
                <a:gd name="connsiteX7" fmla="*/ 944880 w 6217920"/>
                <a:gd name="connsiteY7" fmla="*/ 853621 h 975541"/>
                <a:gd name="connsiteX8" fmla="*/ 975360 w 6217920"/>
                <a:gd name="connsiteY8" fmla="*/ 846001 h 975541"/>
                <a:gd name="connsiteX9" fmla="*/ 1021080 w 6217920"/>
                <a:gd name="connsiteY9" fmla="*/ 838381 h 975541"/>
                <a:gd name="connsiteX10" fmla="*/ 1043940 w 6217920"/>
                <a:gd name="connsiteY10" fmla="*/ 815521 h 975541"/>
                <a:gd name="connsiteX11" fmla="*/ 1143000 w 6217920"/>
                <a:gd name="connsiteY11" fmla="*/ 792661 h 975541"/>
                <a:gd name="connsiteX12" fmla="*/ 1165860 w 6217920"/>
                <a:gd name="connsiteY12" fmla="*/ 777421 h 975541"/>
                <a:gd name="connsiteX13" fmla="*/ 1173480 w 6217920"/>
                <a:gd name="connsiteY13" fmla="*/ 754561 h 975541"/>
                <a:gd name="connsiteX14" fmla="*/ 1219200 w 6217920"/>
                <a:gd name="connsiteY14" fmla="*/ 746941 h 975541"/>
                <a:gd name="connsiteX15" fmla="*/ 1805940 w 6217920"/>
                <a:gd name="connsiteY15" fmla="*/ 739321 h 975541"/>
                <a:gd name="connsiteX16" fmla="*/ 1821180 w 6217920"/>
                <a:gd name="connsiteY16" fmla="*/ 716461 h 975541"/>
                <a:gd name="connsiteX17" fmla="*/ 1897380 w 6217920"/>
                <a:gd name="connsiteY17" fmla="*/ 685981 h 975541"/>
                <a:gd name="connsiteX18" fmla="*/ 1920240 w 6217920"/>
                <a:gd name="connsiteY18" fmla="*/ 678361 h 975541"/>
                <a:gd name="connsiteX19" fmla="*/ 1935480 w 6217920"/>
                <a:gd name="connsiteY19" fmla="*/ 655501 h 975541"/>
                <a:gd name="connsiteX20" fmla="*/ 1943100 w 6217920"/>
                <a:gd name="connsiteY20" fmla="*/ 632641 h 975541"/>
                <a:gd name="connsiteX21" fmla="*/ 1988820 w 6217920"/>
                <a:gd name="connsiteY21" fmla="*/ 617401 h 975541"/>
                <a:gd name="connsiteX22" fmla="*/ 2324100 w 6217920"/>
                <a:gd name="connsiteY22" fmla="*/ 609781 h 975541"/>
                <a:gd name="connsiteX23" fmla="*/ 2346960 w 6217920"/>
                <a:gd name="connsiteY23" fmla="*/ 602161 h 975541"/>
                <a:gd name="connsiteX24" fmla="*/ 2926080 w 6217920"/>
                <a:gd name="connsiteY24" fmla="*/ 586921 h 975541"/>
                <a:gd name="connsiteX25" fmla="*/ 2933700 w 6217920"/>
                <a:gd name="connsiteY25" fmla="*/ 564061 h 975541"/>
                <a:gd name="connsiteX26" fmla="*/ 2956560 w 6217920"/>
                <a:gd name="connsiteY26" fmla="*/ 556441 h 975541"/>
                <a:gd name="connsiteX27" fmla="*/ 3017520 w 6217920"/>
                <a:gd name="connsiteY27" fmla="*/ 541201 h 975541"/>
                <a:gd name="connsiteX28" fmla="*/ 3086100 w 6217920"/>
                <a:gd name="connsiteY28" fmla="*/ 518341 h 975541"/>
                <a:gd name="connsiteX29" fmla="*/ 3108960 w 6217920"/>
                <a:gd name="connsiteY29" fmla="*/ 510721 h 975541"/>
                <a:gd name="connsiteX30" fmla="*/ 3177540 w 6217920"/>
                <a:gd name="connsiteY30" fmla="*/ 503101 h 975541"/>
                <a:gd name="connsiteX31" fmla="*/ 3436620 w 6217920"/>
                <a:gd name="connsiteY31" fmla="*/ 495481 h 975541"/>
                <a:gd name="connsiteX32" fmla="*/ 3802380 w 6217920"/>
                <a:gd name="connsiteY32" fmla="*/ 472621 h 975541"/>
                <a:gd name="connsiteX33" fmla="*/ 3848100 w 6217920"/>
                <a:gd name="connsiteY33" fmla="*/ 465001 h 975541"/>
                <a:gd name="connsiteX34" fmla="*/ 3893820 w 6217920"/>
                <a:gd name="connsiteY34" fmla="*/ 426901 h 975541"/>
                <a:gd name="connsiteX35" fmla="*/ 3924300 w 6217920"/>
                <a:gd name="connsiteY35" fmla="*/ 411661 h 975541"/>
                <a:gd name="connsiteX36" fmla="*/ 4541520 w 6217920"/>
                <a:gd name="connsiteY36" fmla="*/ 404041 h 975541"/>
                <a:gd name="connsiteX37" fmla="*/ 4572000 w 6217920"/>
                <a:gd name="connsiteY37" fmla="*/ 396421 h 975541"/>
                <a:gd name="connsiteX38" fmla="*/ 4625340 w 6217920"/>
                <a:gd name="connsiteY38" fmla="*/ 381181 h 975541"/>
                <a:gd name="connsiteX39" fmla="*/ 4747260 w 6217920"/>
                <a:gd name="connsiteY39" fmla="*/ 373561 h 975541"/>
                <a:gd name="connsiteX40" fmla="*/ 4823460 w 6217920"/>
                <a:gd name="connsiteY40" fmla="*/ 365941 h 975541"/>
                <a:gd name="connsiteX41" fmla="*/ 4861560 w 6217920"/>
                <a:gd name="connsiteY41" fmla="*/ 335461 h 975541"/>
                <a:gd name="connsiteX42" fmla="*/ 4884420 w 6217920"/>
                <a:gd name="connsiteY42" fmla="*/ 327841 h 975541"/>
                <a:gd name="connsiteX43" fmla="*/ 5105400 w 6217920"/>
                <a:gd name="connsiteY43" fmla="*/ 320221 h 975541"/>
                <a:gd name="connsiteX44" fmla="*/ 5151120 w 6217920"/>
                <a:gd name="connsiteY44" fmla="*/ 304981 h 975541"/>
                <a:gd name="connsiteX45" fmla="*/ 5173980 w 6217920"/>
                <a:gd name="connsiteY45" fmla="*/ 297361 h 975541"/>
                <a:gd name="connsiteX46" fmla="*/ 5242560 w 6217920"/>
                <a:gd name="connsiteY46" fmla="*/ 266881 h 975541"/>
                <a:gd name="connsiteX47" fmla="*/ 5295900 w 6217920"/>
                <a:gd name="connsiteY47" fmla="*/ 259261 h 975541"/>
                <a:gd name="connsiteX48" fmla="*/ 5341620 w 6217920"/>
                <a:gd name="connsiteY48" fmla="*/ 228781 h 975541"/>
                <a:gd name="connsiteX49" fmla="*/ 5402580 w 6217920"/>
                <a:gd name="connsiteY49" fmla="*/ 213541 h 975541"/>
                <a:gd name="connsiteX50" fmla="*/ 5448300 w 6217920"/>
                <a:gd name="connsiteY50" fmla="*/ 205921 h 975541"/>
                <a:gd name="connsiteX51" fmla="*/ 5494020 w 6217920"/>
                <a:gd name="connsiteY51" fmla="*/ 183061 h 975541"/>
                <a:gd name="connsiteX52" fmla="*/ 5631180 w 6217920"/>
                <a:gd name="connsiteY52" fmla="*/ 167821 h 975541"/>
                <a:gd name="connsiteX53" fmla="*/ 5684520 w 6217920"/>
                <a:gd name="connsiteY53" fmla="*/ 152581 h 975541"/>
                <a:gd name="connsiteX54" fmla="*/ 5760720 w 6217920"/>
                <a:gd name="connsiteY54" fmla="*/ 122101 h 975541"/>
                <a:gd name="connsiteX55" fmla="*/ 5958840 w 6217920"/>
                <a:gd name="connsiteY55" fmla="*/ 114481 h 975541"/>
                <a:gd name="connsiteX56" fmla="*/ 5974080 w 6217920"/>
                <a:gd name="connsiteY56" fmla="*/ 91621 h 975541"/>
                <a:gd name="connsiteX57" fmla="*/ 5981700 w 6217920"/>
                <a:gd name="connsiteY57" fmla="*/ 68761 h 975541"/>
                <a:gd name="connsiteX58" fmla="*/ 6027420 w 6217920"/>
                <a:gd name="connsiteY58" fmla="*/ 53521 h 975541"/>
                <a:gd name="connsiteX59" fmla="*/ 6050280 w 6217920"/>
                <a:gd name="connsiteY59" fmla="*/ 45901 h 975541"/>
                <a:gd name="connsiteX60" fmla="*/ 6065520 w 6217920"/>
                <a:gd name="connsiteY60" fmla="*/ 23041 h 975541"/>
                <a:gd name="connsiteX61" fmla="*/ 6210300 w 6217920"/>
                <a:gd name="connsiteY61" fmla="*/ 181 h 975541"/>
                <a:gd name="connsiteX62" fmla="*/ 6217920 w 6217920"/>
                <a:gd name="connsiteY62" fmla="*/ 181 h 97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217920" h="975541">
                  <a:moveTo>
                    <a:pt x="0" y="975541"/>
                  </a:moveTo>
                  <a:cubicBezTo>
                    <a:pt x="7620" y="973001"/>
                    <a:pt x="15068" y="969869"/>
                    <a:pt x="22860" y="967921"/>
                  </a:cubicBezTo>
                  <a:cubicBezTo>
                    <a:pt x="35425" y="964780"/>
                    <a:pt x="48185" y="962430"/>
                    <a:pt x="60960" y="960301"/>
                  </a:cubicBezTo>
                  <a:cubicBezTo>
                    <a:pt x="130401" y="948728"/>
                    <a:pt x="142515" y="950800"/>
                    <a:pt x="228600" y="945061"/>
                  </a:cubicBezTo>
                  <a:cubicBezTo>
                    <a:pt x="243840" y="939981"/>
                    <a:pt x="265409" y="943187"/>
                    <a:pt x="274320" y="929821"/>
                  </a:cubicBezTo>
                  <a:cubicBezTo>
                    <a:pt x="281517" y="919026"/>
                    <a:pt x="295063" y="892356"/>
                    <a:pt x="312420" y="891721"/>
                  </a:cubicBezTo>
                  <a:cubicBezTo>
                    <a:pt x="512962" y="884384"/>
                    <a:pt x="713740" y="886641"/>
                    <a:pt x="914400" y="884101"/>
                  </a:cubicBezTo>
                  <a:cubicBezTo>
                    <a:pt x="992777" y="857975"/>
                    <a:pt x="886823" y="900067"/>
                    <a:pt x="944880" y="853621"/>
                  </a:cubicBezTo>
                  <a:cubicBezTo>
                    <a:pt x="953058" y="847079"/>
                    <a:pt x="965091" y="848055"/>
                    <a:pt x="975360" y="846001"/>
                  </a:cubicBezTo>
                  <a:cubicBezTo>
                    <a:pt x="990510" y="842971"/>
                    <a:pt x="1005840" y="840921"/>
                    <a:pt x="1021080" y="838381"/>
                  </a:cubicBezTo>
                  <a:cubicBezTo>
                    <a:pt x="1028700" y="830761"/>
                    <a:pt x="1035661" y="822420"/>
                    <a:pt x="1043940" y="815521"/>
                  </a:cubicBezTo>
                  <a:cubicBezTo>
                    <a:pt x="1078017" y="787124"/>
                    <a:pt x="1085624" y="798399"/>
                    <a:pt x="1143000" y="792661"/>
                  </a:cubicBezTo>
                  <a:cubicBezTo>
                    <a:pt x="1150620" y="787581"/>
                    <a:pt x="1160139" y="784572"/>
                    <a:pt x="1165860" y="777421"/>
                  </a:cubicBezTo>
                  <a:cubicBezTo>
                    <a:pt x="1170878" y="771149"/>
                    <a:pt x="1166506" y="758546"/>
                    <a:pt x="1173480" y="754561"/>
                  </a:cubicBezTo>
                  <a:cubicBezTo>
                    <a:pt x="1186895" y="746896"/>
                    <a:pt x="1203754" y="747313"/>
                    <a:pt x="1219200" y="746941"/>
                  </a:cubicBezTo>
                  <a:cubicBezTo>
                    <a:pt x="1414740" y="742229"/>
                    <a:pt x="1610360" y="741861"/>
                    <a:pt x="1805940" y="739321"/>
                  </a:cubicBezTo>
                  <a:cubicBezTo>
                    <a:pt x="1811020" y="731701"/>
                    <a:pt x="1814704" y="722937"/>
                    <a:pt x="1821180" y="716461"/>
                  </a:cubicBezTo>
                  <a:cubicBezTo>
                    <a:pt x="1841584" y="696057"/>
                    <a:pt x="1871302" y="693432"/>
                    <a:pt x="1897380" y="685981"/>
                  </a:cubicBezTo>
                  <a:cubicBezTo>
                    <a:pt x="1905103" y="683774"/>
                    <a:pt x="1912620" y="680901"/>
                    <a:pt x="1920240" y="678361"/>
                  </a:cubicBezTo>
                  <a:cubicBezTo>
                    <a:pt x="1925320" y="670741"/>
                    <a:pt x="1931384" y="663692"/>
                    <a:pt x="1935480" y="655501"/>
                  </a:cubicBezTo>
                  <a:cubicBezTo>
                    <a:pt x="1939072" y="648317"/>
                    <a:pt x="1936564" y="637310"/>
                    <a:pt x="1943100" y="632641"/>
                  </a:cubicBezTo>
                  <a:cubicBezTo>
                    <a:pt x="1956172" y="623304"/>
                    <a:pt x="1972760" y="617766"/>
                    <a:pt x="1988820" y="617401"/>
                  </a:cubicBezTo>
                  <a:lnTo>
                    <a:pt x="2324100" y="609781"/>
                  </a:lnTo>
                  <a:cubicBezTo>
                    <a:pt x="2331720" y="607241"/>
                    <a:pt x="2338950" y="602754"/>
                    <a:pt x="2346960" y="602161"/>
                  </a:cubicBezTo>
                  <a:cubicBezTo>
                    <a:pt x="2475770" y="592619"/>
                    <a:pt x="2871692" y="587967"/>
                    <a:pt x="2926080" y="586921"/>
                  </a:cubicBezTo>
                  <a:cubicBezTo>
                    <a:pt x="2928620" y="579301"/>
                    <a:pt x="2928020" y="569741"/>
                    <a:pt x="2933700" y="564061"/>
                  </a:cubicBezTo>
                  <a:cubicBezTo>
                    <a:pt x="2939380" y="558381"/>
                    <a:pt x="2948811" y="558554"/>
                    <a:pt x="2956560" y="556441"/>
                  </a:cubicBezTo>
                  <a:cubicBezTo>
                    <a:pt x="2976767" y="550930"/>
                    <a:pt x="2997649" y="547825"/>
                    <a:pt x="3017520" y="541201"/>
                  </a:cubicBezTo>
                  <a:lnTo>
                    <a:pt x="3086100" y="518341"/>
                  </a:lnTo>
                  <a:cubicBezTo>
                    <a:pt x="3093720" y="515801"/>
                    <a:pt x="3100977" y="511608"/>
                    <a:pt x="3108960" y="510721"/>
                  </a:cubicBezTo>
                  <a:cubicBezTo>
                    <a:pt x="3131820" y="508181"/>
                    <a:pt x="3154564" y="504170"/>
                    <a:pt x="3177540" y="503101"/>
                  </a:cubicBezTo>
                  <a:cubicBezTo>
                    <a:pt x="3263844" y="499087"/>
                    <a:pt x="3350260" y="498021"/>
                    <a:pt x="3436620" y="495481"/>
                  </a:cubicBezTo>
                  <a:cubicBezTo>
                    <a:pt x="3568410" y="429586"/>
                    <a:pt x="3442728" y="487007"/>
                    <a:pt x="3802380" y="472621"/>
                  </a:cubicBezTo>
                  <a:cubicBezTo>
                    <a:pt x="3817818" y="472003"/>
                    <a:pt x="3832860" y="467541"/>
                    <a:pt x="3848100" y="465001"/>
                  </a:cubicBezTo>
                  <a:cubicBezTo>
                    <a:pt x="4029510" y="344061"/>
                    <a:pt x="3688470" y="573580"/>
                    <a:pt x="3893820" y="426901"/>
                  </a:cubicBezTo>
                  <a:cubicBezTo>
                    <a:pt x="3903063" y="420299"/>
                    <a:pt x="3912948" y="412062"/>
                    <a:pt x="3924300" y="411661"/>
                  </a:cubicBezTo>
                  <a:cubicBezTo>
                    <a:pt x="4129928" y="404404"/>
                    <a:pt x="4335780" y="406581"/>
                    <a:pt x="4541520" y="404041"/>
                  </a:cubicBezTo>
                  <a:cubicBezTo>
                    <a:pt x="4551680" y="401501"/>
                    <a:pt x="4561930" y="399298"/>
                    <a:pt x="4572000" y="396421"/>
                  </a:cubicBezTo>
                  <a:cubicBezTo>
                    <a:pt x="4589496" y="391422"/>
                    <a:pt x="4607016" y="383013"/>
                    <a:pt x="4625340" y="381181"/>
                  </a:cubicBezTo>
                  <a:cubicBezTo>
                    <a:pt x="4665857" y="377129"/>
                    <a:pt x="4706661" y="376684"/>
                    <a:pt x="4747260" y="373561"/>
                  </a:cubicBezTo>
                  <a:cubicBezTo>
                    <a:pt x="4772711" y="371603"/>
                    <a:pt x="4798060" y="368481"/>
                    <a:pt x="4823460" y="365941"/>
                  </a:cubicBezTo>
                  <a:cubicBezTo>
                    <a:pt x="4880919" y="346788"/>
                    <a:pt x="4812321" y="374852"/>
                    <a:pt x="4861560" y="335461"/>
                  </a:cubicBezTo>
                  <a:cubicBezTo>
                    <a:pt x="4867832" y="330443"/>
                    <a:pt x="4876403" y="328342"/>
                    <a:pt x="4884420" y="327841"/>
                  </a:cubicBezTo>
                  <a:cubicBezTo>
                    <a:pt x="4957980" y="323243"/>
                    <a:pt x="5031740" y="322761"/>
                    <a:pt x="5105400" y="320221"/>
                  </a:cubicBezTo>
                  <a:lnTo>
                    <a:pt x="5151120" y="304981"/>
                  </a:lnTo>
                  <a:cubicBezTo>
                    <a:pt x="5158740" y="302441"/>
                    <a:pt x="5167297" y="301816"/>
                    <a:pt x="5173980" y="297361"/>
                  </a:cubicBezTo>
                  <a:cubicBezTo>
                    <a:pt x="5198927" y="280729"/>
                    <a:pt x="5207937" y="271827"/>
                    <a:pt x="5242560" y="266881"/>
                  </a:cubicBezTo>
                  <a:lnTo>
                    <a:pt x="5295900" y="259261"/>
                  </a:lnTo>
                  <a:cubicBezTo>
                    <a:pt x="5311140" y="249101"/>
                    <a:pt x="5323851" y="233223"/>
                    <a:pt x="5341620" y="228781"/>
                  </a:cubicBezTo>
                  <a:cubicBezTo>
                    <a:pt x="5361940" y="223701"/>
                    <a:pt x="5381920" y="216984"/>
                    <a:pt x="5402580" y="213541"/>
                  </a:cubicBezTo>
                  <a:cubicBezTo>
                    <a:pt x="5417820" y="211001"/>
                    <a:pt x="5433218" y="209273"/>
                    <a:pt x="5448300" y="205921"/>
                  </a:cubicBezTo>
                  <a:cubicBezTo>
                    <a:pt x="5492758" y="196041"/>
                    <a:pt x="5449757" y="202031"/>
                    <a:pt x="5494020" y="183061"/>
                  </a:cubicBezTo>
                  <a:cubicBezTo>
                    <a:pt x="5526553" y="169118"/>
                    <a:pt x="5624801" y="168277"/>
                    <a:pt x="5631180" y="167821"/>
                  </a:cubicBezTo>
                  <a:cubicBezTo>
                    <a:pt x="5646647" y="163954"/>
                    <a:pt x="5669216" y="159140"/>
                    <a:pt x="5684520" y="152581"/>
                  </a:cubicBezTo>
                  <a:cubicBezTo>
                    <a:pt x="5707384" y="142782"/>
                    <a:pt x="5735314" y="123078"/>
                    <a:pt x="5760720" y="122101"/>
                  </a:cubicBezTo>
                  <a:lnTo>
                    <a:pt x="5958840" y="114481"/>
                  </a:lnTo>
                  <a:cubicBezTo>
                    <a:pt x="5963920" y="106861"/>
                    <a:pt x="5969984" y="99812"/>
                    <a:pt x="5974080" y="91621"/>
                  </a:cubicBezTo>
                  <a:cubicBezTo>
                    <a:pt x="5977672" y="84437"/>
                    <a:pt x="5975164" y="73430"/>
                    <a:pt x="5981700" y="68761"/>
                  </a:cubicBezTo>
                  <a:cubicBezTo>
                    <a:pt x="5994772" y="59424"/>
                    <a:pt x="6012180" y="58601"/>
                    <a:pt x="6027420" y="53521"/>
                  </a:cubicBezTo>
                  <a:lnTo>
                    <a:pt x="6050280" y="45901"/>
                  </a:lnTo>
                  <a:cubicBezTo>
                    <a:pt x="6055360" y="38281"/>
                    <a:pt x="6057754" y="27895"/>
                    <a:pt x="6065520" y="23041"/>
                  </a:cubicBezTo>
                  <a:cubicBezTo>
                    <a:pt x="6101461" y="578"/>
                    <a:pt x="6180152" y="2334"/>
                    <a:pt x="6210300" y="181"/>
                  </a:cubicBezTo>
                  <a:cubicBezTo>
                    <a:pt x="6212834" y="0"/>
                    <a:pt x="6215380" y="181"/>
                    <a:pt x="6217920" y="181"/>
                  </a:cubicBezTo>
                </a:path>
              </a:pathLst>
            </a:custGeom>
            <a:noFill/>
            <a:ln w="28575" cap="flat" cmpd="sng" algn="ctr">
              <a:solidFill>
                <a:srgbClr val="30C1D7"/>
              </a:solidFill>
              <a:prstDash val="solid"/>
            </a:ln>
            <a:effectLst>
              <a:outerShdw blurRad="40000" dist="20000" dir="5400000" rotWithShape="0">
                <a:srgbClr val="000000">
                  <a:alpha val="38000"/>
                </a:srgbClr>
              </a:outerShdw>
            </a:effectLst>
          </p:spPr>
          <p:txBody>
            <a:bodyPr anchor="ctr"/>
            <a:lstStyle/>
            <a:p>
              <a:pPr defTabSz="914400">
                <a:defRPr/>
              </a:pPr>
              <a:endParaRPr lang="en-US" kern="0" dirty="0">
                <a:solidFill>
                  <a:srgbClr val="30C1D7"/>
                </a:solidFill>
                <a:latin typeface="Arial Narrow" panose="020B0606020202030204" pitchFamily="34" charset="0"/>
                <a:cs typeface="Candara"/>
              </a:endParaRPr>
            </a:p>
          </p:txBody>
        </p:sp>
        <p:sp>
          <p:nvSpPr>
            <p:cNvPr id="89" name="TextBox 88">
              <a:extLst>
                <a:ext uri="{FF2B5EF4-FFF2-40B4-BE49-F238E27FC236}">
                  <a16:creationId xmlns:a16="http://schemas.microsoft.com/office/drawing/2014/main" id="{4084D5E9-66D5-486D-86C9-AB89D42CFCB2}"/>
                </a:ext>
              </a:extLst>
            </p:cNvPr>
            <p:cNvSpPr txBox="1"/>
            <p:nvPr/>
          </p:nvSpPr>
          <p:spPr>
            <a:xfrm>
              <a:off x="4474888" y="3872621"/>
              <a:ext cx="854721" cy="369332"/>
            </a:xfrm>
            <a:prstGeom prst="rect">
              <a:avLst/>
            </a:prstGeom>
            <a:noFill/>
          </p:spPr>
          <p:txBody>
            <a:bodyPr wrap="none" rtlCol="0">
              <a:spAutoFit/>
            </a:bodyPr>
            <a:lstStyle/>
            <a:p>
              <a:pPr defTabSz="914400">
                <a:defRPr/>
              </a:pPr>
              <a:r>
                <a:rPr lang="en-CA" b="1" kern="0" dirty="0">
                  <a:solidFill>
                    <a:sysClr val="windowText" lastClr="000000"/>
                  </a:solidFill>
                  <a:latin typeface="Arial Narrow" panose="020B0606020202030204" pitchFamily="34" charset="0"/>
                  <a:cs typeface="Candara"/>
                </a:rPr>
                <a:t>N = 573</a:t>
              </a:r>
            </a:p>
          </p:txBody>
        </p:sp>
      </p:grpSp>
    </p:spTree>
    <p:extLst>
      <p:ext uri="{BB962C8B-B14F-4D97-AF65-F5344CB8AC3E}">
        <p14:creationId xmlns:p14="http://schemas.microsoft.com/office/powerpoint/2010/main" val="2192403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3823" y="208978"/>
            <a:ext cx="6721489" cy="954107"/>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The WOEST Study: </a:t>
            </a:r>
            <a:br>
              <a:rPr lang="en-CA" sz="3200" b="1" dirty="0">
                <a:solidFill>
                  <a:srgbClr val="1B1A5A"/>
                </a:solidFill>
                <a:latin typeface="Arial Narrow" panose="020B0606020202030204" pitchFamily="34" charset="0"/>
                <a:cs typeface="Aharoni" panose="02010803020104030203" pitchFamily="2" charset="-79"/>
              </a:rPr>
            </a:br>
            <a:r>
              <a:rPr lang="en-CA" sz="2400" b="1" dirty="0">
                <a:solidFill>
                  <a:srgbClr val="1B1A5A"/>
                </a:solidFill>
                <a:latin typeface="Arial Narrow" panose="020B0606020202030204" pitchFamily="34" charset="0"/>
                <a:cs typeface="Aharoni" panose="02010803020104030203" pitchFamily="2" charset="-79"/>
              </a:rPr>
              <a:t>Risk of Bleeding with Combination Antithrombotic</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Lancet 2013; 381: 1107-15.</a:t>
            </a:r>
          </a:p>
        </p:txBody>
      </p:sp>
      <p:sp>
        <p:nvSpPr>
          <p:cNvPr id="101" name="TextBox 17">
            <a:extLst>
              <a:ext uri="{FF2B5EF4-FFF2-40B4-BE49-F238E27FC236}">
                <a16:creationId xmlns:a16="http://schemas.microsoft.com/office/drawing/2014/main" id="{2F6367BF-1526-4421-9801-87D55D3993E1}"/>
              </a:ext>
            </a:extLst>
          </p:cNvPr>
          <p:cNvSpPr txBox="1">
            <a:spLocks noChangeArrowheads="1"/>
          </p:cNvSpPr>
          <p:nvPr/>
        </p:nvSpPr>
        <p:spPr bwMode="auto">
          <a:xfrm rot="-5400000">
            <a:off x="-415131" y="3118058"/>
            <a:ext cx="283527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Cumulative Incidence (%)</a:t>
            </a:r>
            <a:endParaRPr lang="en-US" b="1" dirty="0">
              <a:solidFill>
                <a:prstClr val="black"/>
              </a:solidFill>
              <a:latin typeface="Arial Narrow" panose="020B0606020202030204" pitchFamily="34" charset="0"/>
            </a:endParaRPr>
          </a:p>
        </p:txBody>
      </p:sp>
      <p:sp>
        <p:nvSpPr>
          <p:cNvPr id="102" name="TextBox 18">
            <a:extLst>
              <a:ext uri="{FF2B5EF4-FFF2-40B4-BE49-F238E27FC236}">
                <a16:creationId xmlns:a16="http://schemas.microsoft.com/office/drawing/2014/main" id="{E2619F4E-C58E-4C28-AEE5-0C31C438661D}"/>
              </a:ext>
            </a:extLst>
          </p:cNvPr>
          <p:cNvSpPr txBox="1">
            <a:spLocks noChangeArrowheads="1"/>
          </p:cNvSpPr>
          <p:nvPr/>
        </p:nvSpPr>
        <p:spPr bwMode="auto">
          <a:xfrm>
            <a:off x="3898900" y="4977556"/>
            <a:ext cx="1688283" cy="369332"/>
          </a:xfrm>
          <a:prstGeom prst="rect">
            <a:avLst/>
          </a:prstGeom>
          <a:noFill/>
          <a:ln w="9525">
            <a:noFill/>
            <a:miter lim="800000"/>
            <a:headEnd/>
            <a:tailEnd/>
          </a:ln>
        </p:spPr>
        <p:txBody>
          <a:bodyPr wrap="none">
            <a:spAutoFit/>
          </a:bodyPr>
          <a:lstStyle/>
          <a:p>
            <a:pPr defTabSz="914400"/>
            <a:r>
              <a:rPr lang="en-CA" b="1" dirty="0">
                <a:solidFill>
                  <a:prstClr val="black"/>
                </a:solidFill>
                <a:latin typeface="Arial Narrow" panose="020B0606020202030204" pitchFamily="34" charset="0"/>
              </a:rPr>
              <a:t>Follow-up (days)</a:t>
            </a:r>
            <a:endParaRPr lang="en-US" b="1" dirty="0">
              <a:solidFill>
                <a:prstClr val="black"/>
              </a:solidFill>
              <a:latin typeface="Arial Narrow" panose="020B0606020202030204" pitchFamily="34" charset="0"/>
            </a:endParaRPr>
          </a:p>
        </p:txBody>
      </p:sp>
      <p:cxnSp>
        <p:nvCxnSpPr>
          <p:cNvPr id="103" name="Straight Connector 102">
            <a:extLst>
              <a:ext uri="{FF2B5EF4-FFF2-40B4-BE49-F238E27FC236}">
                <a16:creationId xmlns:a16="http://schemas.microsoft.com/office/drawing/2014/main" id="{E7CC3EB6-B9DD-4AAB-8714-55F51A87D310}"/>
              </a:ext>
            </a:extLst>
          </p:cNvPr>
          <p:cNvCxnSpPr/>
          <p:nvPr/>
        </p:nvCxnSpPr>
        <p:spPr>
          <a:xfrm rot="5400000" flipH="1" flipV="1">
            <a:off x="167482" y="3255893"/>
            <a:ext cx="2743200" cy="1587"/>
          </a:xfrm>
          <a:prstGeom prst="line">
            <a:avLst/>
          </a:prstGeom>
          <a:noFill/>
          <a:ln w="31750" cap="flat" cmpd="sng" algn="ctr">
            <a:solidFill>
              <a:sysClr val="windowText" lastClr="000000"/>
            </a:solidFill>
            <a:prstDash val="solid"/>
          </a:ln>
          <a:effectLst/>
        </p:spPr>
      </p:cxnSp>
      <p:cxnSp>
        <p:nvCxnSpPr>
          <p:cNvPr id="104" name="Straight Connector 103">
            <a:extLst>
              <a:ext uri="{FF2B5EF4-FFF2-40B4-BE49-F238E27FC236}">
                <a16:creationId xmlns:a16="http://schemas.microsoft.com/office/drawing/2014/main" id="{BD66E6DF-61F3-43CE-99CD-7B97013FF149}"/>
              </a:ext>
            </a:extLst>
          </p:cNvPr>
          <p:cNvCxnSpPr/>
          <p:nvPr/>
        </p:nvCxnSpPr>
        <p:spPr>
          <a:xfrm>
            <a:off x="1539875" y="4628287"/>
            <a:ext cx="6194425" cy="1588"/>
          </a:xfrm>
          <a:prstGeom prst="line">
            <a:avLst/>
          </a:prstGeom>
          <a:noFill/>
          <a:ln w="31750" cap="flat" cmpd="sng" algn="ctr">
            <a:solidFill>
              <a:sysClr val="windowText" lastClr="000000"/>
            </a:solidFill>
            <a:prstDash val="solid"/>
          </a:ln>
          <a:effectLst/>
        </p:spPr>
      </p:cxnSp>
      <p:cxnSp>
        <p:nvCxnSpPr>
          <p:cNvPr id="105" name="Straight Connector 104">
            <a:extLst>
              <a:ext uri="{FF2B5EF4-FFF2-40B4-BE49-F238E27FC236}">
                <a16:creationId xmlns:a16="http://schemas.microsoft.com/office/drawing/2014/main" id="{898F9CFE-CE49-41DC-8906-155BCD801B9A}"/>
              </a:ext>
            </a:extLst>
          </p:cNvPr>
          <p:cNvCxnSpPr/>
          <p:nvPr/>
        </p:nvCxnSpPr>
        <p:spPr>
          <a:xfrm>
            <a:off x="1465263" y="1961287"/>
            <a:ext cx="88900" cy="1588"/>
          </a:xfrm>
          <a:prstGeom prst="line">
            <a:avLst/>
          </a:prstGeom>
          <a:noFill/>
          <a:ln w="12700" cap="flat" cmpd="sng" algn="ctr">
            <a:solidFill>
              <a:sysClr val="windowText" lastClr="000000"/>
            </a:solidFill>
            <a:prstDash val="solid"/>
          </a:ln>
          <a:effectLst/>
        </p:spPr>
      </p:cxnSp>
      <p:cxnSp>
        <p:nvCxnSpPr>
          <p:cNvPr id="106" name="Straight Connector 105">
            <a:extLst>
              <a:ext uri="{FF2B5EF4-FFF2-40B4-BE49-F238E27FC236}">
                <a16:creationId xmlns:a16="http://schemas.microsoft.com/office/drawing/2014/main" id="{04CB5AE6-2ED4-4D28-ABD2-6CE236AEB9CA}"/>
              </a:ext>
            </a:extLst>
          </p:cNvPr>
          <p:cNvCxnSpPr/>
          <p:nvPr/>
        </p:nvCxnSpPr>
        <p:spPr>
          <a:xfrm>
            <a:off x="1465263" y="2848700"/>
            <a:ext cx="88900" cy="1587"/>
          </a:xfrm>
          <a:prstGeom prst="line">
            <a:avLst/>
          </a:prstGeom>
          <a:noFill/>
          <a:ln w="12700" cap="flat" cmpd="sng" algn="ctr">
            <a:solidFill>
              <a:sysClr val="windowText" lastClr="000000"/>
            </a:solidFill>
            <a:prstDash val="solid"/>
          </a:ln>
          <a:effectLst/>
        </p:spPr>
      </p:cxnSp>
      <p:cxnSp>
        <p:nvCxnSpPr>
          <p:cNvPr id="107" name="Straight Connector 106">
            <a:extLst>
              <a:ext uri="{FF2B5EF4-FFF2-40B4-BE49-F238E27FC236}">
                <a16:creationId xmlns:a16="http://schemas.microsoft.com/office/drawing/2014/main" id="{B42B334B-BCD5-418D-AF94-E99A5DBD9757}"/>
              </a:ext>
            </a:extLst>
          </p:cNvPr>
          <p:cNvCxnSpPr/>
          <p:nvPr/>
        </p:nvCxnSpPr>
        <p:spPr>
          <a:xfrm>
            <a:off x="1465263" y="3726587"/>
            <a:ext cx="88900" cy="1588"/>
          </a:xfrm>
          <a:prstGeom prst="line">
            <a:avLst/>
          </a:prstGeom>
          <a:noFill/>
          <a:ln w="12700" cap="flat" cmpd="sng" algn="ctr">
            <a:solidFill>
              <a:sysClr val="windowText" lastClr="000000"/>
            </a:solidFill>
            <a:prstDash val="solid"/>
          </a:ln>
          <a:effectLst/>
        </p:spPr>
      </p:cxnSp>
      <p:cxnSp>
        <p:nvCxnSpPr>
          <p:cNvPr id="108" name="Straight Connector 107">
            <a:extLst>
              <a:ext uri="{FF2B5EF4-FFF2-40B4-BE49-F238E27FC236}">
                <a16:creationId xmlns:a16="http://schemas.microsoft.com/office/drawing/2014/main" id="{EB5757F7-2C7F-4F74-8FAC-30AAF7063214}"/>
              </a:ext>
            </a:extLst>
          </p:cNvPr>
          <p:cNvCxnSpPr/>
          <p:nvPr/>
        </p:nvCxnSpPr>
        <p:spPr>
          <a:xfrm>
            <a:off x="1465263" y="4626700"/>
            <a:ext cx="88900" cy="1587"/>
          </a:xfrm>
          <a:prstGeom prst="line">
            <a:avLst/>
          </a:prstGeom>
          <a:noFill/>
          <a:ln w="12700" cap="flat" cmpd="sng" algn="ctr">
            <a:solidFill>
              <a:sysClr val="windowText" lastClr="000000"/>
            </a:solidFill>
            <a:prstDash val="solid"/>
          </a:ln>
          <a:effectLst/>
        </p:spPr>
      </p:cxnSp>
      <p:cxnSp>
        <p:nvCxnSpPr>
          <p:cNvPr id="109" name="Straight Connector 108">
            <a:extLst>
              <a:ext uri="{FF2B5EF4-FFF2-40B4-BE49-F238E27FC236}">
                <a16:creationId xmlns:a16="http://schemas.microsoft.com/office/drawing/2014/main" id="{25C5A84C-EA5F-4405-8009-FF082AE3889E}"/>
              </a:ext>
            </a:extLst>
          </p:cNvPr>
          <p:cNvCxnSpPr/>
          <p:nvPr/>
        </p:nvCxnSpPr>
        <p:spPr>
          <a:xfrm rot="16200000">
            <a:off x="1494631" y="4673531"/>
            <a:ext cx="92075" cy="1588"/>
          </a:xfrm>
          <a:prstGeom prst="line">
            <a:avLst/>
          </a:prstGeom>
          <a:noFill/>
          <a:ln w="12700" cap="flat" cmpd="sng" algn="ctr">
            <a:solidFill>
              <a:sysClr val="windowText" lastClr="000000"/>
            </a:solidFill>
            <a:prstDash val="solid"/>
          </a:ln>
          <a:effectLst/>
        </p:spPr>
      </p:cxnSp>
      <p:cxnSp>
        <p:nvCxnSpPr>
          <p:cNvPr id="110" name="Straight Connector 109">
            <a:extLst>
              <a:ext uri="{FF2B5EF4-FFF2-40B4-BE49-F238E27FC236}">
                <a16:creationId xmlns:a16="http://schemas.microsoft.com/office/drawing/2014/main" id="{9F414047-CD40-4378-B9D3-3E23F5CDEBF1}"/>
              </a:ext>
            </a:extLst>
          </p:cNvPr>
          <p:cNvCxnSpPr/>
          <p:nvPr/>
        </p:nvCxnSpPr>
        <p:spPr>
          <a:xfrm rot="16200000">
            <a:off x="2502694" y="4673531"/>
            <a:ext cx="92075" cy="1587"/>
          </a:xfrm>
          <a:prstGeom prst="line">
            <a:avLst/>
          </a:prstGeom>
          <a:noFill/>
          <a:ln w="12700" cap="flat" cmpd="sng" algn="ctr">
            <a:solidFill>
              <a:sysClr val="windowText" lastClr="000000"/>
            </a:solidFill>
            <a:prstDash val="solid"/>
          </a:ln>
          <a:effectLst/>
        </p:spPr>
      </p:cxnSp>
      <p:cxnSp>
        <p:nvCxnSpPr>
          <p:cNvPr id="111" name="Straight Connector 110">
            <a:extLst>
              <a:ext uri="{FF2B5EF4-FFF2-40B4-BE49-F238E27FC236}">
                <a16:creationId xmlns:a16="http://schemas.microsoft.com/office/drawing/2014/main" id="{5CF489F5-CD12-4CC4-B333-2620FD4C5E53}"/>
              </a:ext>
            </a:extLst>
          </p:cNvPr>
          <p:cNvCxnSpPr/>
          <p:nvPr/>
        </p:nvCxnSpPr>
        <p:spPr>
          <a:xfrm rot="16200000">
            <a:off x="3510756" y="4673531"/>
            <a:ext cx="92075" cy="1588"/>
          </a:xfrm>
          <a:prstGeom prst="line">
            <a:avLst/>
          </a:prstGeom>
          <a:noFill/>
          <a:ln w="12700" cap="flat" cmpd="sng" algn="ctr">
            <a:solidFill>
              <a:sysClr val="windowText" lastClr="000000"/>
            </a:solidFill>
            <a:prstDash val="solid"/>
          </a:ln>
          <a:effectLst/>
        </p:spPr>
      </p:cxnSp>
      <p:cxnSp>
        <p:nvCxnSpPr>
          <p:cNvPr id="112" name="Straight Connector 111">
            <a:extLst>
              <a:ext uri="{FF2B5EF4-FFF2-40B4-BE49-F238E27FC236}">
                <a16:creationId xmlns:a16="http://schemas.microsoft.com/office/drawing/2014/main" id="{36D94B3A-33A7-4520-97F1-A25D5067543C}"/>
              </a:ext>
            </a:extLst>
          </p:cNvPr>
          <p:cNvCxnSpPr/>
          <p:nvPr/>
        </p:nvCxnSpPr>
        <p:spPr>
          <a:xfrm rot="16200000">
            <a:off x="4563269" y="4673531"/>
            <a:ext cx="92075" cy="1587"/>
          </a:xfrm>
          <a:prstGeom prst="line">
            <a:avLst/>
          </a:prstGeom>
          <a:noFill/>
          <a:ln w="12700" cap="flat" cmpd="sng" algn="ctr">
            <a:solidFill>
              <a:sysClr val="windowText" lastClr="000000"/>
            </a:solidFill>
            <a:prstDash val="solid"/>
          </a:ln>
          <a:effectLst/>
        </p:spPr>
      </p:cxnSp>
      <p:cxnSp>
        <p:nvCxnSpPr>
          <p:cNvPr id="113" name="Straight Connector 112">
            <a:extLst>
              <a:ext uri="{FF2B5EF4-FFF2-40B4-BE49-F238E27FC236}">
                <a16:creationId xmlns:a16="http://schemas.microsoft.com/office/drawing/2014/main" id="{581C9B36-2A5B-4EA9-B6FB-106691C287E2}"/>
              </a:ext>
            </a:extLst>
          </p:cNvPr>
          <p:cNvCxnSpPr/>
          <p:nvPr/>
        </p:nvCxnSpPr>
        <p:spPr>
          <a:xfrm rot="16200000">
            <a:off x="6077744" y="4673531"/>
            <a:ext cx="92075" cy="1587"/>
          </a:xfrm>
          <a:prstGeom prst="line">
            <a:avLst/>
          </a:prstGeom>
          <a:noFill/>
          <a:ln w="12700" cap="flat" cmpd="sng" algn="ctr">
            <a:solidFill>
              <a:sysClr val="windowText" lastClr="000000"/>
            </a:solidFill>
            <a:prstDash val="solid"/>
          </a:ln>
          <a:effectLst/>
        </p:spPr>
      </p:cxnSp>
      <p:cxnSp>
        <p:nvCxnSpPr>
          <p:cNvPr id="114" name="Straight Connector 113">
            <a:extLst>
              <a:ext uri="{FF2B5EF4-FFF2-40B4-BE49-F238E27FC236}">
                <a16:creationId xmlns:a16="http://schemas.microsoft.com/office/drawing/2014/main" id="{22B09F33-3FA0-4025-A443-2B97343A83FF}"/>
              </a:ext>
            </a:extLst>
          </p:cNvPr>
          <p:cNvCxnSpPr/>
          <p:nvPr/>
        </p:nvCxnSpPr>
        <p:spPr>
          <a:xfrm rot="16200000">
            <a:off x="7689056" y="4673531"/>
            <a:ext cx="92075" cy="1588"/>
          </a:xfrm>
          <a:prstGeom prst="line">
            <a:avLst/>
          </a:prstGeom>
          <a:noFill/>
          <a:ln w="12700" cap="flat" cmpd="sng" algn="ctr">
            <a:solidFill>
              <a:sysClr val="windowText" lastClr="000000"/>
            </a:solidFill>
            <a:prstDash val="solid"/>
          </a:ln>
          <a:effectLst/>
        </p:spPr>
      </p:cxnSp>
      <p:sp>
        <p:nvSpPr>
          <p:cNvPr id="115" name="Freeform 125">
            <a:extLst>
              <a:ext uri="{FF2B5EF4-FFF2-40B4-BE49-F238E27FC236}">
                <a16:creationId xmlns:a16="http://schemas.microsoft.com/office/drawing/2014/main" id="{770B338C-712C-4D6C-AE76-60C4F48B9276}"/>
              </a:ext>
            </a:extLst>
          </p:cNvPr>
          <p:cNvSpPr/>
          <p:nvPr/>
        </p:nvSpPr>
        <p:spPr>
          <a:xfrm>
            <a:off x="1546225" y="2613750"/>
            <a:ext cx="6210300" cy="1443037"/>
          </a:xfrm>
          <a:custGeom>
            <a:avLst/>
            <a:gdLst>
              <a:gd name="connsiteX0" fmla="*/ 0 w 6416040"/>
              <a:gd name="connsiteY0" fmla="*/ 1442473 h 1442473"/>
              <a:gd name="connsiteX1" fmla="*/ 22860 w 6416040"/>
              <a:gd name="connsiteY1" fmla="*/ 1434853 h 1442473"/>
              <a:gd name="connsiteX2" fmla="*/ 30480 w 6416040"/>
              <a:gd name="connsiteY2" fmla="*/ 1411993 h 1442473"/>
              <a:gd name="connsiteX3" fmla="*/ 38100 w 6416040"/>
              <a:gd name="connsiteY3" fmla="*/ 1343413 h 1442473"/>
              <a:gd name="connsiteX4" fmla="*/ 60960 w 6416040"/>
              <a:gd name="connsiteY4" fmla="*/ 1297693 h 1442473"/>
              <a:gd name="connsiteX5" fmla="*/ 83820 w 6416040"/>
              <a:gd name="connsiteY5" fmla="*/ 1274833 h 1442473"/>
              <a:gd name="connsiteX6" fmla="*/ 121920 w 6416040"/>
              <a:gd name="connsiteY6" fmla="*/ 1236733 h 1442473"/>
              <a:gd name="connsiteX7" fmla="*/ 137160 w 6416040"/>
              <a:gd name="connsiteY7" fmla="*/ 1213873 h 1442473"/>
              <a:gd name="connsiteX8" fmla="*/ 182880 w 6416040"/>
              <a:gd name="connsiteY8" fmla="*/ 1191013 h 1442473"/>
              <a:gd name="connsiteX9" fmla="*/ 205740 w 6416040"/>
              <a:gd name="connsiteY9" fmla="*/ 1168153 h 1442473"/>
              <a:gd name="connsiteX10" fmla="*/ 228600 w 6416040"/>
              <a:gd name="connsiteY10" fmla="*/ 1122433 h 1442473"/>
              <a:gd name="connsiteX11" fmla="*/ 274320 w 6416040"/>
              <a:gd name="connsiteY11" fmla="*/ 1091953 h 1442473"/>
              <a:gd name="connsiteX12" fmla="*/ 297180 w 6416040"/>
              <a:gd name="connsiteY12" fmla="*/ 1076713 h 1442473"/>
              <a:gd name="connsiteX13" fmla="*/ 320040 w 6416040"/>
              <a:gd name="connsiteY13" fmla="*/ 1061473 h 1442473"/>
              <a:gd name="connsiteX14" fmla="*/ 396240 w 6416040"/>
              <a:gd name="connsiteY14" fmla="*/ 985273 h 1442473"/>
              <a:gd name="connsiteX15" fmla="*/ 441960 w 6416040"/>
              <a:gd name="connsiteY15" fmla="*/ 970033 h 1442473"/>
              <a:gd name="connsiteX16" fmla="*/ 464820 w 6416040"/>
              <a:gd name="connsiteY16" fmla="*/ 924313 h 1442473"/>
              <a:gd name="connsiteX17" fmla="*/ 472440 w 6416040"/>
              <a:gd name="connsiteY17" fmla="*/ 878593 h 1442473"/>
              <a:gd name="connsiteX18" fmla="*/ 495300 w 6416040"/>
              <a:gd name="connsiteY18" fmla="*/ 870973 h 1442473"/>
              <a:gd name="connsiteX19" fmla="*/ 502920 w 6416040"/>
              <a:gd name="connsiteY19" fmla="*/ 840493 h 1442473"/>
              <a:gd name="connsiteX20" fmla="*/ 548640 w 6416040"/>
              <a:gd name="connsiteY20" fmla="*/ 817633 h 1442473"/>
              <a:gd name="connsiteX21" fmla="*/ 556260 w 6416040"/>
              <a:gd name="connsiteY21" fmla="*/ 787153 h 1442473"/>
              <a:gd name="connsiteX22" fmla="*/ 601980 w 6416040"/>
              <a:gd name="connsiteY22" fmla="*/ 756673 h 1442473"/>
              <a:gd name="connsiteX23" fmla="*/ 617220 w 6416040"/>
              <a:gd name="connsiteY23" fmla="*/ 733813 h 1442473"/>
              <a:gd name="connsiteX24" fmla="*/ 640080 w 6416040"/>
              <a:gd name="connsiteY24" fmla="*/ 726193 h 1442473"/>
              <a:gd name="connsiteX25" fmla="*/ 678180 w 6416040"/>
              <a:gd name="connsiteY25" fmla="*/ 718573 h 1442473"/>
              <a:gd name="connsiteX26" fmla="*/ 701040 w 6416040"/>
              <a:gd name="connsiteY26" fmla="*/ 710953 h 1442473"/>
              <a:gd name="connsiteX27" fmla="*/ 822960 w 6416040"/>
              <a:gd name="connsiteY27" fmla="*/ 703333 h 1442473"/>
              <a:gd name="connsiteX28" fmla="*/ 868680 w 6416040"/>
              <a:gd name="connsiteY28" fmla="*/ 672853 h 1442473"/>
              <a:gd name="connsiteX29" fmla="*/ 929640 w 6416040"/>
              <a:gd name="connsiteY29" fmla="*/ 665233 h 1442473"/>
              <a:gd name="connsiteX30" fmla="*/ 1188720 w 6416040"/>
              <a:gd name="connsiteY30" fmla="*/ 649993 h 1442473"/>
              <a:gd name="connsiteX31" fmla="*/ 1203960 w 6416040"/>
              <a:gd name="connsiteY31" fmla="*/ 627133 h 1442473"/>
              <a:gd name="connsiteX32" fmla="*/ 1257300 w 6416040"/>
              <a:gd name="connsiteY32" fmla="*/ 611893 h 1442473"/>
              <a:gd name="connsiteX33" fmla="*/ 1280160 w 6416040"/>
              <a:gd name="connsiteY33" fmla="*/ 604273 h 1442473"/>
              <a:gd name="connsiteX34" fmla="*/ 1409700 w 6416040"/>
              <a:gd name="connsiteY34" fmla="*/ 589033 h 1442473"/>
              <a:gd name="connsiteX35" fmla="*/ 1432560 w 6416040"/>
              <a:gd name="connsiteY35" fmla="*/ 573793 h 1442473"/>
              <a:gd name="connsiteX36" fmla="*/ 1455420 w 6416040"/>
              <a:gd name="connsiteY36" fmla="*/ 550933 h 1442473"/>
              <a:gd name="connsiteX37" fmla="*/ 1485900 w 6416040"/>
              <a:gd name="connsiteY37" fmla="*/ 543313 h 1442473"/>
              <a:gd name="connsiteX38" fmla="*/ 1508760 w 6416040"/>
              <a:gd name="connsiteY38" fmla="*/ 528073 h 1442473"/>
              <a:gd name="connsiteX39" fmla="*/ 1630680 w 6416040"/>
              <a:gd name="connsiteY39" fmla="*/ 512833 h 1442473"/>
              <a:gd name="connsiteX40" fmla="*/ 1684020 w 6416040"/>
              <a:gd name="connsiteY40" fmla="*/ 505213 h 1442473"/>
              <a:gd name="connsiteX41" fmla="*/ 1836420 w 6416040"/>
              <a:gd name="connsiteY41" fmla="*/ 497593 h 1442473"/>
              <a:gd name="connsiteX42" fmla="*/ 1882140 w 6416040"/>
              <a:gd name="connsiteY42" fmla="*/ 489973 h 1442473"/>
              <a:gd name="connsiteX43" fmla="*/ 1905000 w 6416040"/>
              <a:gd name="connsiteY43" fmla="*/ 474733 h 1442473"/>
              <a:gd name="connsiteX44" fmla="*/ 1935480 w 6416040"/>
              <a:gd name="connsiteY44" fmla="*/ 467113 h 1442473"/>
              <a:gd name="connsiteX45" fmla="*/ 1981200 w 6416040"/>
              <a:gd name="connsiteY45" fmla="*/ 451873 h 1442473"/>
              <a:gd name="connsiteX46" fmla="*/ 2156460 w 6416040"/>
              <a:gd name="connsiteY46" fmla="*/ 444253 h 1442473"/>
              <a:gd name="connsiteX47" fmla="*/ 2247900 w 6416040"/>
              <a:gd name="connsiteY47" fmla="*/ 429013 h 1442473"/>
              <a:gd name="connsiteX48" fmla="*/ 2286000 w 6416040"/>
              <a:gd name="connsiteY48" fmla="*/ 421393 h 1442473"/>
              <a:gd name="connsiteX49" fmla="*/ 2476500 w 6416040"/>
              <a:gd name="connsiteY49" fmla="*/ 413773 h 1442473"/>
              <a:gd name="connsiteX50" fmla="*/ 2606040 w 6416040"/>
              <a:gd name="connsiteY50" fmla="*/ 406153 h 1442473"/>
              <a:gd name="connsiteX51" fmla="*/ 2636520 w 6416040"/>
              <a:gd name="connsiteY51" fmla="*/ 398533 h 1442473"/>
              <a:gd name="connsiteX52" fmla="*/ 2674620 w 6416040"/>
              <a:gd name="connsiteY52" fmla="*/ 390913 h 1442473"/>
              <a:gd name="connsiteX53" fmla="*/ 2720340 w 6416040"/>
              <a:gd name="connsiteY53" fmla="*/ 375673 h 1442473"/>
              <a:gd name="connsiteX54" fmla="*/ 2743200 w 6416040"/>
              <a:gd name="connsiteY54" fmla="*/ 368053 h 1442473"/>
              <a:gd name="connsiteX55" fmla="*/ 3124200 w 6416040"/>
              <a:gd name="connsiteY55" fmla="*/ 345193 h 1442473"/>
              <a:gd name="connsiteX56" fmla="*/ 3154680 w 6416040"/>
              <a:gd name="connsiteY56" fmla="*/ 337573 h 1442473"/>
              <a:gd name="connsiteX57" fmla="*/ 3192780 w 6416040"/>
              <a:gd name="connsiteY57" fmla="*/ 329953 h 1442473"/>
              <a:gd name="connsiteX58" fmla="*/ 3268980 w 6416040"/>
              <a:gd name="connsiteY58" fmla="*/ 314713 h 1442473"/>
              <a:gd name="connsiteX59" fmla="*/ 3314700 w 6416040"/>
              <a:gd name="connsiteY59" fmla="*/ 299473 h 1442473"/>
              <a:gd name="connsiteX60" fmla="*/ 3337560 w 6416040"/>
              <a:gd name="connsiteY60" fmla="*/ 291853 h 1442473"/>
              <a:gd name="connsiteX61" fmla="*/ 3931920 w 6416040"/>
              <a:gd name="connsiteY61" fmla="*/ 284233 h 1442473"/>
              <a:gd name="connsiteX62" fmla="*/ 4145280 w 6416040"/>
              <a:gd name="connsiteY62" fmla="*/ 261373 h 1442473"/>
              <a:gd name="connsiteX63" fmla="*/ 4168140 w 6416040"/>
              <a:gd name="connsiteY63" fmla="*/ 246133 h 1442473"/>
              <a:gd name="connsiteX64" fmla="*/ 4328160 w 6416040"/>
              <a:gd name="connsiteY64" fmla="*/ 238513 h 1442473"/>
              <a:gd name="connsiteX65" fmla="*/ 4335780 w 6416040"/>
              <a:gd name="connsiteY65" fmla="*/ 215653 h 1442473"/>
              <a:gd name="connsiteX66" fmla="*/ 4358640 w 6416040"/>
              <a:gd name="connsiteY66" fmla="*/ 200413 h 1442473"/>
              <a:gd name="connsiteX67" fmla="*/ 4625340 w 6416040"/>
              <a:gd name="connsiteY67" fmla="*/ 192793 h 1442473"/>
              <a:gd name="connsiteX68" fmla="*/ 4640580 w 6416040"/>
              <a:gd name="connsiteY68" fmla="*/ 169933 h 1442473"/>
              <a:gd name="connsiteX69" fmla="*/ 4663440 w 6416040"/>
              <a:gd name="connsiteY69" fmla="*/ 162313 h 1442473"/>
              <a:gd name="connsiteX70" fmla="*/ 4831080 w 6416040"/>
              <a:gd name="connsiteY70" fmla="*/ 154693 h 1442473"/>
              <a:gd name="connsiteX71" fmla="*/ 5036820 w 6416040"/>
              <a:gd name="connsiteY71" fmla="*/ 139453 h 1442473"/>
              <a:gd name="connsiteX72" fmla="*/ 5059680 w 6416040"/>
              <a:gd name="connsiteY72" fmla="*/ 131833 h 1442473"/>
              <a:gd name="connsiteX73" fmla="*/ 5242560 w 6416040"/>
              <a:gd name="connsiteY73" fmla="*/ 124213 h 1442473"/>
              <a:gd name="connsiteX74" fmla="*/ 5265420 w 6416040"/>
              <a:gd name="connsiteY74" fmla="*/ 116593 h 1442473"/>
              <a:gd name="connsiteX75" fmla="*/ 5334000 w 6416040"/>
              <a:gd name="connsiteY75" fmla="*/ 101353 h 1442473"/>
              <a:gd name="connsiteX76" fmla="*/ 5425440 w 6416040"/>
              <a:gd name="connsiteY76" fmla="*/ 93733 h 1442473"/>
              <a:gd name="connsiteX77" fmla="*/ 5661660 w 6416040"/>
              <a:gd name="connsiteY77" fmla="*/ 86113 h 1442473"/>
              <a:gd name="connsiteX78" fmla="*/ 5753100 w 6416040"/>
              <a:gd name="connsiteY78" fmla="*/ 78493 h 1442473"/>
              <a:gd name="connsiteX79" fmla="*/ 5996940 w 6416040"/>
              <a:gd name="connsiteY79" fmla="*/ 63253 h 1442473"/>
              <a:gd name="connsiteX80" fmla="*/ 6019800 w 6416040"/>
              <a:gd name="connsiteY80" fmla="*/ 55633 h 1442473"/>
              <a:gd name="connsiteX81" fmla="*/ 6172200 w 6416040"/>
              <a:gd name="connsiteY81" fmla="*/ 48013 h 1442473"/>
              <a:gd name="connsiteX82" fmla="*/ 6179820 w 6416040"/>
              <a:gd name="connsiteY82" fmla="*/ 9913 h 1442473"/>
              <a:gd name="connsiteX83" fmla="*/ 6202680 w 6416040"/>
              <a:gd name="connsiteY83" fmla="*/ 2293 h 1442473"/>
              <a:gd name="connsiteX84" fmla="*/ 6416040 w 6416040"/>
              <a:gd name="connsiteY84" fmla="*/ 2293 h 144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416040" h="1442473">
                <a:moveTo>
                  <a:pt x="0" y="1442473"/>
                </a:moveTo>
                <a:cubicBezTo>
                  <a:pt x="7620" y="1439933"/>
                  <a:pt x="17180" y="1440533"/>
                  <a:pt x="22860" y="1434853"/>
                </a:cubicBezTo>
                <a:cubicBezTo>
                  <a:pt x="28540" y="1429173"/>
                  <a:pt x="29160" y="1419916"/>
                  <a:pt x="30480" y="1411993"/>
                </a:cubicBezTo>
                <a:cubicBezTo>
                  <a:pt x="34261" y="1389305"/>
                  <a:pt x="34319" y="1366101"/>
                  <a:pt x="38100" y="1343413"/>
                </a:cubicBezTo>
                <a:cubicBezTo>
                  <a:pt x="40964" y="1326230"/>
                  <a:pt x="49989" y="1310858"/>
                  <a:pt x="60960" y="1297693"/>
                </a:cubicBezTo>
                <a:cubicBezTo>
                  <a:pt x="67859" y="1289414"/>
                  <a:pt x="76921" y="1283112"/>
                  <a:pt x="83820" y="1274833"/>
                </a:cubicBezTo>
                <a:cubicBezTo>
                  <a:pt x="115570" y="1236733"/>
                  <a:pt x="80010" y="1264673"/>
                  <a:pt x="121920" y="1236733"/>
                </a:cubicBezTo>
                <a:cubicBezTo>
                  <a:pt x="127000" y="1229113"/>
                  <a:pt x="130684" y="1220349"/>
                  <a:pt x="137160" y="1213873"/>
                </a:cubicBezTo>
                <a:cubicBezTo>
                  <a:pt x="151932" y="1199101"/>
                  <a:pt x="164287" y="1197211"/>
                  <a:pt x="182880" y="1191013"/>
                </a:cubicBezTo>
                <a:cubicBezTo>
                  <a:pt x="190500" y="1183393"/>
                  <a:pt x="199762" y="1177119"/>
                  <a:pt x="205740" y="1168153"/>
                </a:cubicBezTo>
                <a:cubicBezTo>
                  <a:pt x="224220" y="1140432"/>
                  <a:pt x="199824" y="1147612"/>
                  <a:pt x="228600" y="1122433"/>
                </a:cubicBezTo>
                <a:cubicBezTo>
                  <a:pt x="242384" y="1110372"/>
                  <a:pt x="259080" y="1102113"/>
                  <a:pt x="274320" y="1091953"/>
                </a:cubicBezTo>
                <a:lnTo>
                  <a:pt x="297180" y="1076713"/>
                </a:lnTo>
                <a:lnTo>
                  <a:pt x="320040" y="1061473"/>
                </a:lnTo>
                <a:cubicBezTo>
                  <a:pt x="343263" y="1026639"/>
                  <a:pt x="352697" y="999787"/>
                  <a:pt x="396240" y="985273"/>
                </a:cubicBezTo>
                <a:lnTo>
                  <a:pt x="441960" y="970033"/>
                </a:lnTo>
                <a:cubicBezTo>
                  <a:pt x="455660" y="949482"/>
                  <a:pt x="459562" y="947974"/>
                  <a:pt x="464820" y="924313"/>
                </a:cubicBezTo>
                <a:cubicBezTo>
                  <a:pt x="468172" y="909231"/>
                  <a:pt x="464775" y="892008"/>
                  <a:pt x="472440" y="878593"/>
                </a:cubicBezTo>
                <a:cubicBezTo>
                  <a:pt x="476425" y="871619"/>
                  <a:pt x="487680" y="873513"/>
                  <a:pt x="495300" y="870973"/>
                </a:cubicBezTo>
                <a:cubicBezTo>
                  <a:pt x="497840" y="860813"/>
                  <a:pt x="497111" y="849207"/>
                  <a:pt x="502920" y="840493"/>
                </a:cubicBezTo>
                <a:cubicBezTo>
                  <a:pt x="511361" y="827832"/>
                  <a:pt x="535600" y="821980"/>
                  <a:pt x="548640" y="817633"/>
                </a:cubicBezTo>
                <a:cubicBezTo>
                  <a:pt x="551180" y="807473"/>
                  <a:pt x="549364" y="795035"/>
                  <a:pt x="556260" y="787153"/>
                </a:cubicBezTo>
                <a:cubicBezTo>
                  <a:pt x="568321" y="773369"/>
                  <a:pt x="601980" y="756673"/>
                  <a:pt x="601980" y="756673"/>
                </a:cubicBezTo>
                <a:cubicBezTo>
                  <a:pt x="607060" y="749053"/>
                  <a:pt x="610069" y="739534"/>
                  <a:pt x="617220" y="733813"/>
                </a:cubicBezTo>
                <a:cubicBezTo>
                  <a:pt x="623492" y="728795"/>
                  <a:pt x="632288" y="728141"/>
                  <a:pt x="640080" y="726193"/>
                </a:cubicBezTo>
                <a:cubicBezTo>
                  <a:pt x="652645" y="723052"/>
                  <a:pt x="665615" y="721714"/>
                  <a:pt x="678180" y="718573"/>
                </a:cubicBezTo>
                <a:cubicBezTo>
                  <a:pt x="685972" y="716625"/>
                  <a:pt x="693052" y="711794"/>
                  <a:pt x="701040" y="710953"/>
                </a:cubicBezTo>
                <a:cubicBezTo>
                  <a:pt x="741536" y="706690"/>
                  <a:pt x="782320" y="705873"/>
                  <a:pt x="822960" y="703333"/>
                </a:cubicBezTo>
                <a:lnTo>
                  <a:pt x="868680" y="672853"/>
                </a:lnTo>
                <a:cubicBezTo>
                  <a:pt x="885719" y="661494"/>
                  <a:pt x="909263" y="667271"/>
                  <a:pt x="929640" y="665233"/>
                </a:cubicBezTo>
                <a:cubicBezTo>
                  <a:pt x="1031851" y="655012"/>
                  <a:pt x="1072776" y="655263"/>
                  <a:pt x="1188720" y="649993"/>
                </a:cubicBezTo>
                <a:cubicBezTo>
                  <a:pt x="1193800" y="642373"/>
                  <a:pt x="1196809" y="632854"/>
                  <a:pt x="1203960" y="627133"/>
                </a:cubicBezTo>
                <a:cubicBezTo>
                  <a:pt x="1209035" y="623073"/>
                  <a:pt x="1255170" y="612501"/>
                  <a:pt x="1257300" y="611893"/>
                </a:cubicBezTo>
                <a:cubicBezTo>
                  <a:pt x="1265023" y="609686"/>
                  <a:pt x="1272319" y="606015"/>
                  <a:pt x="1280160" y="604273"/>
                </a:cubicBezTo>
                <a:cubicBezTo>
                  <a:pt x="1322502" y="594864"/>
                  <a:pt x="1366877" y="592926"/>
                  <a:pt x="1409700" y="589033"/>
                </a:cubicBezTo>
                <a:cubicBezTo>
                  <a:pt x="1417320" y="583953"/>
                  <a:pt x="1425525" y="579656"/>
                  <a:pt x="1432560" y="573793"/>
                </a:cubicBezTo>
                <a:cubicBezTo>
                  <a:pt x="1440839" y="566894"/>
                  <a:pt x="1446064" y="556280"/>
                  <a:pt x="1455420" y="550933"/>
                </a:cubicBezTo>
                <a:cubicBezTo>
                  <a:pt x="1464513" y="545737"/>
                  <a:pt x="1475740" y="545853"/>
                  <a:pt x="1485900" y="543313"/>
                </a:cubicBezTo>
                <a:cubicBezTo>
                  <a:pt x="1493520" y="538233"/>
                  <a:pt x="1500569" y="532169"/>
                  <a:pt x="1508760" y="528073"/>
                </a:cubicBezTo>
                <a:cubicBezTo>
                  <a:pt x="1541920" y="511493"/>
                  <a:pt x="1610682" y="514833"/>
                  <a:pt x="1630680" y="512833"/>
                </a:cubicBezTo>
                <a:cubicBezTo>
                  <a:pt x="1648551" y="511046"/>
                  <a:pt x="1666109" y="506540"/>
                  <a:pt x="1684020" y="505213"/>
                </a:cubicBezTo>
                <a:cubicBezTo>
                  <a:pt x="1734744" y="501456"/>
                  <a:pt x="1785620" y="500133"/>
                  <a:pt x="1836420" y="497593"/>
                </a:cubicBezTo>
                <a:cubicBezTo>
                  <a:pt x="1851660" y="495053"/>
                  <a:pt x="1867483" y="494859"/>
                  <a:pt x="1882140" y="489973"/>
                </a:cubicBezTo>
                <a:cubicBezTo>
                  <a:pt x="1890828" y="487077"/>
                  <a:pt x="1896582" y="478341"/>
                  <a:pt x="1905000" y="474733"/>
                </a:cubicBezTo>
                <a:cubicBezTo>
                  <a:pt x="1914626" y="470608"/>
                  <a:pt x="1925449" y="470122"/>
                  <a:pt x="1935480" y="467113"/>
                </a:cubicBezTo>
                <a:cubicBezTo>
                  <a:pt x="1950867" y="462497"/>
                  <a:pt x="1965151" y="452571"/>
                  <a:pt x="1981200" y="451873"/>
                </a:cubicBezTo>
                <a:lnTo>
                  <a:pt x="2156460" y="444253"/>
                </a:lnTo>
                <a:lnTo>
                  <a:pt x="2247900" y="429013"/>
                </a:lnTo>
                <a:cubicBezTo>
                  <a:pt x="2260675" y="426884"/>
                  <a:pt x="2273077" y="422255"/>
                  <a:pt x="2286000" y="421393"/>
                </a:cubicBezTo>
                <a:cubicBezTo>
                  <a:pt x="2349410" y="417166"/>
                  <a:pt x="2413021" y="416796"/>
                  <a:pt x="2476500" y="413773"/>
                </a:cubicBezTo>
                <a:cubicBezTo>
                  <a:pt x="2519706" y="411716"/>
                  <a:pt x="2562860" y="408693"/>
                  <a:pt x="2606040" y="406153"/>
                </a:cubicBezTo>
                <a:cubicBezTo>
                  <a:pt x="2616200" y="403613"/>
                  <a:pt x="2626297" y="400805"/>
                  <a:pt x="2636520" y="398533"/>
                </a:cubicBezTo>
                <a:cubicBezTo>
                  <a:pt x="2649163" y="395723"/>
                  <a:pt x="2662125" y="394321"/>
                  <a:pt x="2674620" y="390913"/>
                </a:cubicBezTo>
                <a:cubicBezTo>
                  <a:pt x="2690118" y="386686"/>
                  <a:pt x="2705100" y="380753"/>
                  <a:pt x="2720340" y="375673"/>
                </a:cubicBezTo>
                <a:lnTo>
                  <a:pt x="2743200" y="368053"/>
                </a:lnTo>
                <a:cubicBezTo>
                  <a:pt x="2866218" y="286041"/>
                  <a:pt x="2746403" y="360009"/>
                  <a:pt x="3124200" y="345193"/>
                </a:cubicBezTo>
                <a:cubicBezTo>
                  <a:pt x="3134665" y="344783"/>
                  <a:pt x="3144457" y="339845"/>
                  <a:pt x="3154680" y="337573"/>
                </a:cubicBezTo>
                <a:cubicBezTo>
                  <a:pt x="3167323" y="334763"/>
                  <a:pt x="3180037" y="332270"/>
                  <a:pt x="3192780" y="329953"/>
                </a:cubicBezTo>
                <a:cubicBezTo>
                  <a:pt x="3227636" y="323615"/>
                  <a:pt x="3237877" y="324044"/>
                  <a:pt x="3268980" y="314713"/>
                </a:cubicBezTo>
                <a:cubicBezTo>
                  <a:pt x="3284367" y="310097"/>
                  <a:pt x="3299460" y="304553"/>
                  <a:pt x="3314700" y="299473"/>
                </a:cubicBezTo>
                <a:cubicBezTo>
                  <a:pt x="3322320" y="296933"/>
                  <a:pt x="3329528" y="291956"/>
                  <a:pt x="3337560" y="291853"/>
                </a:cubicBezTo>
                <a:lnTo>
                  <a:pt x="3931920" y="284233"/>
                </a:lnTo>
                <a:cubicBezTo>
                  <a:pt x="4011110" y="231440"/>
                  <a:pt x="3921671" y="285331"/>
                  <a:pt x="4145280" y="261373"/>
                </a:cubicBezTo>
                <a:cubicBezTo>
                  <a:pt x="4154386" y="260397"/>
                  <a:pt x="4159053" y="247269"/>
                  <a:pt x="4168140" y="246133"/>
                </a:cubicBezTo>
                <a:cubicBezTo>
                  <a:pt x="4221128" y="239509"/>
                  <a:pt x="4274820" y="241053"/>
                  <a:pt x="4328160" y="238513"/>
                </a:cubicBezTo>
                <a:cubicBezTo>
                  <a:pt x="4330700" y="230893"/>
                  <a:pt x="4330762" y="221925"/>
                  <a:pt x="4335780" y="215653"/>
                </a:cubicBezTo>
                <a:cubicBezTo>
                  <a:pt x="4341501" y="208502"/>
                  <a:pt x="4349510" y="201134"/>
                  <a:pt x="4358640" y="200413"/>
                </a:cubicBezTo>
                <a:cubicBezTo>
                  <a:pt x="4447300" y="193413"/>
                  <a:pt x="4536440" y="195333"/>
                  <a:pt x="4625340" y="192793"/>
                </a:cubicBezTo>
                <a:cubicBezTo>
                  <a:pt x="4630420" y="185173"/>
                  <a:pt x="4633429" y="175654"/>
                  <a:pt x="4640580" y="169933"/>
                </a:cubicBezTo>
                <a:cubicBezTo>
                  <a:pt x="4646852" y="164915"/>
                  <a:pt x="4655433" y="162954"/>
                  <a:pt x="4663440" y="162313"/>
                </a:cubicBezTo>
                <a:cubicBezTo>
                  <a:pt x="4719200" y="157852"/>
                  <a:pt x="4775200" y="157233"/>
                  <a:pt x="4831080" y="154693"/>
                </a:cubicBezTo>
                <a:cubicBezTo>
                  <a:pt x="4914963" y="126732"/>
                  <a:pt x="4822052" y="155362"/>
                  <a:pt x="5036820" y="139453"/>
                </a:cubicBezTo>
                <a:cubicBezTo>
                  <a:pt x="5044830" y="138860"/>
                  <a:pt x="5051670" y="132426"/>
                  <a:pt x="5059680" y="131833"/>
                </a:cubicBezTo>
                <a:cubicBezTo>
                  <a:pt x="5120526" y="127326"/>
                  <a:pt x="5181600" y="126753"/>
                  <a:pt x="5242560" y="124213"/>
                </a:cubicBezTo>
                <a:cubicBezTo>
                  <a:pt x="5250180" y="121673"/>
                  <a:pt x="5257579" y="118335"/>
                  <a:pt x="5265420" y="116593"/>
                </a:cubicBezTo>
                <a:cubicBezTo>
                  <a:pt x="5345884" y="98712"/>
                  <a:pt x="5282539" y="118507"/>
                  <a:pt x="5334000" y="101353"/>
                </a:cubicBezTo>
                <a:cubicBezTo>
                  <a:pt x="5381153" y="69918"/>
                  <a:pt x="5334811" y="93733"/>
                  <a:pt x="5425440" y="93733"/>
                </a:cubicBezTo>
                <a:cubicBezTo>
                  <a:pt x="5504221" y="93733"/>
                  <a:pt x="5582920" y="88653"/>
                  <a:pt x="5661660" y="86113"/>
                </a:cubicBezTo>
                <a:cubicBezTo>
                  <a:pt x="5692140" y="83573"/>
                  <a:pt x="5722561" y="80190"/>
                  <a:pt x="5753100" y="78493"/>
                </a:cubicBezTo>
                <a:cubicBezTo>
                  <a:pt x="5997108" y="64937"/>
                  <a:pt x="5861789" y="80147"/>
                  <a:pt x="5996940" y="63253"/>
                </a:cubicBezTo>
                <a:cubicBezTo>
                  <a:pt x="6004560" y="60713"/>
                  <a:pt x="6011798" y="56329"/>
                  <a:pt x="6019800" y="55633"/>
                </a:cubicBezTo>
                <a:cubicBezTo>
                  <a:pt x="6070472" y="51227"/>
                  <a:pt x="6123294" y="61986"/>
                  <a:pt x="6172200" y="48013"/>
                </a:cubicBezTo>
                <a:cubicBezTo>
                  <a:pt x="6184653" y="44455"/>
                  <a:pt x="6172636" y="20689"/>
                  <a:pt x="6179820" y="9913"/>
                </a:cubicBezTo>
                <a:cubicBezTo>
                  <a:pt x="6184275" y="3230"/>
                  <a:pt x="6194652" y="2552"/>
                  <a:pt x="6202680" y="2293"/>
                </a:cubicBezTo>
                <a:cubicBezTo>
                  <a:pt x="6273763" y="0"/>
                  <a:pt x="6344920" y="2293"/>
                  <a:pt x="6416040" y="2293"/>
                </a:cubicBezTo>
              </a:path>
            </a:pathLst>
          </a:custGeom>
          <a:noFill/>
          <a:ln w="28575" cap="flat" cmpd="sng" algn="ctr">
            <a:solidFill>
              <a:srgbClr val="1B1A5A"/>
            </a:solidFill>
            <a:prstDash val="solid"/>
          </a:ln>
          <a:effectLst/>
        </p:spPr>
        <p:txBody>
          <a:bodyPr anchor="ctr"/>
          <a:lstStyle/>
          <a:p>
            <a:pPr defTabSz="914400">
              <a:defRPr/>
            </a:pPr>
            <a:endParaRPr lang="en-US" kern="0">
              <a:solidFill>
                <a:srgbClr val="19325C"/>
              </a:solidFill>
              <a:latin typeface="Arial Narrow" panose="020B0606020202030204" pitchFamily="34" charset="0"/>
            </a:endParaRPr>
          </a:p>
        </p:txBody>
      </p:sp>
      <p:sp>
        <p:nvSpPr>
          <p:cNvPr id="116" name="Freeform 126">
            <a:extLst>
              <a:ext uri="{FF2B5EF4-FFF2-40B4-BE49-F238E27FC236}">
                <a16:creationId xmlns:a16="http://schemas.microsoft.com/office/drawing/2014/main" id="{64C29564-536A-4709-8A35-DF6AD3855D22}"/>
              </a:ext>
            </a:extLst>
          </p:cNvPr>
          <p:cNvSpPr/>
          <p:nvPr/>
        </p:nvSpPr>
        <p:spPr>
          <a:xfrm>
            <a:off x="1539875" y="3744050"/>
            <a:ext cx="6200775" cy="603250"/>
          </a:xfrm>
          <a:custGeom>
            <a:avLst/>
            <a:gdLst>
              <a:gd name="connsiteX0" fmla="*/ 0 w 6408420"/>
              <a:gd name="connsiteY0" fmla="*/ 602815 h 602815"/>
              <a:gd name="connsiteX1" fmla="*/ 60960 w 6408420"/>
              <a:gd name="connsiteY1" fmla="*/ 587575 h 602815"/>
              <a:gd name="connsiteX2" fmla="*/ 99060 w 6408420"/>
              <a:gd name="connsiteY2" fmla="*/ 549475 h 602815"/>
              <a:gd name="connsiteX3" fmla="*/ 160020 w 6408420"/>
              <a:gd name="connsiteY3" fmla="*/ 541855 h 602815"/>
              <a:gd name="connsiteX4" fmla="*/ 198120 w 6408420"/>
              <a:gd name="connsiteY4" fmla="*/ 511375 h 602815"/>
              <a:gd name="connsiteX5" fmla="*/ 243840 w 6408420"/>
              <a:gd name="connsiteY5" fmla="*/ 496135 h 602815"/>
              <a:gd name="connsiteX6" fmla="*/ 327660 w 6408420"/>
              <a:gd name="connsiteY6" fmla="*/ 480895 h 602815"/>
              <a:gd name="connsiteX7" fmla="*/ 350520 w 6408420"/>
              <a:gd name="connsiteY7" fmla="*/ 473275 h 602815"/>
              <a:gd name="connsiteX8" fmla="*/ 396240 w 6408420"/>
              <a:gd name="connsiteY8" fmla="*/ 450415 h 602815"/>
              <a:gd name="connsiteX9" fmla="*/ 510540 w 6408420"/>
              <a:gd name="connsiteY9" fmla="*/ 442795 h 602815"/>
              <a:gd name="connsiteX10" fmla="*/ 533400 w 6408420"/>
              <a:gd name="connsiteY10" fmla="*/ 435175 h 602815"/>
              <a:gd name="connsiteX11" fmla="*/ 579120 w 6408420"/>
              <a:gd name="connsiteY11" fmla="*/ 412315 h 602815"/>
              <a:gd name="connsiteX12" fmla="*/ 685800 w 6408420"/>
              <a:gd name="connsiteY12" fmla="*/ 404695 h 602815"/>
              <a:gd name="connsiteX13" fmla="*/ 693420 w 6408420"/>
              <a:gd name="connsiteY13" fmla="*/ 381835 h 602815"/>
              <a:gd name="connsiteX14" fmla="*/ 716280 w 6408420"/>
              <a:gd name="connsiteY14" fmla="*/ 374215 h 602815"/>
              <a:gd name="connsiteX15" fmla="*/ 914400 w 6408420"/>
              <a:gd name="connsiteY15" fmla="*/ 366595 h 602815"/>
              <a:gd name="connsiteX16" fmla="*/ 982980 w 6408420"/>
              <a:gd name="connsiteY16" fmla="*/ 328495 h 602815"/>
              <a:gd name="connsiteX17" fmla="*/ 1005840 w 6408420"/>
              <a:gd name="connsiteY17" fmla="*/ 336115 h 602815"/>
              <a:gd name="connsiteX18" fmla="*/ 1120140 w 6408420"/>
              <a:gd name="connsiteY18" fmla="*/ 313255 h 602815"/>
              <a:gd name="connsiteX19" fmla="*/ 1249680 w 6408420"/>
              <a:gd name="connsiteY19" fmla="*/ 305635 h 602815"/>
              <a:gd name="connsiteX20" fmla="*/ 1455420 w 6408420"/>
              <a:gd name="connsiteY20" fmla="*/ 298015 h 602815"/>
              <a:gd name="connsiteX21" fmla="*/ 1478280 w 6408420"/>
              <a:gd name="connsiteY21" fmla="*/ 282775 h 602815"/>
              <a:gd name="connsiteX22" fmla="*/ 2156460 w 6408420"/>
              <a:gd name="connsiteY22" fmla="*/ 275155 h 602815"/>
              <a:gd name="connsiteX23" fmla="*/ 2186940 w 6408420"/>
              <a:gd name="connsiteY23" fmla="*/ 267535 h 602815"/>
              <a:gd name="connsiteX24" fmla="*/ 2484120 w 6408420"/>
              <a:gd name="connsiteY24" fmla="*/ 259915 h 602815"/>
              <a:gd name="connsiteX25" fmla="*/ 2506980 w 6408420"/>
              <a:gd name="connsiteY25" fmla="*/ 244675 h 602815"/>
              <a:gd name="connsiteX26" fmla="*/ 2674620 w 6408420"/>
              <a:gd name="connsiteY26" fmla="*/ 237055 h 602815"/>
              <a:gd name="connsiteX27" fmla="*/ 2926080 w 6408420"/>
              <a:gd name="connsiteY27" fmla="*/ 229435 h 602815"/>
              <a:gd name="connsiteX28" fmla="*/ 3230880 w 6408420"/>
              <a:gd name="connsiteY28" fmla="*/ 229435 h 602815"/>
              <a:gd name="connsiteX29" fmla="*/ 3329940 w 6408420"/>
              <a:gd name="connsiteY29" fmla="*/ 221815 h 602815"/>
              <a:gd name="connsiteX30" fmla="*/ 3375660 w 6408420"/>
              <a:gd name="connsiteY30" fmla="*/ 214195 h 602815"/>
              <a:gd name="connsiteX31" fmla="*/ 3444240 w 6408420"/>
              <a:gd name="connsiteY31" fmla="*/ 206575 h 602815"/>
              <a:gd name="connsiteX32" fmla="*/ 3489960 w 6408420"/>
              <a:gd name="connsiteY32" fmla="*/ 183715 h 602815"/>
              <a:gd name="connsiteX33" fmla="*/ 3634740 w 6408420"/>
              <a:gd name="connsiteY33" fmla="*/ 168475 h 602815"/>
              <a:gd name="connsiteX34" fmla="*/ 4107180 w 6408420"/>
              <a:gd name="connsiteY34" fmla="*/ 153235 h 602815"/>
              <a:gd name="connsiteX35" fmla="*/ 4122420 w 6408420"/>
              <a:gd name="connsiteY35" fmla="*/ 130375 h 602815"/>
              <a:gd name="connsiteX36" fmla="*/ 4511040 w 6408420"/>
              <a:gd name="connsiteY36" fmla="*/ 122755 h 602815"/>
              <a:gd name="connsiteX37" fmla="*/ 4648200 w 6408420"/>
              <a:gd name="connsiteY37" fmla="*/ 99895 h 602815"/>
              <a:gd name="connsiteX38" fmla="*/ 4671060 w 6408420"/>
              <a:gd name="connsiteY38" fmla="*/ 84655 h 602815"/>
              <a:gd name="connsiteX39" fmla="*/ 4869180 w 6408420"/>
              <a:gd name="connsiteY39" fmla="*/ 77035 h 602815"/>
              <a:gd name="connsiteX40" fmla="*/ 5166360 w 6408420"/>
              <a:gd name="connsiteY40" fmla="*/ 54175 h 602815"/>
              <a:gd name="connsiteX41" fmla="*/ 5379720 w 6408420"/>
              <a:gd name="connsiteY41" fmla="*/ 61795 h 602815"/>
              <a:gd name="connsiteX42" fmla="*/ 5996940 w 6408420"/>
              <a:gd name="connsiteY42" fmla="*/ 46555 h 602815"/>
              <a:gd name="connsiteX43" fmla="*/ 6195060 w 6408420"/>
              <a:gd name="connsiteY43" fmla="*/ 23695 h 602815"/>
              <a:gd name="connsiteX44" fmla="*/ 6347460 w 6408420"/>
              <a:gd name="connsiteY44" fmla="*/ 8455 h 602815"/>
              <a:gd name="connsiteX45" fmla="*/ 6408420 w 6408420"/>
              <a:gd name="connsiteY45" fmla="*/ 835 h 60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08420" h="602815">
                <a:moveTo>
                  <a:pt x="0" y="602815"/>
                </a:moveTo>
                <a:cubicBezTo>
                  <a:pt x="1897" y="602436"/>
                  <a:pt x="53150" y="593823"/>
                  <a:pt x="60960" y="587575"/>
                </a:cubicBezTo>
                <a:cubicBezTo>
                  <a:pt x="85484" y="567956"/>
                  <a:pt x="64376" y="558934"/>
                  <a:pt x="99060" y="549475"/>
                </a:cubicBezTo>
                <a:cubicBezTo>
                  <a:pt x="118817" y="544087"/>
                  <a:pt x="139700" y="544395"/>
                  <a:pt x="160020" y="541855"/>
                </a:cubicBezTo>
                <a:cubicBezTo>
                  <a:pt x="243390" y="514065"/>
                  <a:pt x="119338" y="560614"/>
                  <a:pt x="198120" y="511375"/>
                </a:cubicBezTo>
                <a:cubicBezTo>
                  <a:pt x="211743" y="502861"/>
                  <a:pt x="228600" y="501215"/>
                  <a:pt x="243840" y="496135"/>
                </a:cubicBezTo>
                <a:cubicBezTo>
                  <a:pt x="270786" y="487153"/>
                  <a:pt x="299895" y="484861"/>
                  <a:pt x="327660" y="480895"/>
                </a:cubicBezTo>
                <a:cubicBezTo>
                  <a:pt x="335280" y="478355"/>
                  <a:pt x="343336" y="476867"/>
                  <a:pt x="350520" y="473275"/>
                </a:cubicBezTo>
                <a:cubicBezTo>
                  <a:pt x="372170" y="462450"/>
                  <a:pt x="371615" y="453151"/>
                  <a:pt x="396240" y="450415"/>
                </a:cubicBezTo>
                <a:cubicBezTo>
                  <a:pt x="434191" y="446198"/>
                  <a:pt x="472440" y="445335"/>
                  <a:pt x="510540" y="442795"/>
                </a:cubicBezTo>
                <a:cubicBezTo>
                  <a:pt x="518160" y="440255"/>
                  <a:pt x="526216" y="438767"/>
                  <a:pt x="533400" y="435175"/>
                </a:cubicBezTo>
                <a:cubicBezTo>
                  <a:pt x="555530" y="424110"/>
                  <a:pt x="554074" y="415262"/>
                  <a:pt x="579120" y="412315"/>
                </a:cubicBezTo>
                <a:cubicBezTo>
                  <a:pt x="614526" y="408150"/>
                  <a:pt x="650240" y="407235"/>
                  <a:pt x="685800" y="404695"/>
                </a:cubicBezTo>
                <a:cubicBezTo>
                  <a:pt x="688340" y="397075"/>
                  <a:pt x="687740" y="387515"/>
                  <a:pt x="693420" y="381835"/>
                </a:cubicBezTo>
                <a:cubicBezTo>
                  <a:pt x="699100" y="376155"/>
                  <a:pt x="708267" y="374768"/>
                  <a:pt x="716280" y="374215"/>
                </a:cubicBezTo>
                <a:cubicBezTo>
                  <a:pt x="782212" y="369668"/>
                  <a:pt x="848360" y="369135"/>
                  <a:pt x="914400" y="366595"/>
                </a:cubicBezTo>
                <a:cubicBezTo>
                  <a:pt x="966803" y="331660"/>
                  <a:pt x="942744" y="341907"/>
                  <a:pt x="982980" y="328495"/>
                </a:cubicBezTo>
                <a:cubicBezTo>
                  <a:pt x="990600" y="331035"/>
                  <a:pt x="997808" y="336115"/>
                  <a:pt x="1005840" y="336115"/>
                </a:cubicBezTo>
                <a:cubicBezTo>
                  <a:pt x="1062204" y="336115"/>
                  <a:pt x="1072283" y="329207"/>
                  <a:pt x="1120140" y="313255"/>
                </a:cubicBezTo>
                <a:cubicBezTo>
                  <a:pt x="1161175" y="299577"/>
                  <a:pt x="1206470" y="307599"/>
                  <a:pt x="1249680" y="305635"/>
                </a:cubicBezTo>
                <a:lnTo>
                  <a:pt x="1455420" y="298015"/>
                </a:lnTo>
                <a:cubicBezTo>
                  <a:pt x="1463040" y="292935"/>
                  <a:pt x="1469127" y="283073"/>
                  <a:pt x="1478280" y="282775"/>
                </a:cubicBezTo>
                <a:cubicBezTo>
                  <a:pt x="1704234" y="275407"/>
                  <a:pt x="1930438" y="280016"/>
                  <a:pt x="2156460" y="275155"/>
                </a:cubicBezTo>
                <a:cubicBezTo>
                  <a:pt x="2166930" y="274930"/>
                  <a:pt x="2176479" y="268022"/>
                  <a:pt x="2186940" y="267535"/>
                </a:cubicBezTo>
                <a:cubicBezTo>
                  <a:pt x="2285926" y="262931"/>
                  <a:pt x="2385060" y="262455"/>
                  <a:pt x="2484120" y="259915"/>
                </a:cubicBezTo>
                <a:cubicBezTo>
                  <a:pt x="2491740" y="254835"/>
                  <a:pt x="2497887" y="245766"/>
                  <a:pt x="2506980" y="244675"/>
                </a:cubicBezTo>
                <a:cubicBezTo>
                  <a:pt x="2562519" y="238010"/>
                  <a:pt x="2618719" y="239088"/>
                  <a:pt x="2674620" y="237055"/>
                </a:cubicBezTo>
                <a:lnTo>
                  <a:pt x="2926080" y="229435"/>
                </a:lnTo>
                <a:cubicBezTo>
                  <a:pt x="3040138" y="191416"/>
                  <a:pt x="2917400" y="229435"/>
                  <a:pt x="3230880" y="229435"/>
                </a:cubicBezTo>
                <a:cubicBezTo>
                  <a:pt x="3263998" y="229435"/>
                  <a:pt x="3296920" y="224355"/>
                  <a:pt x="3329940" y="221815"/>
                </a:cubicBezTo>
                <a:cubicBezTo>
                  <a:pt x="3345180" y="219275"/>
                  <a:pt x="3360345" y="216237"/>
                  <a:pt x="3375660" y="214195"/>
                </a:cubicBezTo>
                <a:cubicBezTo>
                  <a:pt x="3398459" y="211155"/>
                  <a:pt x="3421926" y="212153"/>
                  <a:pt x="3444240" y="206575"/>
                </a:cubicBezTo>
                <a:cubicBezTo>
                  <a:pt x="3519759" y="187695"/>
                  <a:pt x="3418088" y="193516"/>
                  <a:pt x="3489960" y="183715"/>
                </a:cubicBezTo>
                <a:cubicBezTo>
                  <a:pt x="3538042" y="177158"/>
                  <a:pt x="3634740" y="168475"/>
                  <a:pt x="3634740" y="168475"/>
                </a:cubicBezTo>
                <a:cubicBezTo>
                  <a:pt x="3816832" y="122952"/>
                  <a:pt x="3532777" y="191529"/>
                  <a:pt x="4107180" y="153235"/>
                </a:cubicBezTo>
                <a:cubicBezTo>
                  <a:pt x="4116318" y="152626"/>
                  <a:pt x="4113288" y="131064"/>
                  <a:pt x="4122420" y="130375"/>
                </a:cubicBezTo>
                <a:cubicBezTo>
                  <a:pt x="4251617" y="120624"/>
                  <a:pt x="4381500" y="125295"/>
                  <a:pt x="4511040" y="122755"/>
                </a:cubicBezTo>
                <a:cubicBezTo>
                  <a:pt x="4571592" y="82387"/>
                  <a:pt x="4500075" y="124583"/>
                  <a:pt x="4648200" y="99895"/>
                </a:cubicBezTo>
                <a:cubicBezTo>
                  <a:pt x="4657233" y="98389"/>
                  <a:pt x="4661951" y="85597"/>
                  <a:pt x="4671060" y="84655"/>
                </a:cubicBezTo>
                <a:cubicBezTo>
                  <a:pt x="4736798" y="77855"/>
                  <a:pt x="4803140" y="79575"/>
                  <a:pt x="4869180" y="77035"/>
                </a:cubicBezTo>
                <a:cubicBezTo>
                  <a:pt x="4994455" y="35277"/>
                  <a:pt x="4898843" y="62282"/>
                  <a:pt x="5166360" y="54175"/>
                </a:cubicBezTo>
                <a:cubicBezTo>
                  <a:pt x="5237480" y="56715"/>
                  <a:pt x="5308555" y="61795"/>
                  <a:pt x="5379720" y="61795"/>
                </a:cubicBezTo>
                <a:cubicBezTo>
                  <a:pt x="5919713" y="61795"/>
                  <a:pt x="5767103" y="84861"/>
                  <a:pt x="5996940" y="46555"/>
                </a:cubicBezTo>
                <a:cubicBezTo>
                  <a:pt x="6093369" y="14412"/>
                  <a:pt x="6018841" y="34709"/>
                  <a:pt x="6195060" y="23695"/>
                </a:cubicBezTo>
                <a:cubicBezTo>
                  <a:pt x="6247604" y="20411"/>
                  <a:pt x="6295856" y="15827"/>
                  <a:pt x="6347460" y="8455"/>
                </a:cubicBezTo>
                <a:cubicBezTo>
                  <a:pt x="6406646" y="0"/>
                  <a:pt x="6374950" y="835"/>
                  <a:pt x="6408420" y="835"/>
                </a:cubicBezTo>
              </a:path>
            </a:pathLst>
          </a:custGeom>
          <a:noFill/>
          <a:ln w="28575" cap="flat" cmpd="sng" algn="ctr">
            <a:solidFill>
              <a:srgbClr val="30C1D7"/>
            </a:solidFill>
            <a:prstDash val="solid"/>
          </a:ln>
          <a:effectLst/>
        </p:spPr>
        <p:txBody>
          <a:bodyPr anchor="ctr"/>
          <a:lstStyle/>
          <a:p>
            <a:pPr defTabSz="914400">
              <a:defRPr/>
            </a:pPr>
            <a:endParaRPr lang="en-US" kern="0">
              <a:solidFill>
                <a:prstClr val="black"/>
              </a:solidFill>
              <a:latin typeface="Arial Narrow" panose="020B0606020202030204" pitchFamily="34" charset="0"/>
            </a:endParaRPr>
          </a:p>
        </p:txBody>
      </p:sp>
      <p:sp>
        <p:nvSpPr>
          <p:cNvPr id="117" name="TextBox 33">
            <a:extLst>
              <a:ext uri="{FF2B5EF4-FFF2-40B4-BE49-F238E27FC236}">
                <a16:creationId xmlns:a16="http://schemas.microsoft.com/office/drawing/2014/main" id="{9995ECB9-C188-4435-8EA0-52B260FC68D1}"/>
              </a:ext>
            </a:extLst>
          </p:cNvPr>
          <p:cNvSpPr txBox="1">
            <a:spLocks noChangeArrowheads="1"/>
          </p:cNvSpPr>
          <p:nvPr/>
        </p:nvSpPr>
        <p:spPr bwMode="auto">
          <a:xfrm>
            <a:off x="1131888" y="1808887"/>
            <a:ext cx="351378"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60</a:t>
            </a:r>
            <a:endParaRPr lang="en-US" sz="1400" b="1">
              <a:solidFill>
                <a:prstClr val="black"/>
              </a:solidFill>
              <a:latin typeface="Arial Narrow" panose="020B0606020202030204" pitchFamily="34" charset="0"/>
            </a:endParaRPr>
          </a:p>
        </p:txBody>
      </p:sp>
      <p:sp>
        <p:nvSpPr>
          <p:cNvPr id="118" name="TextBox 34">
            <a:extLst>
              <a:ext uri="{FF2B5EF4-FFF2-40B4-BE49-F238E27FC236}">
                <a16:creationId xmlns:a16="http://schemas.microsoft.com/office/drawing/2014/main" id="{3931B662-F32C-43AF-85FF-8F7D368F823C}"/>
              </a:ext>
            </a:extLst>
          </p:cNvPr>
          <p:cNvSpPr txBox="1">
            <a:spLocks noChangeArrowheads="1"/>
          </p:cNvSpPr>
          <p:nvPr/>
        </p:nvSpPr>
        <p:spPr bwMode="auto">
          <a:xfrm>
            <a:off x="1131888" y="2720112"/>
            <a:ext cx="349776"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40</a:t>
            </a:r>
            <a:endParaRPr lang="en-US" sz="1400" b="1">
              <a:solidFill>
                <a:prstClr val="black"/>
              </a:solidFill>
              <a:latin typeface="Arial Narrow" panose="020B0606020202030204" pitchFamily="34" charset="0"/>
            </a:endParaRPr>
          </a:p>
        </p:txBody>
      </p:sp>
      <p:sp>
        <p:nvSpPr>
          <p:cNvPr id="119" name="TextBox 35">
            <a:extLst>
              <a:ext uri="{FF2B5EF4-FFF2-40B4-BE49-F238E27FC236}">
                <a16:creationId xmlns:a16="http://schemas.microsoft.com/office/drawing/2014/main" id="{D196A529-E6DE-4DEF-A7FB-8E2232EE37E7}"/>
              </a:ext>
            </a:extLst>
          </p:cNvPr>
          <p:cNvSpPr txBox="1">
            <a:spLocks noChangeArrowheads="1"/>
          </p:cNvSpPr>
          <p:nvPr/>
        </p:nvSpPr>
        <p:spPr bwMode="auto">
          <a:xfrm>
            <a:off x="1131888" y="3558312"/>
            <a:ext cx="346570"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20</a:t>
            </a:r>
            <a:endParaRPr lang="en-US" sz="1400" b="1">
              <a:solidFill>
                <a:prstClr val="black"/>
              </a:solidFill>
              <a:latin typeface="Arial Narrow" panose="020B0606020202030204" pitchFamily="34" charset="0"/>
            </a:endParaRPr>
          </a:p>
        </p:txBody>
      </p:sp>
      <p:sp>
        <p:nvSpPr>
          <p:cNvPr id="120" name="TextBox 36">
            <a:extLst>
              <a:ext uri="{FF2B5EF4-FFF2-40B4-BE49-F238E27FC236}">
                <a16:creationId xmlns:a16="http://schemas.microsoft.com/office/drawing/2014/main" id="{5AF1E8F2-6736-4186-BD97-3330547237A1}"/>
              </a:ext>
            </a:extLst>
          </p:cNvPr>
          <p:cNvSpPr txBox="1">
            <a:spLocks noChangeArrowheads="1"/>
          </p:cNvSpPr>
          <p:nvPr/>
        </p:nvSpPr>
        <p:spPr bwMode="auto">
          <a:xfrm>
            <a:off x="1239838" y="4472712"/>
            <a:ext cx="268022" cy="307777"/>
          </a:xfrm>
          <a:prstGeom prst="rect">
            <a:avLst/>
          </a:prstGeom>
          <a:noFill/>
          <a:ln w="9525">
            <a:noFill/>
            <a:miter lim="800000"/>
            <a:headEnd/>
            <a:tailEnd/>
          </a:ln>
        </p:spPr>
        <p:txBody>
          <a:bodyPr wrap="none">
            <a:spAutoFit/>
          </a:bodyPr>
          <a:lstStyle/>
          <a:p>
            <a:pPr defTabSz="914400"/>
            <a:r>
              <a:rPr lang="en-CA" sz="1400" b="1">
                <a:solidFill>
                  <a:prstClr val="black"/>
                </a:solidFill>
                <a:latin typeface="Arial Narrow" panose="020B0606020202030204" pitchFamily="34" charset="0"/>
              </a:rPr>
              <a:t>0</a:t>
            </a:r>
            <a:endParaRPr lang="en-US" sz="1400" b="1">
              <a:solidFill>
                <a:prstClr val="black"/>
              </a:solidFill>
              <a:latin typeface="Arial Narrow" panose="020B0606020202030204" pitchFamily="34" charset="0"/>
            </a:endParaRPr>
          </a:p>
        </p:txBody>
      </p:sp>
      <p:sp>
        <p:nvSpPr>
          <p:cNvPr id="121" name="TextBox 37">
            <a:extLst>
              <a:ext uri="{FF2B5EF4-FFF2-40B4-BE49-F238E27FC236}">
                <a16:creationId xmlns:a16="http://schemas.microsoft.com/office/drawing/2014/main" id="{B9F4EDBF-3630-4F5F-83E5-C14B5CB5823E}"/>
              </a:ext>
            </a:extLst>
          </p:cNvPr>
          <p:cNvSpPr txBox="1">
            <a:spLocks noChangeArrowheads="1"/>
          </p:cNvSpPr>
          <p:nvPr/>
        </p:nvSpPr>
        <p:spPr bwMode="auto">
          <a:xfrm>
            <a:off x="1419225" y="4701312"/>
            <a:ext cx="26670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0</a:t>
            </a:r>
            <a:endParaRPr lang="en-US" sz="1400" b="1">
              <a:solidFill>
                <a:prstClr val="black"/>
              </a:solidFill>
              <a:latin typeface="Arial Narrow" panose="020B0606020202030204" pitchFamily="34" charset="0"/>
            </a:endParaRPr>
          </a:p>
        </p:txBody>
      </p:sp>
      <p:sp>
        <p:nvSpPr>
          <p:cNvPr id="122" name="TextBox 38">
            <a:extLst>
              <a:ext uri="{FF2B5EF4-FFF2-40B4-BE49-F238E27FC236}">
                <a16:creationId xmlns:a16="http://schemas.microsoft.com/office/drawing/2014/main" id="{EB712B01-3145-43BE-A60F-AB3FD965F07E}"/>
              </a:ext>
            </a:extLst>
          </p:cNvPr>
          <p:cNvSpPr txBox="1">
            <a:spLocks noChangeArrowheads="1"/>
          </p:cNvSpPr>
          <p:nvPr/>
        </p:nvSpPr>
        <p:spPr bwMode="auto">
          <a:xfrm>
            <a:off x="2351088" y="4704487"/>
            <a:ext cx="414337"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60</a:t>
            </a:r>
            <a:endParaRPr lang="en-US" sz="1400" b="1">
              <a:solidFill>
                <a:prstClr val="black"/>
              </a:solidFill>
              <a:latin typeface="Arial Narrow" panose="020B0606020202030204" pitchFamily="34" charset="0"/>
            </a:endParaRPr>
          </a:p>
        </p:txBody>
      </p:sp>
      <p:sp>
        <p:nvSpPr>
          <p:cNvPr id="123" name="TextBox 40">
            <a:extLst>
              <a:ext uri="{FF2B5EF4-FFF2-40B4-BE49-F238E27FC236}">
                <a16:creationId xmlns:a16="http://schemas.microsoft.com/office/drawing/2014/main" id="{1888E36C-36A3-4A0D-A847-5E35D8B8FB2B}"/>
              </a:ext>
            </a:extLst>
          </p:cNvPr>
          <p:cNvSpPr txBox="1">
            <a:spLocks noChangeArrowheads="1"/>
          </p:cNvSpPr>
          <p:nvPr/>
        </p:nvSpPr>
        <p:spPr bwMode="auto">
          <a:xfrm>
            <a:off x="3336925" y="4704487"/>
            <a:ext cx="693738" cy="307777"/>
          </a:xfrm>
          <a:prstGeom prst="rect">
            <a:avLst/>
          </a:prstGeom>
          <a:noFill/>
          <a:ln w="9525">
            <a:noFill/>
            <a:miter lim="800000"/>
            <a:headEnd/>
            <a:tailEnd/>
          </a:ln>
        </p:spPr>
        <p:txBody>
          <a:bodyPr wrap="square">
            <a:spAutoFit/>
          </a:bodyPr>
          <a:lstStyle/>
          <a:p>
            <a:pPr defTabSz="914400"/>
            <a:r>
              <a:rPr lang="en-CA" sz="1400" b="1" dirty="0">
                <a:solidFill>
                  <a:prstClr val="black"/>
                </a:solidFill>
                <a:latin typeface="Arial Narrow" panose="020B0606020202030204" pitchFamily="34" charset="0"/>
              </a:rPr>
              <a:t>120</a:t>
            </a:r>
            <a:endParaRPr lang="en-US" sz="1400" b="1" dirty="0">
              <a:solidFill>
                <a:prstClr val="black"/>
              </a:solidFill>
              <a:latin typeface="Arial Narrow" panose="020B0606020202030204" pitchFamily="34" charset="0"/>
            </a:endParaRPr>
          </a:p>
        </p:txBody>
      </p:sp>
      <p:sp>
        <p:nvSpPr>
          <p:cNvPr id="124" name="TextBox 41">
            <a:extLst>
              <a:ext uri="{FF2B5EF4-FFF2-40B4-BE49-F238E27FC236}">
                <a16:creationId xmlns:a16="http://schemas.microsoft.com/office/drawing/2014/main" id="{F0E66CA2-7072-4EE2-9D87-0F9C9A4630B0}"/>
              </a:ext>
            </a:extLst>
          </p:cNvPr>
          <p:cNvSpPr txBox="1">
            <a:spLocks noChangeArrowheads="1"/>
          </p:cNvSpPr>
          <p:nvPr/>
        </p:nvSpPr>
        <p:spPr bwMode="auto">
          <a:xfrm>
            <a:off x="4368800" y="4704487"/>
            <a:ext cx="488950" cy="307975"/>
          </a:xfrm>
          <a:prstGeom prst="rect">
            <a:avLst/>
          </a:prstGeom>
          <a:noFill/>
          <a:ln w="9525">
            <a:noFill/>
            <a:miter lim="800000"/>
            <a:headEnd/>
            <a:tailEnd/>
          </a:ln>
        </p:spPr>
        <p:txBody>
          <a:bodyPr>
            <a:spAutoFit/>
          </a:bodyPr>
          <a:lstStyle/>
          <a:p>
            <a:pPr defTabSz="914400"/>
            <a:r>
              <a:rPr lang="en-CA" sz="1400" b="1" dirty="0">
                <a:solidFill>
                  <a:prstClr val="black"/>
                </a:solidFill>
                <a:latin typeface="Arial Narrow" panose="020B0606020202030204" pitchFamily="34" charset="0"/>
              </a:rPr>
              <a:t>180</a:t>
            </a:r>
            <a:endParaRPr lang="en-US" sz="1400" b="1" dirty="0">
              <a:solidFill>
                <a:prstClr val="black"/>
              </a:solidFill>
              <a:latin typeface="Arial Narrow" panose="020B0606020202030204" pitchFamily="34" charset="0"/>
            </a:endParaRPr>
          </a:p>
        </p:txBody>
      </p:sp>
      <p:sp>
        <p:nvSpPr>
          <p:cNvPr id="125" name="TextBox 43">
            <a:extLst>
              <a:ext uri="{FF2B5EF4-FFF2-40B4-BE49-F238E27FC236}">
                <a16:creationId xmlns:a16="http://schemas.microsoft.com/office/drawing/2014/main" id="{B0CCA14B-33BB-4B28-A2EF-195774B95693}"/>
              </a:ext>
            </a:extLst>
          </p:cNvPr>
          <p:cNvSpPr txBox="1">
            <a:spLocks noChangeArrowheads="1"/>
          </p:cNvSpPr>
          <p:nvPr/>
        </p:nvSpPr>
        <p:spPr bwMode="auto">
          <a:xfrm>
            <a:off x="5889625" y="4704487"/>
            <a:ext cx="48895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270</a:t>
            </a:r>
            <a:endParaRPr lang="en-US" sz="1400" b="1">
              <a:solidFill>
                <a:prstClr val="black"/>
              </a:solidFill>
              <a:latin typeface="Arial Narrow" panose="020B0606020202030204" pitchFamily="34" charset="0"/>
            </a:endParaRPr>
          </a:p>
        </p:txBody>
      </p:sp>
      <p:sp>
        <p:nvSpPr>
          <p:cNvPr id="126" name="TextBox 44">
            <a:extLst>
              <a:ext uri="{FF2B5EF4-FFF2-40B4-BE49-F238E27FC236}">
                <a16:creationId xmlns:a16="http://schemas.microsoft.com/office/drawing/2014/main" id="{4C9DDCD9-743E-4A69-B2A9-06D441BBA094}"/>
              </a:ext>
            </a:extLst>
          </p:cNvPr>
          <p:cNvSpPr txBox="1">
            <a:spLocks noChangeArrowheads="1"/>
          </p:cNvSpPr>
          <p:nvPr/>
        </p:nvSpPr>
        <p:spPr bwMode="auto">
          <a:xfrm>
            <a:off x="7512050" y="4704487"/>
            <a:ext cx="488950" cy="307975"/>
          </a:xfrm>
          <a:prstGeom prst="rect">
            <a:avLst/>
          </a:prstGeom>
          <a:noFill/>
          <a:ln w="9525">
            <a:noFill/>
            <a:miter lim="800000"/>
            <a:headEnd/>
            <a:tailEnd/>
          </a:ln>
        </p:spPr>
        <p:txBody>
          <a:bodyPr>
            <a:spAutoFit/>
          </a:bodyPr>
          <a:lstStyle/>
          <a:p>
            <a:pPr defTabSz="914400"/>
            <a:r>
              <a:rPr lang="en-CA" sz="1400" b="1">
                <a:solidFill>
                  <a:prstClr val="black"/>
                </a:solidFill>
                <a:latin typeface="Arial Narrow" panose="020B0606020202030204" pitchFamily="34" charset="0"/>
              </a:rPr>
              <a:t>365</a:t>
            </a:r>
            <a:endParaRPr lang="en-US" sz="1400" b="1">
              <a:solidFill>
                <a:prstClr val="black"/>
              </a:solidFill>
              <a:latin typeface="Arial Narrow" panose="020B0606020202030204" pitchFamily="34" charset="0"/>
            </a:endParaRPr>
          </a:p>
        </p:txBody>
      </p:sp>
      <p:sp>
        <p:nvSpPr>
          <p:cNvPr id="127" name="TextBox 126">
            <a:extLst>
              <a:ext uri="{FF2B5EF4-FFF2-40B4-BE49-F238E27FC236}">
                <a16:creationId xmlns:a16="http://schemas.microsoft.com/office/drawing/2014/main" id="{A5001EC6-C812-4AA0-8406-F20D5B525A58}"/>
              </a:ext>
            </a:extLst>
          </p:cNvPr>
          <p:cNvSpPr txBox="1">
            <a:spLocks noChangeArrowheads="1"/>
          </p:cNvSpPr>
          <p:nvPr/>
        </p:nvSpPr>
        <p:spPr bwMode="auto">
          <a:xfrm>
            <a:off x="2000250" y="2374037"/>
            <a:ext cx="2536272" cy="646331"/>
          </a:xfrm>
          <a:prstGeom prst="rect">
            <a:avLst/>
          </a:prstGeom>
          <a:noFill/>
          <a:ln w="9525">
            <a:noFill/>
            <a:miter lim="800000"/>
            <a:headEnd/>
            <a:tailEnd/>
          </a:ln>
        </p:spPr>
        <p:txBody>
          <a:bodyPr wrap="none">
            <a:spAutoFit/>
          </a:bodyPr>
          <a:lstStyle/>
          <a:p>
            <a:pPr defTabSz="914400"/>
            <a:r>
              <a:rPr lang="en-CA" b="1" dirty="0">
                <a:solidFill>
                  <a:prstClr val="black"/>
                </a:solidFill>
                <a:latin typeface="Arial Narrow" panose="020B0606020202030204" pitchFamily="34" charset="0"/>
              </a:rPr>
              <a:t>HR 0.36 (95% CI 0.26-0.50)</a:t>
            </a:r>
          </a:p>
          <a:p>
            <a:pPr defTabSz="914400"/>
            <a:r>
              <a:rPr lang="en-CA" b="1" dirty="0">
                <a:solidFill>
                  <a:prstClr val="black"/>
                </a:solidFill>
                <a:latin typeface="Arial Narrow" panose="020B0606020202030204" pitchFamily="34" charset="0"/>
              </a:rPr>
              <a:t>P &lt; 0.0001</a:t>
            </a:r>
            <a:endParaRPr lang="en-US" b="1" dirty="0">
              <a:solidFill>
                <a:prstClr val="black"/>
              </a:solidFill>
              <a:latin typeface="Arial Narrow" panose="020B0606020202030204" pitchFamily="34" charset="0"/>
            </a:endParaRPr>
          </a:p>
        </p:txBody>
      </p:sp>
      <p:sp>
        <p:nvSpPr>
          <p:cNvPr id="128" name="TextBox 127">
            <a:extLst>
              <a:ext uri="{FF2B5EF4-FFF2-40B4-BE49-F238E27FC236}">
                <a16:creationId xmlns:a16="http://schemas.microsoft.com/office/drawing/2014/main" id="{6DD49429-8DFB-4293-B3E7-9616D2E23A8D}"/>
              </a:ext>
            </a:extLst>
          </p:cNvPr>
          <p:cNvSpPr txBox="1">
            <a:spLocks noChangeArrowheads="1"/>
          </p:cNvSpPr>
          <p:nvPr/>
        </p:nvSpPr>
        <p:spPr bwMode="auto">
          <a:xfrm>
            <a:off x="6189663" y="3256687"/>
            <a:ext cx="1542410" cy="369332"/>
          </a:xfrm>
          <a:prstGeom prst="rect">
            <a:avLst/>
          </a:prstGeom>
          <a:noFill/>
          <a:ln w="9525">
            <a:noFill/>
            <a:miter lim="800000"/>
            <a:headEnd/>
            <a:tailEnd/>
          </a:ln>
        </p:spPr>
        <p:txBody>
          <a:bodyPr wrap="none">
            <a:spAutoFit/>
          </a:bodyPr>
          <a:lstStyle/>
          <a:p>
            <a:pPr defTabSz="914400"/>
            <a:r>
              <a:rPr lang="en-CA" b="1" dirty="0">
                <a:solidFill>
                  <a:srgbClr val="30C1D7"/>
                </a:solidFill>
                <a:latin typeface="Arial Narrow" panose="020B0606020202030204" pitchFamily="34" charset="0"/>
              </a:rPr>
              <a:t>double therapy</a:t>
            </a:r>
          </a:p>
        </p:txBody>
      </p:sp>
      <p:sp>
        <p:nvSpPr>
          <p:cNvPr id="129" name="TextBox 128">
            <a:extLst>
              <a:ext uri="{FF2B5EF4-FFF2-40B4-BE49-F238E27FC236}">
                <a16:creationId xmlns:a16="http://schemas.microsoft.com/office/drawing/2014/main" id="{78527A04-7FEA-4E06-A836-87187E62C047}"/>
              </a:ext>
            </a:extLst>
          </p:cNvPr>
          <p:cNvSpPr txBox="1">
            <a:spLocks noChangeArrowheads="1"/>
          </p:cNvSpPr>
          <p:nvPr/>
        </p:nvSpPr>
        <p:spPr bwMode="auto">
          <a:xfrm>
            <a:off x="6337300" y="2113687"/>
            <a:ext cx="1385316" cy="369332"/>
          </a:xfrm>
          <a:prstGeom prst="rect">
            <a:avLst/>
          </a:prstGeom>
          <a:noFill/>
          <a:ln w="9525">
            <a:noFill/>
            <a:miter lim="800000"/>
            <a:headEnd/>
            <a:tailEnd/>
          </a:ln>
        </p:spPr>
        <p:txBody>
          <a:bodyPr wrap="none">
            <a:spAutoFit/>
          </a:bodyPr>
          <a:lstStyle/>
          <a:p>
            <a:pPr defTabSz="914400"/>
            <a:r>
              <a:rPr lang="en-CA" b="1">
                <a:solidFill>
                  <a:srgbClr val="19325C"/>
                </a:solidFill>
                <a:latin typeface="Arial Narrow" panose="020B0606020202030204" pitchFamily="34" charset="0"/>
              </a:rPr>
              <a:t>triple therapy</a:t>
            </a:r>
          </a:p>
        </p:txBody>
      </p:sp>
      <p:sp>
        <p:nvSpPr>
          <p:cNvPr id="130" name="TextBox 129">
            <a:extLst>
              <a:ext uri="{FF2B5EF4-FFF2-40B4-BE49-F238E27FC236}">
                <a16:creationId xmlns:a16="http://schemas.microsoft.com/office/drawing/2014/main" id="{5BA43960-2690-42CA-9FDE-E6D2482BED9F}"/>
              </a:ext>
            </a:extLst>
          </p:cNvPr>
          <p:cNvSpPr txBox="1">
            <a:spLocks noChangeArrowheads="1"/>
          </p:cNvSpPr>
          <p:nvPr/>
        </p:nvSpPr>
        <p:spPr bwMode="auto">
          <a:xfrm>
            <a:off x="7794625" y="2429600"/>
            <a:ext cx="723275" cy="369332"/>
          </a:xfrm>
          <a:prstGeom prst="rect">
            <a:avLst/>
          </a:prstGeom>
          <a:noFill/>
          <a:ln w="9525">
            <a:noFill/>
            <a:miter lim="800000"/>
            <a:headEnd/>
            <a:tailEnd/>
          </a:ln>
        </p:spPr>
        <p:txBody>
          <a:bodyPr wrap="none">
            <a:spAutoFit/>
          </a:bodyPr>
          <a:lstStyle/>
          <a:p>
            <a:pPr defTabSz="914400"/>
            <a:r>
              <a:rPr lang="en-CA" b="1" dirty="0">
                <a:solidFill>
                  <a:srgbClr val="19325C"/>
                </a:solidFill>
                <a:latin typeface="Arial Narrow" panose="020B0606020202030204" pitchFamily="34" charset="0"/>
              </a:rPr>
              <a:t>44.4%</a:t>
            </a:r>
          </a:p>
        </p:txBody>
      </p:sp>
      <p:sp>
        <p:nvSpPr>
          <p:cNvPr id="131" name="TextBox 130">
            <a:extLst>
              <a:ext uri="{FF2B5EF4-FFF2-40B4-BE49-F238E27FC236}">
                <a16:creationId xmlns:a16="http://schemas.microsoft.com/office/drawing/2014/main" id="{D802EB98-ACC6-4AEF-8E39-F54E85FD9F2B}"/>
              </a:ext>
            </a:extLst>
          </p:cNvPr>
          <p:cNvSpPr txBox="1">
            <a:spLocks noChangeArrowheads="1"/>
          </p:cNvSpPr>
          <p:nvPr/>
        </p:nvSpPr>
        <p:spPr bwMode="auto">
          <a:xfrm>
            <a:off x="7794625" y="3561487"/>
            <a:ext cx="723275" cy="369332"/>
          </a:xfrm>
          <a:prstGeom prst="rect">
            <a:avLst/>
          </a:prstGeom>
          <a:noFill/>
          <a:ln w="9525">
            <a:noFill/>
            <a:miter lim="800000"/>
            <a:headEnd/>
            <a:tailEnd/>
          </a:ln>
        </p:spPr>
        <p:txBody>
          <a:bodyPr wrap="none">
            <a:spAutoFit/>
          </a:bodyPr>
          <a:lstStyle/>
          <a:p>
            <a:pPr defTabSz="914400"/>
            <a:r>
              <a:rPr lang="en-CA" b="1" dirty="0">
                <a:solidFill>
                  <a:srgbClr val="30C1D7"/>
                </a:solidFill>
                <a:latin typeface="Arial Narrow" panose="020B0606020202030204" pitchFamily="34" charset="0"/>
              </a:rPr>
              <a:t>19.4%</a:t>
            </a:r>
          </a:p>
        </p:txBody>
      </p:sp>
      <p:sp>
        <p:nvSpPr>
          <p:cNvPr id="132" name="TextBox 51">
            <a:extLst>
              <a:ext uri="{FF2B5EF4-FFF2-40B4-BE49-F238E27FC236}">
                <a16:creationId xmlns:a16="http://schemas.microsoft.com/office/drawing/2014/main" id="{4772B6D5-2573-47CB-9BF7-7CA16B3C0AD3}"/>
              </a:ext>
            </a:extLst>
          </p:cNvPr>
          <p:cNvSpPr txBox="1">
            <a:spLocks noChangeArrowheads="1"/>
          </p:cNvSpPr>
          <p:nvPr/>
        </p:nvSpPr>
        <p:spPr bwMode="auto">
          <a:xfrm>
            <a:off x="1873091" y="1500912"/>
            <a:ext cx="6196171" cy="523220"/>
          </a:xfrm>
          <a:prstGeom prst="rect">
            <a:avLst/>
          </a:prstGeom>
          <a:noFill/>
          <a:ln w="9525">
            <a:noFill/>
            <a:miter lim="800000"/>
            <a:headEnd/>
            <a:tailEnd/>
          </a:ln>
        </p:spPr>
        <p:txBody>
          <a:bodyPr wrap="square">
            <a:spAutoFit/>
          </a:bodyPr>
          <a:lstStyle/>
          <a:p>
            <a:pPr algn="ctr" defTabSz="914400">
              <a:defRPr/>
            </a:pPr>
            <a:r>
              <a:rPr lang="en-CA" sz="2800" b="1" kern="0" dirty="0">
                <a:solidFill>
                  <a:srgbClr val="2A559A"/>
                </a:solidFill>
                <a:latin typeface="Arial Narrow" panose="020B0606020202030204" pitchFamily="34" charset="0"/>
              </a:rPr>
              <a:t>Any Bleeding (N = 573; 69% AF/AFL)</a:t>
            </a:r>
            <a:endParaRPr lang="en-US" sz="2800" b="1" kern="0" dirty="0">
              <a:solidFill>
                <a:srgbClr val="2A559A"/>
              </a:solidFill>
              <a:latin typeface="Arial Narrow" panose="020B0606020202030204" pitchFamily="34" charset="0"/>
            </a:endParaRPr>
          </a:p>
        </p:txBody>
      </p:sp>
      <p:sp>
        <p:nvSpPr>
          <p:cNvPr id="133" name="Rectangle 6">
            <a:extLst>
              <a:ext uri="{FF2B5EF4-FFF2-40B4-BE49-F238E27FC236}">
                <a16:creationId xmlns:a16="http://schemas.microsoft.com/office/drawing/2014/main" id="{333DEC26-4614-45DC-8681-760A600B5D35}"/>
              </a:ext>
            </a:extLst>
          </p:cNvPr>
          <p:cNvSpPr>
            <a:spLocks noChangeArrowheads="1"/>
          </p:cNvSpPr>
          <p:nvPr/>
        </p:nvSpPr>
        <p:spPr bwMode="auto">
          <a:xfrm>
            <a:off x="0" y="5437377"/>
            <a:ext cx="9137552" cy="588932"/>
          </a:xfrm>
          <a:prstGeom prst="rect">
            <a:avLst/>
          </a:prstGeom>
          <a:solidFill>
            <a:srgbClr val="19325C"/>
          </a:solidFill>
          <a:ln w="28575">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487" tIns="44450" rIns="90487" bIns="44450"/>
          <a:lstStyle/>
          <a:p>
            <a:pPr marL="285750" indent="-285750" defTabSz="914400" eaLnBrk="0" fontAlgn="base" hangingPunct="0">
              <a:spcBef>
                <a:spcPct val="20000"/>
              </a:spcBef>
              <a:spcAft>
                <a:spcPct val="0"/>
              </a:spcAft>
              <a:buClr>
                <a:prstClr val="white"/>
              </a:buClr>
              <a:buSzPct val="100000"/>
              <a:buFont typeface="Arial" panose="020B0604020202020204" pitchFamily="34" charset="0"/>
              <a:buChar char="•"/>
              <a:defRPr/>
            </a:pPr>
            <a:r>
              <a:rPr lang="en-US" sz="1300" b="1" kern="0" dirty="0">
                <a:solidFill>
                  <a:prstClr val="white"/>
                </a:solidFill>
                <a:latin typeface="Arial Narrow" panose="020B0606020202030204" pitchFamily="34" charset="0"/>
                <a:ea typeface="MS PGothic" pitchFamily="34" charset="-128"/>
              </a:rPr>
              <a:t>Patients with an indication for OAC who underwent PCI</a:t>
            </a:r>
          </a:p>
          <a:p>
            <a:pPr marL="285750" indent="-285750" defTabSz="914400" eaLnBrk="0" fontAlgn="base" hangingPunct="0">
              <a:spcBef>
                <a:spcPct val="20000"/>
              </a:spcBef>
              <a:spcAft>
                <a:spcPct val="0"/>
              </a:spcAft>
              <a:buClr>
                <a:prstClr val="white"/>
              </a:buClr>
              <a:buSzPct val="100000"/>
              <a:buFont typeface="Arial" panose="020B0604020202020204" pitchFamily="34" charset="0"/>
              <a:buChar char="•"/>
              <a:defRPr/>
            </a:pPr>
            <a:r>
              <a:rPr lang="en-US" sz="1300" b="1" kern="0" dirty="0">
                <a:solidFill>
                  <a:prstClr val="white"/>
                </a:solidFill>
                <a:latin typeface="Arial Narrow" panose="020B0606020202030204" pitchFamily="34" charset="0"/>
                <a:ea typeface="MS PGothic" pitchFamily="34" charset="-128"/>
              </a:rPr>
              <a:t>Randomized to </a:t>
            </a:r>
            <a:r>
              <a:rPr lang="en-US" sz="1300" b="1" kern="0" dirty="0" err="1">
                <a:solidFill>
                  <a:prstClr val="white"/>
                </a:solidFill>
                <a:latin typeface="Arial Narrow" panose="020B0606020202030204" pitchFamily="34" charset="0"/>
                <a:ea typeface="MS PGothic" pitchFamily="34" charset="-128"/>
              </a:rPr>
              <a:t>Clopidogrel</a:t>
            </a:r>
            <a:r>
              <a:rPr lang="en-US" sz="1300" b="1" kern="0" dirty="0">
                <a:solidFill>
                  <a:prstClr val="white"/>
                </a:solidFill>
                <a:latin typeface="Arial Narrow" panose="020B0606020202030204" pitchFamily="34" charset="0"/>
                <a:ea typeface="MS PGothic" pitchFamily="34" charset="-128"/>
              </a:rPr>
              <a:t> 75mg </a:t>
            </a:r>
            <a:r>
              <a:rPr lang="en-US" sz="1300" b="1" kern="0" dirty="0" err="1">
                <a:solidFill>
                  <a:prstClr val="white"/>
                </a:solidFill>
                <a:latin typeface="Arial Narrow" panose="020B0606020202030204" pitchFamily="34" charset="0"/>
                <a:ea typeface="MS PGothic" pitchFamily="34" charset="-128"/>
              </a:rPr>
              <a:t>po</a:t>
            </a:r>
            <a:r>
              <a:rPr lang="en-US" sz="1300" b="1" kern="0" dirty="0">
                <a:solidFill>
                  <a:prstClr val="white"/>
                </a:solidFill>
                <a:latin typeface="Arial Narrow" panose="020B0606020202030204" pitchFamily="34" charset="0"/>
                <a:ea typeface="MS PGothic" pitchFamily="34" charset="-128"/>
              </a:rPr>
              <a:t> od (double therapy) versus ASA 80-100mg </a:t>
            </a:r>
            <a:r>
              <a:rPr lang="en-US" sz="1300" b="1" kern="0" dirty="0" err="1">
                <a:solidFill>
                  <a:prstClr val="white"/>
                </a:solidFill>
                <a:latin typeface="Arial Narrow" panose="020B0606020202030204" pitchFamily="34" charset="0"/>
                <a:ea typeface="MS PGothic" pitchFamily="34" charset="-128"/>
              </a:rPr>
              <a:t>po</a:t>
            </a:r>
            <a:r>
              <a:rPr lang="en-US" sz="1300" b="1" kern="0" dirty="0">
                <a:solidFill>
                  <a:prstClr val="white"/>
                </a:solidFill>
                <a:latin typeface="Arial Narrow" panose="020B0606020202030204" pitchFamily="34" charset="0"/>
                <a:ea typeface="MS PGothic" pitchFamily="34" charset="-128"/>
              </a:rPr>
              <a:t> od + </a:t>
            </a:r>
            <a:r>
              <a:rPr lang="en-US" sz="1300" b="1" kern="0" dirty="0" err="1">
                <a:solidFill>
                  <a:prstClr val="white"/>
                </a:solidFill>
                <a:latin typeface="Arial Narrow" panose="020B0606020202030204" pitchFamily="34" charset="0"/>
                <a:ea typeface="MS PGothic" pitchFamily="34" charset="-128"/>
              </a:rPr>
              <a:t>Clopidogrel</a:t>
            </a:r>
            <a:r>
              <a:rPr lang="en-US" sz="1300" b="1" kern="0" dirty="0">
                <a:solidFill>
                  <a:prstClr val="white"/>
                </a:solidFill>
                <a:latin typeface="Arial Narrow" panose="020B0606020202030204" pitchFamily="34" charset="0"/>
                <a:ea typeface="MS PGothic" pitchFamily="34" charset="-128"/>
              </a:rPr>
              <a:t> 75mg </a:t>
            </a:r>
            <a:r>
              <a:rPr lang="en-US" sz="1300" b="1" kern="0" dirty="0" err="1">
                <a:solidFill>
                  <a:prstClr val="white"/>
                </a:solidFill>
                <a:latin typeface="Arial Narrow" panose="020B0606020202030204" pitchFamily="34" charset="0"/>
                <a:ea typeface="MS PGothic" pitchFamily="34" charset="-128"/>
              </a:rPr>
              <a:t>po</a:t>
            </a:r>
            <a:r>
              <a:rPr lang="en-US" sz="1300" b="1" kern="0" dirty="0">
                <a:solidFill>
                  <a:prstClr val="white"/>
                </a:solidFill>
                <a:latin typeface="Arial Narrow" panose="020B0606020202030204" pitchFamily="34" charset="0"/>
                <a:ea typeface="MS PGothic" pitchFamily="34" charset="-128"/>
              </a:rPr>
              <a:t> od (triple therapy)</a:t>
            </a:r>
          </a:p>
        </p:txBody>
      </p:sp>
      <p:sp>
        <p:nvSpPr>
          <p:cNvPr id="134" name="TextBox 133">
            <a:extLst>
              <a:ext uri="{FF2B5EF4-FFF2-40B4-BE49-F238E27FC236}">
                <a16:creationId xmlns:a16="http://schemas.microsoft.com/office/drawing/2014/main" id="{D09DE5BE-D189-4107-90D1-8A19603ABC85}"/>
              </a:ext>
            </a:extLst>
          </p:cNvPr>
          <p:cNvSpPr txBox="1"/>
          <p:nvPr/>
        </p:nvSpPr>
        <p:spPr>
          <a:xfrm>
            <a:off x="4179754" y="4200838"/>
            <a:ext cx="854721" cy="369332"/>
          </a:xfrm>
          <a:prstGeom prst="rect">
            <a:avLst/>
          </a:prstGeom>
          <a:noFill/>
        </p:spPr>
        <p:txBody>
          <a:bodyPr wrap="none" rtlCol="0">
            <a:spAutoFit/>
          </a:bodyPr>
          <a:lstStyle/>
          <a:p>
            <a:pPr defTabSz="914400">
              <a:defRPr/>
            </a:pPr>
            <a:r>
              <a:rPr lang="en-CA" b="1" kern="0" dirty="0">
                <a:solidFill>
                  <a:sysClr val="windowText" lastClr="000000"/>
                </a:solidFill>
                <a:latin typeface="Arial Narrow" panose="020B0606020202030204" pitchFamily="34" charset="0"/>
              </a:rPr>
              <a:t>N = 563</a:t>
            </a:r>
          </a:p>
        </p:txBody>
      </p:sp>
    </p:spTree>
    <p:extLst>
      <p:ext uri="{BB962C8B-B14F-4D97-AF65-F5344CB8AC3E}">
        <p14:creationId xmlns:p14="http://schemas.microsoft.com/office/powerpoint/2010/main" val="18671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51424" y="208978"/>
            <a:ext cx="6342358" cy="954107"/>
          </a:xfrm>
          <a:prstGeom prst="rect">
            <a:avLst/>
          </a:prstGeom>
          <a:noFill/>
        </p:spPr>
        <p:txBody>
          <a:bodyPr wrap="square">
            <a:spAutoFit/>
          </a:bodyPr>
          <a:lstStyle/>
          <a:p>
            <a:pPr lvl="0">
              <a:defRPr/>
            </a:pPr>
            <a:r>
              <a:rPr lang="en-CA" sz="2800" b="1" dirty="0">
                <a:solidFill>
                  <a:srgbClr val="1B1A5A"/>
                </a:solidFill>
                <a:latin typeface="Arial Narrow" panose="020B0606020202030204" pitchFamily="34" charset="0"/>
                <a:cs typeface="Aharoni" panose="02010803020104030203" pitchFamily="2" charset="-79"/>
              </a:rPr>
              <a:t>Clinical Trials with DOACs and Newer P2Y12 Antiplatelets in Various Combinations</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endParaRPr lang="en-GB" sz="900" dirty="0">
              <a:solidFill>
                <a:prstClr val="white"/>
              </a:solidFill>
              <a:latin typeface="Arial Narrow" panose="020B0606020202030204" pitchFamily="34" charset="0"/>
              <a:cs typeface="Arial" pitchFamily="34" charset="0"/>
            </a:endParaRPr>
          </a:p>
        </p:txBody>
      </p:sp>
      <p:graphicFrame>
        <p:nvGraphicFramePr>
          <p:cNvPr id="42" name="Table 41">
            <a:extLst>
              <a:ext uri="{FF2B5EF4-FFF2-40B4-BE49-F238E27FC236}">
                <a16:creationId xmlns:a16="http://schemas.microsoft.com/office/drawing/2014/main" id="{647071FA-4539-49A7-9FC8-8EF0F04BF303}"/>
              </a:ext>
            </a:extLst>
          </p:cNvPr>
          <p:cNvGraphicFramePr>
            <a:graphicFrameLocks noGrp="1"/>
          </p:cNvGraphicFramePr>
          <p:nvPr>
            <p:extLst>
              <p:ext uri="{D42A27DB-BD31-4B8C-83A1-F6EECF244321}">
                <p14:modId xmlns:p14="http://schemas.microsoft.com/office/powerpoint/2010/main" val="1946428605"/>
              </p:ext>
            </p:extLst>
          </p:nvPr>
        </p:nvGraphicFramePr>
        <p:xfrm>
          <a:off x="965200" y="2127727"/>
          <a:ext cx="7645400" cy="309460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22700">
                  <a:extLst>
                    <a:ext uri="{9D8B030D-6E8A-4147-A177-3AD203B41FA5}">
                      <a16:colId xmlns:a16="http://schemas.microsoft.com/office/drawing/2014/main" val="20000"/>
                    </a:ext>
                  </a:extLst>
                </a:gridCol>
                <a:gridCol w="3822700">
                  <a:extLst>
                    <a:ext uri="{9D8B030D-6E8A-4147-A177-3AD203B41FA5}">
                      <a16:colId xmlns:a16="http://schemas.microsoft.com/office/drawing/2014/main" val="20001"/>
                    </a:ext>
                  </a:extLst>
                </a:gridCol>
              </a:tblGrid>
              <a:tr h="731520">
                <a:tc>
                  <a:txBody>
                    <a:bodyPr/>
                    <a:lstStyle/>
                    <a:p>
                      <a:r>
                        <a:rPr lang="en-US" sz="2800" dirty="0">
                          <a:solidFill>
                            <a:schemeClr val="bg1"/>
                          </a:solidFill>
                          <a:latin typeface="Arial Narrow" panose="020B0606020202030204" pitchFamily="34" charset="0"/>
                        </a:rPr>
                        <a:t>TRIAL</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lnSpc>
                          <a:spcPct val="110000"/>
                        </a:lnSpc>
                        <a:spcBef>
                          <a:spcPts val="0"/>
                        </a:spcBef>
                        <a:spcAft>
                          <a:spcPts val="0"/>
                        </a:spcAft>
                      </a:pPr>
                      <a:r>
                        <a:rPr lang="en-CA" sz="2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Projected Completion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extLst>
                  <a:ext uri="{0D108BD9-81ED-4DB2-BD59-A6C34878D82A}">
                    <a16:rowId xmlns:a16="http://schemas.microsoft.com/office/drawing/2014/main" val="10000"/>
                  </a:ext>
                </a:extLst>
              </a:tr>
              <a:tr h="7315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PIONEER (rivaroxaban)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Nov. 2016 (AHA)</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4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REDUAL-PCI (dabigatran)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Aug 2017 (ESC)</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31520">
                <a:tc>
                  <a:txBody>
                    <a:bodyPr/>
                    <a:lstStyle/>
                    <a:p>
                      <a:pPr algn="l">
                        <a:spcBef>
                          <a:spcPts val="600"/>
                        </a:spcBef>
                        <a:spcAft>
                          <a:spcPts val="60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AUGUSTUS (apixaban)</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Dec 2018</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2292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1784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5792" y="301522"/>
            <a:ext cx="6149975" cy="769441"/>
          </a:xfrm>
          <a:prstGeom prst="rect">
            <a:avLst/>
          </a:prstGeom>
          <a:noFill/>
        </p:spPr>
        <p:txBody>
          <a:bodyPr wrap="square">
            <a:spAutoFit/>
          </a:bodyPr>
          <a:lstStyle/>
          <a:p>
            <a:pPr lvl="0">
              <a:defRPr/>
            </a:pPr>
            <a:r>
              <a:rPr lang="en-CA" sz="4400" b="1" dirty="0">
                <a:solidFill>
                  <a:srgbClr val="1B1A5A"/>
                </a:solidFill>
                <a:latin typeface="Arial Narrow" panose="020B0606020202030204" pitchFamily="34" charset="0"/>
                <a:cs typeface="Aharoni" panose="02010803020104030203" pitchFamily="2" charset="-79"/>
              </a:rPr>
              <a:t>PIONEER AF-PCI</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Rectangle 3">
            <a:extLst>
              <a:ext uri="{FF2B5EF4-FFF2-40B4-BE49-F238E27FC236}">
                <a16:creationId xmlns:a16="http://schemas.microsoft.com/office/drawing/2014/main" id="{DB855030-0ADE-4587-B2DB-A15B4729D479}"/>
              </a:ext>
            </a:extLst>
          </p:cNvPr>
          <p:cNvSpPr txBox="1">
            <a:spLocks noChangeArrowheads="1"/>
          </p:cNvSpPr>
          <p:nvPr/>
        </p:nvSpPr>
        <p:spPr>
          <a:xfrm>
            <a:off x="314780" y="2308692"/>
            <a:ext cx="8558212" cy="2417762"/>
          </a:xfrm>
          <a:prstGeom prst="rect">
            <a:avLst/>
          </a:prstGeo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3" panose="05040102010807070707" pitchFamily="18" charset="2"/>
              <a:buNone/>
            </a:pPr>
            <a:r>
              <a:rPr lang="en-US" altLang="en-US" sz="3200" dirty="0">
                <a:latin typeface="Arial Narrow" panose="020B0606020202030204" pitchFamily="34" charset="0"/>
              </a:rPr>
              <a:t>An </a:t>
            </a:r>
            <a:r>
              <a:rPr lang="en-US" altLang="en-US" sz="3200" dirty="0" err="1">
                <a:latin typeface="Arial Narrow" panose="020B0606020202030204" pitchFamily="34" charset="0"/>
              </a:rPr>
              <a:t>O</a:t>
            </a:r>
            <a:r>
              <a:rPr lang="en-US" altLang="en-US" sz="3200" b="1" dirty="0" err="1">
                <a:solidFill>
                  <a:srgbClr val="1B1A5A"/>
                </a:solidFill>
                <a:latin typeface="Arial Narrow" panose="020B0606020202030204" pitchFamily="34" charset="0"/>
              </a:rPr>
              <a:t>P</a:t>
            </a:r>
            <a:r>
              <a:rPr lang="en-US" altLang="en-US" sz="3200" dirty="0" err="1">
                <a:latin typeface="Arial Narrow" panose="020B0606020202030204" pitchFamily="34" charset="0"/>
              </a:rPr>
              <a:t>en</a:t>
            </a:r>
            <a:r>
              <a:rPr lang="en-US" altLang="en-US" sz="3200" dirty="0">
                <a:latin typeface="Arial Narrow" panose="020B0606020202030204" pitchFamily="34" charset="0"/>
              </a:rPr>
              <a:t>-label, Randomized, Controlled, Multicenter Study </a:t>
            </a:r>
            <a:r>
              <a:rPr lang="en-US" altLang="en-US" sz="3200" dirty="0" err="1">
                <a:latin typeface="Arial Narrow" panose="020B0606020202030204" pitchFamily="34" charset="0"/>
              </a:rPr>
              <a:t>Explor</a:t>
            </a:r>
            <a:r>
              <a:rPr lang="en-US" altLang="en-US" sz="3200" b="1" dirty="0" err="1">
                <a:solidFill>
                  <a:srgbClr val="1B1A5A"/>
                </a:solidFill>
                <a:latin typeface="Arial Narrow" panose="020B0606020202030204" pitchFamily="34" charset="0"/>
              </a:rPr>
              <a:t>I</a:t>
            </a:r>
            <a:r>
              <a:rPr lang="en-US" altLang="en-US" sz="3200" dirty="0" err="1">
                <a:latin typeface="Arial Narrow" panose="020B0606020202030204" pitchFamily="34" charset="0"/>
              </a:rPr>
              <a:t>ng</a:t>
            </a:r>
            <a:r>
              <a:rPr lang="en-US" altLang="en-US" sz="3200" dirty="0">
                <a:latin typeface="Arial Narrow" panose="020B0606020202030204" pitchFamily="34" charset="0"/>
              </a:rPr>
              <a:t> </a:t>
            </a:r>
            <a:r>
              <a:rPr lang="en-US" altLang="en-US" sz="3200" dirty="0" err="1">
                <a:latin typeface="Arial Narrow" panose="020B0606020202030204" pitchFamily="34" charset="0"/>
              </a:rPr>
              <a:t>Tw</a:t>
            </a:r>
            <a:r>
              <a:rPr lang="en-US" altLang="en-US" sz="3200" b="1" dirty="0" err="1">
                <a:solidFill>
                  <a:srgbClr val="1B1A5A"/>
                </a:solidFill>
                <a:latin typeface="Arial Narrow" panose="020B0606020202030204" pitchFamily="34" charset="0"/>
              </a:rPr>
              <a:t>O</a:t>
            </a:r>
            <a:r>
              <a:rPr lang="en-US" altLang="en-US" sz="3200" dirty="0">
                <a:latin typeface="Arial Narrow" panose="020B0606020202030204" pitchFamily="34" charset="0"/>
              </a:rPr>
              <a:t> </a:t>
            </a:r>
            <a:r>
              <a:rPr lang="en-US" altLang="en-US" sz="3200" dirty="0" err="1">
                <a:latin typeface="Arial Narrow" panose="020B0606020202030204" pitchFamily="34" charset="0"/>
              </a:rPr>
              <a:t>Treatme</a:t>
            </a:r>
            <a:r>
              <a:rPr lang="en-US" altLang="en-US" sz="3200" b="1" dirty="0" err="1">
                <a:solidFill>
                  <a:srgbClr val="1B1A5A"/>
                </a:solidFill>
                <a:latin typeface="Arial Narrow" panose="020B0606020202030204" pitchFamily="34" charset="0"/>
              </a:rPr>
              <a:t>N</a:t>
            </a:r>
            <a:r>
              <a:rPr lang="en-US" altLang="en-US" sz="3200" dirty="0" err="1">
                <a:latin typeface="Arial Narrow" panose="020B0606020202030204" pitchFamily="34" charset="0"/>
              </a:rPr>
              <a:t>t</a:t>
            </a:r>
            <a:r>
              <a:rPr lang="en-US" altLang="en-US" sz="3200" dirty="0">
                <a:latin typeface="Arial Narrow" panose="020B0606020202030204" pitchFamily="34" charset="0"/>
              </a:rPr>
              <a:t> </a:t>
            </a:r>
            <a:r>
              <a:rPr lang="en-US" altLang="en-US" sz="3200" dirty="0" err="1">
                <a:latin typeface="Arial Narrow" panose="020B0606020202030204" pitchFamily="34" charset="0"/>
              </a:rPr>
              <a:t>Strat</a:t>
            </a:r>
            <a:r>
              <a:rPr lang="en-US" altLang="en-US" sz="3200" b="1" dirty="0" err="1">
                <a:solidFill>
                  <a:srgbClr val="1B1A5A"/>
                </a:solidFill>
                <a:latin typeface="Arial Narrow" panose="020B0606020202030204" pitchFamily="34" charset="0"/>
              </a:rPr>
              <a:t>E</a:t>
            </a:r>
            <a:r>
              <a:rPr lang="en-US" altLang="en-US" sz="3200" dirty="0" err="1">
                <a:latin typeface="Arial Narrow" panose="020B0606020202030204" pitchFamily="34" charset="0"/>
              </a:rPr>
              <a:t>gi</a:t>
            </a:r>
            <a:r>
              <a:rPr lang="en-US" altLang="en-US" sz="3200" b="1" dirty="0" err="1">
                <a:solidFill>
                  <a:srgbClr val="1B1A5A"/>
                </a:solidFill>
                <a:latin typeface="Arial Narrow" panose="020B0606020202030204" pitchFamily="34" charset="0"/>
              </a:rPr>
              <a:t>E</a:t>
            </a:r>
            <a:r>
              <a:rPr lang="en-US" altLang="en-US" sz="3200" dirty="0" err="1">
                <a:latin typeface="Arial Narrow" panose="020B0606020202030204" pitchFamily="34" charset="0"/>
              </a:rPr>
              <a:t>s</a:t>
            </a:r>
            <a:r>
              <a:rPr lang="en-US" altLang="en-US" sz="3200" dirty="0">
                <a:latin typeface="Arial Narrow" panose="020B0606020202030204" pitchFamily="34" charset="0"/>
              </a:rPr>
              <a:t> of </a:t>
            </a:r>
            <a:r>
              <a:rPr lang="en-US" altLang="en-US" sz="3200" b="1" dirty="0">
                <a:solidFill>
                  <a:srgbClr val="1B1A5A"/>
                </a:solidFill>
                <a:latin typeface="Arial Narrow" panose="020B0606020202030204" pitchFamily="34" charset="0"/>
              </a:rPr>
              <a:t>R</a:t>
            </a:r>
            <a:r>
              <a:rPr lang="en-US" altLang="en-US" sz="3200" dirty="0">
                <a:latin typeface="Arial Narrow" panose="020B0606020202030204" pitchFamily="34" charset="0"/>
              </a:rPr>
              <a:t>ivaroxaban and a Dose-Adjusted Oral Vitamin K Antagonist Treatment Strategy in Subjects With </a:t>
            </a:r>
            <a:r>
              <a:rPr lang="en-US" altLang="en-US" sz="3200" b="1" dirty="0">
                <a:solidFill>
                  <a:srgbClr val="1B1A5A"/>
                </a:solidFill>
                <a:latin typeface="Arial Narrow" panose="020B0606020202030204" pitchFamily="34" charset="0"/>
              </a:rPr>
              <a:t>A</a:t>
            </a:r>
            <a:r>
              <a:rPr lang="en-US" altLang="en-US" sz="3200" dirty="0">
                <a:latin typeface="Arial Narrow" panose="020B0606020202030204" pitchFamily="34" charset="0"/>
              </a:rPr>
              <a:t>trial </a:t>
            </a:r>
            <a:r>
              <a:rPr lang="en-US" altLang="en-US" sz="3200" b="1" dirty="0">
                <a:solidFill>
                  <a:srgbClr val="1B1A5A"/>
                </a:solidFill>
                <a:latin typeface="Arial Narrow" panose="020B0606020202030204" pitchFamily="34" charset="0"/>
              </a:rPr>
              <a:t>F</a:t>
            </a:r>
            <a:r>
              <a:rPr lang="en-US" altLang="en-US" sz="3200" dirty="0">
                <a:latin typeface="Arial Narrow" panose="020B0606020202030204" pitchFamily="34" charset="0"/>
              </a:rPr>
              <a:t>ibrillation Who Undergo </a:t>
            </a:r>
            <a:r>
              <a:rPr lang="en-US" altLang="en-US" sz="3200" b="1" dirty="0">
                <a:solidFill>
                  <a:srgbClr val="1B1A5A"/>
                </a:solidFill>
                <a:latin typeface="Arial Narrow" panose="020B0606020202030204" pitchFamily="34" charset="0"/>
              </a:rPr>
              <a:t>P</a:t>
            </a:r>
            <a:r>
              <a:rPr lang="en-US" altLang="en-US" sz="3200" dirty="0">
                <a:latin typeface="Arial Narrow" panose="020B0606020202030204" pitchFamily="34" charset="0"/>
              </a:rPr>
              <a:t>ercutaneous </a:t>
            </a:r>
            <a:r>
              <a:rPr lang="en-US" altLang="en-US" sz="3200" b="1" dirty="0">
                <a:solidFill>
                  <a:srgbClr val="1B1A5A"/>
                </a:solidFill>
                <a:latin typeface="Arial Narrow" panose="020B0606020202030204" pitchFamily="34" charset="0"/>
              </a:rPr>
              <a:t>C</a:t>
            </a:r>
            <a:r>
              <a:rPr lang="en-US" altLang="en-US" sz="3200" dirty="0">
                <a:latin typeface="Arial Narrow" panose="020B0606020202030204" pitchFamily="34" charset="0"/>
              </a:rPr>
              <a:t>oronary </a:t>
            </a:r>
            <a:r>
              <a:rPr lang="en-US" altLang="en-US" sz="3200" b="1" dirty="0">
                <a:solidFill>
                  <a:srgbClr val="1B1A5A"/>
                </a:solidFill>
                <a:latin typeface="Arial Narrow" panose="020B0606020202030204" pitchFamily="34" charset="0"/>
              </a:rPr>
              <a:t>I</a:t>
            </a:r>
            <a:r>
              <a:rPr lang="en-US" altLang="en-US" sz="3200" dirty="0">
                <a:latin typeface="Arial Narrow" panose="020B0606020202030204" pitchFamily="34" charset="0"/>
              </a:rPr>
              <a:t>ntervention PIONEER AF-PCI</a:t>
            </a:r>
            <a:endParaRPr lang="en-US" altLang="ja-JP" sz="3200" dirty="0">
              <a:solidFill>
                <a:srgbClr val="FFFFFF"/>
              </a:solidFill>
              <a:latin typeface="Arial Narrow" panose="020B0606020202030204" pitchFamily="34" charset="0"/>
              <a:ea typeface="ＭＳ Ｐゴシック" panose="020B0600070205080204" pitchFamily="34" charset="-128"/>
            </a:endParaRPr>
          </a:p>
        </p:txBody>
      </p:sp>
      <p:sp>
        <p:nvSpPr>
          <p:cNvPr id="14" name="Title 3">
            <a:extLst>
              <a:ext uri="{FF2B5EF4-FFF2-40B4-BE49-F238E27FC236}">
                <a16:creationId xmlns:a16="http://schemas.microsoft.com/office/drawing/2014/main" id="{3662CA3F-C2A6-472D-9964-4DF1BD743143}"/>
              </a:ext>
            </a:extLst>
          </p:cNvPr>
          <p:cNvSpPr txBox="1">
            <a:spLocks/>
          </p:cNvSpPr>
          <p:nvPr/>
        </p:nvSpPr>
        <p:spPr bwMode="auto">
          <a:xfrm>
            <a:off x="283953" y="4659388"/>
            <a:ext cx="8558213" cy="8715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30C1D7"/>
                </a:solidFill>
                <a:effectLst/>
                <a:uLnTx/>
                <a:uFillTx/>
                <a:latin typeface="Arial Narrow" panose="020B0606020202030204" pitchFamily="34" charset="0"/>
              </a:rPr>
              <a:t>C. Michael Gibson, MS, MD</a:t>
            </a:r>
            <a:br>
              <a:rPr kumimoji="0" lang="en-US" altLang="en-US" sz="2000" b="1" i="0" u="none" strike="noStrike" kern="1200" cap="none" spc="0" normalizeH="0" baseline="0" noProof="0" dirty="0">
                <a:ln>
                  <a:noFill/>
                </a:ln>
                <a:solidFill>
                  <a:srgbClr val="30C1D7"/>
                </a:solidFill>
                <a:effectLst/>
                <a:uLnTx/>
                <a:uFillTx/>
                <a:latin typeface="Arial Narrow" panose="020B0606020202030204" pitchFamily="34" charset="0"/>
              </a:rPr>
            </a:br>
            <a:r>
              <a:rPr kumimoji="0" lang="en-US" altLang="en-US" sz="2000" b="1" i="0" u="none" strike="noStrike" kern="1200" cap="none" spc="0" normalizeH="0" baseline="0" noProof="0" dirty="0">
                <a:ln>
                  <a:noFill/>
                </a:ln>
                <a:solidFill>
                  <a:srgbClr val="30C1D7"/>
                </a:solidFill>
                <a:effectLst/>
                <a:uLnTx/>
                <a:uFillTx/>
                <a:latin typeface="Arial Narrow" panose="020B0606020202030204" pitchFamily="34" charset="0"/>
              </a:rPr>
              <a:t>on behalf of the PIONEER Investigators</a:t>
            </a:r>
          </a:p>
        </p:txBody>
      </p:sp>
    </p:spTree>
    <p:extLst>
      <p:ext uri="{BB962C8B-B14F-4D97-AF65-F5344CB8AC3E}">
        <p14:creationId xmlns:p14="http://schemas.microsoft.com/office/powerpoint/2010/main" val="847579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http://clinicaltrials.gov/show/NCT01830543 Oct 2015</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015663"/>
          </a:xfrm>
          <a:prstGeom prst="rect">
            <a:avLst/>
          </a:prstGeom>
          <a:noFill/>
        </p:spPr>
        <p:txBody>
          <a:bodyPr wrap="square">
            <a:spAutoFit/>
          </a:bodyPr>
          <a:lstStyle/>
          <a:p>
            <a:r>
              <a:rPr lang="en-CA" sz="2800" b="1" dirty="0">
                <a:solidFill>
                  <a:srgbClr val="19325C"/>
                </a:solidFill>
                <a:latin typeface="Arial Narrow" panose="020B0606020202030204" pitchFamily="34" charset="0"/>
                <a:cs typeface="Aharoni" panose="02010803020104030203" pitchFamily="2" charset="-79"/>
              </a:rPr>
              <a:t>Rivaroxaban in Patients With AF Undergoing PCI: </a:t>
            </a:r>
          </a:p>
          <a:p>
            <a:r>
              <a:rPr lang="en-CA" sz="3200" b="1" dirty="0">
                <a:solidFill>
                  <a:srgbClr val="2A559A"/>
                </a:solidFill>
                <a:latin typeface="Arial Narrow" panose="020B0606020202030204" pitchFamily="34" charset="0"/>
                <a:cs typeface="Aharoni" panose="02010803020104030203" pitchFamily="2" charset="-79"/>
              </a:rPr>
              <a:t>PIONEER AF-PCI</a:t>
            </a:r>
            <a:endParaRPr lang="en-CA" sz="2800" b="1" dirty="0">
              <a:solidFill>
                <a:srgbClr val="2A559A"/>
              </a:solidFill>
              <a:latin typeface="Arial Narrow" panose="020B0606020202030204" pitchFamily="34" charset="0"/>
              <a:cs typeface="Aharoni" panose="02010803020104030203" pitchFamily="2" charset="-79"/>
            </a:endParaRPr>
          </a:p>
        </p:txBody>
      </p:sp>
      <p:sp>
        <p:nvSpPr>
          <p:cNvPr id="57" name="Title 1">
            <a:extLst>
              <a:ext uri="{FF2B5EF4-FFF2-40B4-BE49-F238E27FC236}">
                <a16:creationId xmlns:a16="http://schemas.microsoft.com/office/drawing/2014/main" id="{B1600649-01FB-454E-812F-8A3811FD4F89}"/>
              </a:ext>
            </a:extLst>
          </p:cNvPr>
          <p:cNvSpPr txBox="1">
            <a:spLocks/>
          </p:cNvSpPr>
          <p:nvPr/>
        </p:nvSpPr>
        <p:spPr bwMode="auto">
          <a:xfrm>
            <a:off x="4249671" y="4053890"/>
            <a:ext cx="3314700" cy="437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4000" b="1" kern="1200">
                <a:solidFill>
                  <a:schemeClr val="tx1"/>
                </a:solidFill>
                <a:latin typeface="+mj-lt"/>
                <a:ea typeface="+mj-ea"/>
                <a:cs typeface="+mj-cs"/>
              </a:defRPr>
            </a:lvl1pPr>
            <a:lvl2pPr algn="l" rtl="0" fontAlgn="base">
              <a:lnSpc>
                <a:spcPct val="90000"/>
              </a:lnSpc>
              <a:spcBef>
                <a:spcPct val="0"/>
              </a:spcBef>
              <a:spcAft>
                <a:spcPct val="0"/>
              </a:spcAft>
              <a:defRPr sz="4000" b="1">
                <a:solidFill>
                  <a:schemeClr val="tx1"/>
                </a:solidFill>
                <a:latin typeface="Franklin Gothic Medium" pitchFamily="34" charset="0"/>
              </a:defRPr>
            </a:lvl2pPr>
            <a:lvl3pPr algn="l" rtl="0" fontAlgn="base">
              <a:lnSpc>
                <a:spcPct val="90000"/>
              </a:lnSpc>
              <a:spcBef>
                <a:spcPct val="0"/>
              </a:spcBef>
              <a:spcAft>
                <a:spcPct val="0"/>
              </a:spcAft>
              <a:defRPr sz="4000" b="1">
                <a:solidFill>
                  <a:schemeClr val="tx1"/>
                </a:solidFill>
                <a:latin typeface="Franklin Gothic Medium" pitchFamily="34" charset="0"/>
              </a:defRPr>
            </a:lvl3pPr>
            <a:lvl4pPr algn="l" rtl="0" fontAlgn="base">
              <a:lnSpc>
                <a:spcPct val="90000"/>
              </a:lnSpc>
              <a:spcBef>
                <a:spcPct val="0"/>
              </a:spcBef>
              <a:spcAft>
                <a:spcPct val="0"/>
              </a:spcAft>
              <a:defRPr sz="4000" b="1">
                <a:solidFill>
                  <a:schemeClr val="tx1"/>
                </a:solidFill>
                <a:latin typeface="Franklin Gothic Medium" pitchFamily="34" charset="0"/>
              </a:defRPr>
            </a:lvl4pPr>
            <a:lvl5pPr algn="l" rtl="0" fontAlgn="base">
              <a:lnSpc>
                <a:spcPct val="90000"/>
              </a:lnSpc>
              <a:spcBef>
                <a:spcPct val="0"/>
              </a:spcBef>
              <a:spcAft>
                <a:spcPct val="0"/>
              </a:spcAft>
              <a:defRPr sz="4000" b="1">
                <a:solidFill>
                  <a:schemeClr val="tx1"/>
                </a:solidFill>
                <a:latin typeface="Franklin Gothic Medium" pitchFamily="34" charset="0"/>
              </a:defRPr>
            </a:lvl5pPr>
            <a:lvl6pPr marL="457200" algn="l" rtl="0" fontAlgn="base">
              <a:lnSpc>
                <a:spcPct val="90000"/>
              </a:lnSpc>
              <a:spcBef>
                <a:spcPct val="0"/>
              </a:spcBef>
              <a:spcAft>
                <a:spcPct val="0"/>
              </a:spcAft>
              <a:defRPr sz="4000" b="1">
                <a:solidFill>
                  <a:schemeClr val="tx1"/>
                </a:solidFill>
                <a:latin typeface="Franklin Gothic Medium" pitchFamily="34" charset="0"/>
              </a:defRPr>
            </a:lvl6pPr>
            <a:lvl7pPr marL="914400" algn="l" rtl="0" fontAlgn="base">
              <a:lnSpc>
                <a:spcPct val="90000"/>
              </a:lnSpc>
              <a:spcBef>
                <a:spcPct val="0"/>
              </a:spcBef>
              <a:spcAft>
                <a:spcPct val="0"/>
              </a:spcAft>
              <a:defRPr sz="4000" b="1">
                <a:solidFill>
                  <a:schemeClr val="tx1"/>
                </a:solidFill>
                <a:latin typeface="Franklin Gothic Medium" pitchFamily="34" charset="0"/>
              </a:defRPr>
            </a:lvl7pPr>
            <a:lvl8pPr marL="1371600" algn="l" rtl="0" fontAlgn="base">
              <a:lnSpc>
                <a:spcPct val="90000"/>
              </a:lnSpc>
              <a:spcBef>
                <a:spcPct val="0"/>
              </a:spcBef>
              <a:spcAft>
                <a:spcPct val="0"/>
              </a:spcAft>
              <a:defRPr sz="4000" b="1">
                <a:solidFill>
                  <a:schemeClr val="tx1"/>
                </a:solidFill>
                <a:latin typeface="Franklin Gothic Medium" pitchFamily="34" charset="0"/>
              </a:defRPr>
            </a:lvl8pPr>
            <a:lvl9pPr marL="1828800" algn="l" rtl="0" fontAlgn="base">
              <a:lnSpc>
                <a:spcPct val="90000"/>
              </a:lnSpc>
              <a:spcBef>
                <a:spcPct val="0"/>
              </a:spcBef>
              <a:spcAft>
                <a:spcPct val="0"/>
              </a:spcAft>
              <a:defRPr sz="4000" b="1">
                <a:solidFill>
                  <a:schemeClr val="tx1"/>
                </a:solidFill>
                <a:latin typeface="Franklin Gothic Medium" pitchFamily="34" charset="0"/>
              </a:defRPr>
            </a:lvl9pPr>
          </a:lstStyle>
          <a:p>
            <a:pPr defTabSz="685783">
              <a:defRPr/>
            </a:pPr>
            <a:endParaRPr lang="en-US" altLang="en-US" sz="1800" dirty="0">
              <a:solidFill>
                <a:srgbClr val="000000"/>
              </a:solidFill>
              <a:latin typeface="Arial Narrow" panose="020B0606020202030204" pitchFamily="34" charset="0"/>
            </a:endParaRPr>
          </a:p>
        </p:txBody>
      </p:sp>
      <p:cxnSp>
        <p:nvCxnSpPr>
          <p:cNvPr id="58" name="Straight Arrow Connector 42">
            <a:extLst>
              <a:ext uri="{FF2B5EF4-FFF2-40B4-BE49-F238E27FC236}">
                <a16:creationId xmlns:a16="http://schemas.microsoft.com/office/drawing/2014/main" id="{F59D61FD-843C-4CC0-A449-8A10CC459372}"/>
              </a:ext>
            </a:extLst>
          </p:cNvPr>
          <p:cNvCxnSpPr>
            <a:cxnSpLocks/>
          </p:cNvCxnSpPr>
          <p:nvPr/>
        </p:nvCxnSpPr>
        <p:spPr>
          <a:xfrm rot="5400000">
            <a:off x="7873970" y="1743091"/>
            <a:ext cx="402828" cy="392498"/>
          </a:xfrm>
          <a:prstGeom prst="bentConnector3">
            <a:avLst>
              <a:gd name="adj1" fmla="val -5429"/>
            </a:avLst>
          </a:prstGeom>
          <a:noFill/>
          <a:ln w="57150" cap="flat" cmpd="sng" algn="ctr">
            <a:solidFill>
              <a:sysClr val="windowText" lastClr="000000">
                <a:lumMod val="75000"/>
                <a:lumOff val="25000"/>
              </a:sysClr>
            </a:solidFill>
            <a:prstDash val="solid"/>
            <a:headEnd type="none" w="med" len="med"/>
            <a:tailEnd type="triangle" w="med" len="med"/>
          </a:ln>
          <a:effectLst/>
        </p:spPr>
      </p:cxnSp>
      <p:grpSp>
        <p:nvGrpSpPr>
          <p:cNvPr id="59" name="Group 1030">
            <a:extLst>
              <a:ext uri="{FF2B5EF4-FFF2-40B4-BE49-F238E27FC236}">
                <a16:creationId xmlns:a16="http://schemas.microsoft.com/office/drawing/2014/main" id="{28A6D730-A634-4F3B-9D9A-F1AEAC97F6ED}"/>
              </a:ext>
            </a:extLst>
          </p:cNvPr>
          <p:cNvGrpSpPr>
            <a:grpSpLocks/>
          </p:cNvGrpSpPr>
          <p:nvPr/>
        </p:nvGrpSpPr>
        <p:grpSpPr bwMode="auto">
          <a:xfrm>
            <a:off x="2470799" y="2057849"/>
            <a:ext cx="5342021" cy="518618"/>
            <a:chOff x="3167980" y="1531939"/>
            <a:chExt cx="5367814" cy="995598"/>
          </a:xfrm>
          <a:solidFill>
            <a:srgbClr val="4551C7"/>
          </a:solidFill>
        </p:grpSpPr>
        <p:sp>
          <p:nvSpPr>
            <p:cNvPr id="60" name="Rounded Rectangle 70">
              <a:extLst>
                <a:ext uri="{FF2B5EF4-FFF2-40B4-BE49-F238E27FC236}">
                  <a16:creationId xmlns:a16="http://schemas.microsoft.com/office/drawing/2014/main" id="{C124DEC3-010D-416D-A848-58CA6AA14B45}"/>
                </a:ext>
              </a:extLst>
            </p:cNvPr>
            <p:cNvSpPr/>
            <p:nvPr/>
          </p:nvSpPr>
          <p:spPr>
            <a:xfrm>
              <a:off x="3681079" y="1531939"/>
              <a:ext cx="4854715" cy="995598"/>
            </a:xfrm>
            <a:prstGeom prst="roundRect">
              <a:avLst>
                <a:gd name="adj" fmla="val 8106"/>
              </a:avLst>
            </a:prstGeom>
            <a:solidFill>
              <a:srgbClr val="2A559A"/>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t>Riva 15 mg qd*</a:t>
              </a:r>
              <a:b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br>
              <a: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t>Clopidogrel 75 mg qd</a:t>
              </a:r>
              <a:r>
                <a:rPr kumimoji="0" lang="en-US" sz="1200" b="1" i="0" u="none" strike="noStrike" kern="0" cap="none" spc="0" normalizeH="0" baseline="30000" noProof="0" dirty="0">
                  <a:ln>
                    <a:noFill/>
                  </a:ln>
                  <a:solidFill>
                    <a:prstClr val="white"/>
                  </a:solidFill>
                  <a:effectLst/>
                  <a:uLnTx/>
                  <a:uFillTx/>
                  <a:latin typeface="Arial Narrow" panose="020B0606020202030204" pitchFamily="34" charset="0"/>
                </a:rPr>
                <a:t>†</a:t>
              </a:r>
            </a:p>
          </p:txBody>
        </p:sp>
        <p:cxnSp>
          <p:nvCxnSpPr>
            <p:cNvPr id="61" name="Straight Arrow Connector 60">
              <a:extLst>
                <a:ext uri="{FF2B5EF4-FFF2-40B4-BE49-F238E27FC236}">
                  <a16:creationId xmlns:a16="http://schemas.microsoft.com/office/drawing/2014/main" id="{12900B61-37F4-40B3-A7E3-A41EB9241601}"/>
                </a:ext>
              </a:extLst>
            </p:cNvPr>
            <p:cNvCxnSpPr/>
            <p:nvPr/>
          </p:nvCxnSpPr>
          <p:spPr>
            <a:xfrm>
              <a:off x="3167980" y="1960500"/>
              <a:ext cx="501087" cy="1714"/>
            </a:xfrm>
            <a:prstGeom prst="straightConnector1">
              <a:avLst/>
            </a:prstGeom>
            <a:grpFill/>
            <a:ln w="57150" cap="flat" cmpd="sng" algn="ctr">
              <a:solidFill>
                <a:sysClr val="windowText" lastClr="000000">
                  <a:lumMod val="65000"/>
                  <a:lumOff val="35000"/>
                </a:sysClr>
              </a:solidFill>
              <a:prstDash val="solid"/>
              <a:headEnd type="none" w="med" len="med"/>
              <a:tailEnd type="triangle" w="med" len="med"/>
            </a:ln>
            <a:effectLst/>
          </p:spPr>
        </p:cxnSp>
      </p:grpSp>
      <p:sp>
        <p:nvSpPr>
          <p:cNvPr id="62" name="Text Box 22">
            <a:extLst>
              <a:ext uri="{FF2B5EF4-FFF2-40B4-BE49-F238E27FC236}">
                <a16:creationId xmlns:a16="http://schemas.microsoft.com/office/drawing/2014/main" id="{AF77066E-333E-405A-B647-2CBA356ED18A}"/>
              </a:ext>
            </a:extLst>
          </p:cNvPr>
          <p:cNvSpPr txBox="1">
            <a:spLocks noChangeArrowheads="1"/>
          </p:cNvSpPr>
          <p:nvPr/>
        </p:nvSpPr>
        <p:spPr bwMode="auto">
          <a:xfrm>
            <a:off x="5402961" y="2927764"/>
            <a:ext cx="2410277" cy="503471"/>
          </a:xfrm>
          <a:prstGeom prst="roundRect">
            <a:avLst>
              <a:gd name="adj" fmla="val 6693"/>
            </a:avLst>
          </a:prstGeom>
          <a:solidFill>
            <a:srgbClr val="DCF4F8"/>
          </a:solidFill>
          <a:ln w="25400" cap="flat" cmpd="sng" algn="ctr">
            <a:noFill/>
            <a:prstDash val="solid"/>
          </a:ln>
          <a:effectLst/>
        </p:spPr>
        <p:txBody>
          <a:bodyPr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rgbClr val="000000"/>
                </a:solidFill>
                <a:latin typeface="Arial Narrow" panose="020B0606020202030204" pitchFamily="34" charset="0"/>
              </a:rPr>
              <a:t>Riva 15mg QD</a:t>
            </a:r>
          </a:p>
          <a:p>
            <a:pPr defTabSz="685783">
              <a:defRPr/>
            </a:pPr>
            <a:r>
              <a:rPr lang="en-US" sz="1100" kern="0" dirty="0">
                <a:solidFill>
                  <a:srgbClr val="000000"/>
                </a:solidFill>
                <a:latin typeface="Arial Narrow" panose="020B0606020202030204" pitchFamily="34" charset="0"/>
              </a:rPr>
              <a:t>Aspirin 75-100 mg qd</a:t>
            </a:r>
          </a:p>
        </p:txBody>
      </p:sp>
      <p:sp>
        <p:nvSpPr>
          <p:cNvPr id="63" name="Rounded Rectangle 69">
            <a:extLst>
              <a:ext uri="{FF2B5EF4-FFF2-40B4-BE49-F238E27FC236}">
                <a16:creationId xmlns:a16="http://schemas.microsoft.com/office/drawing/2014/main" id="{F611FA23-C8B8-4148-A73B-7AAA5DB8E32C}"/>
              </a:ext>
            </a:extLst>
          </p:cNvPr>
          <p:cNvSpPr/>
          <p:nvPr/>
        </p:nvSpPr>
        <p:spPr>
          <a:xfrm>
            <a:off x="2990562" y="2920094"/>
            <a:ext cx="2411982" cy="502466"/>
          </a:xfrm>
          <a:prstGeom prst="roundRect">
            <a:avLst>
              <a:gd name="adj" fmla="val 8106"/>
            </a:avLst>
          </a:prstGeom>
          <a:solidFill>
            <a:srgbClr val="99DFEB"/>
          </a:solidFill>
          <a:ln w="25400" cap="flat" cmpd="sng" algn="ctr">
            <a:noFill/>
            <a:prstDash val="solid"/>
          </a:ln>
          <a:effectLst/>
        </p:spPr>
        <p:txBody>
          <a:bodyPr anchor="ctr"/>
          <a:lstStyle/>
          <a:p>
            <a:pPr lvl="1" defTabSz="685783">
              <a:lnSpc>
                <a:spcPct val="90000"/>
              </a:lnSpc>
              <a:defRPr/>
            </a:pPr>
            <a:r>
              <a:rPr lang="en-US" sz="1100" b="1" kern="0" dirty="0">
                <a:latin typeface="Arial Narrow" panose="020B0606020202030204" pitchFamily="34" charset="0"/>
              </a:rPr>
              <a:t>Riva 2.5 mg bid</a:t>
            </a:r>
            <a:br>
              <a:rPr lang="en-US" sz="1100" b="1" kern="0" dirty="0">
                <a:latin typeface="Arial Narrow" panose="020B0606020202030204" pitchFamily="34" charset="0"/>
              </a:rPr>
            </a:br>
            <a:r>
              <a:rPr lang="en-US" sz="1100" b="1" kern="0" dirty="0">
                <a:latin typeface="Arial Narrow" panose="020B0606020202030204" pitchFamily="34" charset="0"/>
              </a:rPr>
              <a:t>Clopidogrel 75 mg </a:t>
            </a:r>
            <a:r>
              <a:rPr lang="en-US" sz="1100" b="1" kern="0" dirty="0" err="1">
                <a:latin typeface="Arial Narrow" panose="020B0606020202030204" pitchFamily="34" charset="0"/>
              </a:rPr>
              <a:t>qd</a:t>
            </a:r>
            <a:r>
              <a:rPr lang="en-US" sz="1100" b="1" kern="0" baseline="30000" dirty="0">
                <a:latin typeface="Arial Narrow" panose="020B0606020202030204" pitchFamily="34" charset="0"/>
              </a:rPr>
              <a:t>†</a:t>
            </a:r>
          </a:p>
          <a:p>
            <a:pPr lvl="1" defTabSz="685783">
              <a:lnSpc>
                <a:spcPct val="90000"/>
              </a:lnSpc>
              <a:defRPr/>
            </a:pPr>
            <a:r>
              <a:rPr lang="en-US" sz="1100" b="1" kern="0" dirty="0">
                <a:latin typeface="Arial Narrow" panose="020B0606020202030204" pitchFamily="34" charset="0"/>
              </a:rPr>
              <a:t>Aspirin 75-100 mg qd</a:t>
            </a:r>
            <a:r>
              <a:rPr lang="en-US" sz="1100" b="1" kern="0" baseline="30000" dirty="0">
                <a:latin typeface="Arial Narrow" panose="020B0606020202030204" pitchFamily="34" charset="0"/>
              </a:rPr>
              <a:t>‡</a:t>
            </a:r>
            <a:endParaRPr lang="en-US" sz="1100" b="1" kern="0" dirty="0">
              <a:latin typeface="Arial Narrow" panose="020B0606020202030204" pitchFamily="34" charset="0"/>
            </a:endParaRPr>
          </a:p>
        </p:txBody>
      </p:sp>
      <p:cxnSp>
        <p:nvCxnSpPr>
          <p:cNvPr id="64" name="Straight Arrow Connector 63">
            <a:extLst>
              <a:ext uri="{FF2B5EF4-FFF2-40B4-BE49-F238E27FC236}">
                <a16:creationId xmlns:a16="http://schemas.microsoft.com/office/drawing/2014/main" id="{CF0B4536-F5FB-441D-8EFF-8C968D6128B6}"/>
              </a:ext>
            </a:extLst>
          </p:cNvPr>
          <p:cNvCxnSpPr/>
          <p:nvPr/>
        </p:nvCxnSpPr>
        <p:spPr>
          <a:xfrm>
            <a:off x="2468971" y="3132257"/>
            <a:ext cx="513617" cy="447"/>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65" name="Text Box 23">
            <a:extLst>
              <a:ext uri="{FF2B5EF4-FFF2-40B4-BE49-F238E27FC236}">
                <a16:creationId xmlns:a16="http://schemas.microsoft.com/office/drawing/2014/main" id="{246AF656-59ED-4012-AFF5-7CADFF88E7BD}"/>
              </a:ext>
            </a:extLst>
          </p:cNvPr>
          <p:cNvSpPr txBox="1">
            <a:spLocks noChangeArrowheads="1"/>
          </p:cNvSpPr>
          <p:nvPr/>
        </p:nvSpPr>
        <p:spPr bwMode="auto">
          <a:xfrm>
            <a:off x="5383617" y="3726895"/>
            <a:ext cx="2418568" cy="548640"/>
          </a:xfrm>
          <a:prstGeom prst="roundRect">
            <a:avLst>
              <a:gd name="adj" fmla="val 5585"/>
            </a:avLst>
          </a:prstGeom>
          <a:solidFill>
            <a:srgbClr val="002060"/>
          </a:solidFill>
          <a:ln w="25400" cap="flat" cmpd="sng" algn="ctr">
            <a:noFill/>
            <a:prstDash val="solid"/>
          </a:ln>
          <a:effectLst/>
        </p:spPr>
        <p:txBody>
          <a:bodyPr lIns="0" rIns="0"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rgbClr val="FFFFFF"/>
                </a:solidFill>
                <a:latin typeface="Arial Narrow" panose="020B0606020202030204" pitchFamily="34" charset="0"/>
              </a:rPr>
              <a:t>VKA </a:t>
            </a:r>
            <a:r>
              <a:rPr lang="en-US" sz="1100" b="0" kern="0" dirty="0">
                <a:solidFill>
                  <a:srgbClr val="FFFFFF"/>
                </a:solidFill>
                <a:latin typeface="Arial Narrow" panose="020B0606020202030204" pitchFamily="34" charset="0"/>
              </a:rPr>
              <a:t>(target INR 2.0-3.0)</a:t>
            </a:r>
            <a:br>
              <a:rPr lang="en-US" sz="1100" b="0" kern="0" dirty="0">
                <a:solidFill>
                  <a:srgbClr val="FFFFFF"/>
                </a:solidFill>
                <a:latin typeface="Arial Narrow" panose="020B0606020202030204" pitchFamily="34" charset="0"/>
              </a:rPr>
            </a:br>
            <a:r>
              <a:rPr lang="en-US" sz="1100" kern="0" dirty="0">
                <a:solidFill>
                  <a:srgbClr val="FFFFFF"/>
                </a:solidFill>
                <a:latin typeface="Arial Narrow" panose="020B0606020202030204" pitchFamily="34" charset="0"/>
              </a:rPr>
              <a:t>Aspirin 75-100 mg qd</a:t>
            </a:r>
          </a:p>
        </p:txBody>
      </p:sp>
      <p:sp>
        <p:nvSpPr>
          <p:cNvPr id="66" name="Rounded Rectangle 66">
            <a:extLst>
              <a:ext uri="{FF2B5EF4-FFF2-40B4-BE49-F238E27FC236}">
                <a16:creationId xmlns:a16="http://schemas.microsoft.com/office/drawing/2014/main" id="{CF8FD1A4-474F-470C-90E7-653DF7AA97BE}"/>
              </a:ext>
            </a:extLst>
          </p:cNvPr>
          <p:cNvSpPr/>
          <p:nvPr/>
        </p:nvSpPr>
        <p:spPr bwMode="auto">
          <a:xfrm>
            <a:off x="2981829" y="3724676"/>
            <a:ext cx="2408215" cy="548640"/>
          </a:xfrm>
          <a:prstGeom prst="roundRect">
            <a:avLst>
              <a:gd name="adj" fmla="val 8106"/>
            </a:avLst>
          </a:prstGeom>
          <a:solidFill>
            <a:srgbClr val="273080"/>
          </a:solidFill>
          <a:ln w="25400" cap="flat" cmpd="sng" algn="ctr">
            <a:noFill/>
            <a:prstDash val="solid"/>
          </a:ln>
          <a:effectLst/>
        </p:spPr>
        <p:txBody>
          <a:bodyPr lIns="0" rIns="0" anchor="ctr"/>
          <a:lstStyle/>
          <a:p>
            <a:pPr algn="ctr" defTabSz="685783">
              <a:lnSpc>
                <a:spcPct val="90000"/>
              </a:lnSpc>
              <a:defRPr/>
            </a:pPr>
            <a:r>
              <a:rPr lang="en-US" sz="1100" b="1" kern="0" dirty="0">
                <a:solidFill>
                  <a:prstClr val="white"/>
                </a:solidFill>
                <a:latin typeface="Arial Narrow" panose="020B0606020202030204" pitchFamily="34" charset="0"/>
              </a:rPr>
              <a:t>VKA </a:t>
            </a:r>
            <a:r>
              <a:rPr lang="en-US" sz="1100" kern="0" dirty="0">
                <a:solidFill>
                  <a:prstClr val="white"/>
                </a:solidFill>
                <a:latin typeface="Arial Narrow" panose="020B0606020202030204" pitchFamily="34" charset="0"/>
              </a:rPr>
              <a:t>(tar INR 2.0-2.5/3.0)</a:t>
            </a:r>
            <a:br>
              <a:rPr lang="en-US" sz="1100" kern="0" dirty="0">
                <a:solidFill>
                  <a:prstClr val="white"/>
                </a:solidFill>
                <a:latin typeface="Arial Narrow" panose="020B0606020202030204" pitchFamily="34" charset="0"/>
              </a:rPr>
            </a:br>
            <a:r>
              <a:rPr lang="en-US" sz="1100" b="1" kern="0" dirty="0">
                <a:solidFill>
                  <a:prstClr val="white"/>
                </a:solidFill>
                <a:latin typeface="Arial Narrow" panose="020B0606020202030204" pitchFamily="34" charset="0"/>
              </a:rPr>
              <a:t>Clopidogrel 75 mg qd</a:t>
            </a:r>
            <a:r>
              <a:rPr lang="en-US" sz="1100" b="1" kern="0" baseline="30000" dirty="0">
                <a:solidFill>
                  <a:prstClr val="white"/>
                </a:solidFill>
                <a:latin typeface="Arial Narrow" panose="020B0606020202030204" pitchFamily="34" charset="0"/>
              </a:rPr>
              <a:t>†</a:t>
            </a:r>
          </a:p>
          <a:p>
            <a:pPr algn="ctr" defTabSz="685783">
              <a:lnSpc>
                <a:spcPct val="90000"/>
              </a:lnSpc>
              <a:defRPr/>
            </a:pPr>
            <a:r>
              <a:rPr lang="en-US" sz="1100" b="1" kern="0" dirty="0">
                <a:solidFill>
                  <a:prstClr val="white"/>
                </a:solidFill>
                <a:latin typeface="Arial Narrow" panose="020B0606020202030204" pitchFamily="34" charset="0"/>
              </a:rPr>
              <a:t>Aspirin 75-100 mg qd</a:t>
            </a:r>
          </a:p>
        </p:txBody>
      </p:sp>
      <p:cxnSp>
        <p:nvCxnSpPr>
          <p:cNvPr id="67" name="Straight Arrow Connector 66">
            <a:extLst>
              <a:ext uri="{FF2B5EF4-FFF2-40B4-BE49-F238E27FC236}">
                <a16:creationId xmlns:a16="http://schemas.microsoft.com/office/drawing/2014/main" id="{AB0DAEFC-40E6-48E5-9DEA-E05D2598F0B4}"/>
              </a:ext>
            </a:extLst>
          </p:cNvPr>
          <p:cNvCxnSpPr/>
          <p:nvPr/>
        </p:nvCxnSpPr>
        <p:spPr bwMode="auto">
          <a:xfrm>
            <a:off x="2471237" y="3947919"/>
            <a:ext cx="498638"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cxnSp>
        <p:nvCxnSpPr>
          <p:cNvPr id="68" name="Straight Connector 67">
            <a:extLst>
              <a:ext uri="{FF2B5EF4-FFF2-40B4-BE49-F238E27FC236}">
                <a16:creationId xmlns:a16="http://schemas.microsoft.com/office/drawing/2014/main" id="{8404D2BD-530C-44C2-928D-0726C44BA54F}"/>
              </a:ext>
            </a:extLst>
          </p:cNvPr>
          <p:cNvCxnSpPr/>
          <p:nvPr/>
        </p:nvCxnSpPr>
        <p:spPr>
          <a:xfrm flipV="1">
            <a:off x="7877036" y="2130038"/>
            <a:ext cx="2098" cy="2194560"/>
          </a:xfrm>
          <a:prstGeom prst="line">
            <a:avLst/>
          </a:prstGeom>
          <a:noFill/>
          <a:ln w="28575" cap="flat" cmpd="sng" algn="ctr">
            <a:solidFill>
              <a:sysClr val="windowText" lastClr="000000">
                <a:lumMod val="75000"/>
                <a:lumOff val="25000"/>
              </a:sysClr>
            </a:solidFill>
            <a:prstDash val="sysDash"/>
          </a:ln>
          <a:effectLst/>
        </p:spPr>
      </p:cxnSp>
      <p:sp>
        <p:nvSpPr>
          <p:cNvPr id="69" name="TextBox 60">
            <a:extLst>
              <a:ext uri="{FF2B5EF4-FFF2-40B4-BE49-F238E27FC236}">
                <a16:creationId xmlns:a16="http://schemas.microsoft.com/office/drawing/2014/main" id="{860955A1-21D8-4649-865A-0863A199176A}"/>
              </a:ext>
            </a:extLst>
          </p:cNvPr>
          <p:cNvSpPr txBox="1">
            <a:spLocks noChangeArrowheads="1"/>
          </p:cNvSpPr>
          <p:nvPr/>
        </p:nvSpPr>
        <p:spPr bwMode="auto">
          <a:xfrm>
            <a:off x="8278798" y="1481947"/>
            <a:ext cx="84510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ts val="1200"/>
              </a:lnSpc>
              <a:spcBef>
                <a:spcPct val="0"/>
              </a:spcBef>
              <a:spcAft>
                <a:spcPct val="0"/>
              </a:spcAft>
              <a:buClrTx/>
              <a:buFont typeface="Wingdings 2" pitchFamily="18" charset="2"/>
              <a:buNone/>
            </a:pPr>
            <a:r>
              <a:rPr lang="en-US" altLang="en-US" sz="1100" b="1" dirty="0">
                <a:solidFill>
                  <a:srgbClr val="000000"/>
                </a:solidFill>
                <a:latin typeface="Arial Narrow" panose="020B0606020202030204" pitchFamily="34" charset="0"/>
                <a:cs typeface="Arial" pitchFamily="34" charset="0"/>
              </a:rPr>
              <a:t>End of</a:t>
            </a:r>
            <a:br>
              <a:rPr lang="en-US" altLang="en-US" sz="1100" b="1" dirty="0">
                <a:solidFill>
                  <a:srgbClr val="000000"/>
                </a:solidFill>
                <a:latin typeface="Arial Narrow" panose="020B0606020202030204" pitchFamily="34" charset="0"/>
                <a:cs typeface="Arial" pitchFamily="34" charset="0"/>
              </a:rPr>
            </a:br>
            <a:r>
              <a:rPr lang="en-US" altLang="en-US" sz="1100" b="1" dirty="0">
                <a:solidFill>
                  <a:srgbClr val="000000"/>
                </a:solidFill>
                <a:latin typeface="Arial Narrow" panose="020B0606020202030204" pitchFamily="34" charset="0"/>
                <a:cs typeface="Arial" pitchFamily="34" charset="0"/>
              </a:rPr>
              <a:t>treatment at</a:t>
            </a:r>
            <a:br>
              <a:rPr lang="en-US" altLang="en-US" sz="1100" b="1" dirty="0">
                <a:solidFill>
                  <a:srgbClr val="000000"/>
                </a:solidFill>
                <a:latin typeface="Arial Narrow" panose="020B0606020202030204" pitchFamily="34" charset="0"/>
                <a:cs typeface="Arial" pitchFamily="34" charset="0"/>
              </a:rPr>
            </a:br>
            <a:r>
              <a:rPr lang="en-US" altLang="en-US" sz="1100" b="1" dirty="0">
                <a:solidFill>
                  <a:srgbClr val="000000"/>
                </a:solidFill>
                <a:latin typeface="Arial Narrow" panose="020B0606020202030204" pitchFamily="34" charset="0"/>
                <a:cs typeface="Arial" pitchFamily="34" charset="0"/>
              </a:rPr>
              <a:t>12 months</a:t>
            </a:r>
          </a:p>
        </p:txBody>
      </p:sp>
      <p:grpSp>
        <p:nvGrpSpPr>
          <p:cNvPr id="70" name="Group 51">
            <a:extLst>
              <a:ext uri="{FF2B5EF4-FFF2-40B4-BE49-F238E27FC236}">
                <a16:creationId xmlns:a16="http://schemas.microsoft.com/office/drawing/2014/main" id="{CD6A88B2-0D46-4D84-80E9-F0BB662E09F3}"/>
              </a:ext>
            </a:extLst>
          </p:cNvPr>
          <p:cNvGrpSpPr/>
          <p:nvPr/>
        </p:nvGrpSpPr>
        <p:grpSpPr>
          <a:xfrm>
            <a:off x="3000963" y="2657992"/>
            <a:ext cx="2389086" cy="261610"/>
            <a:chOff x="3546338" y="1868119"/>
            <a:chExt cx="3185447" cy="348813"/>
          </a:xfrm>
        </p:grpSpPr>
        <p:sp>
          <p:nvSpPr>
            <p:cNvPr id="71" name="TextBox 44">
              <a:extLst>
                <a:ext uri="{FF2B5EF4-FFF2-40B4-BE49-F238E27FC236}">
                  <a16:creationId xmlns:a16="http://schemas.microsoft.com/office/drawing/2014/main" id="{CB416E8F-DC84-470C-B5C3-1921703F0574}"/>
                </a:ext>
              </a:extLst>
            </p:cNvPr>
            <p:cNvSpPr txBox="1">
              <a:spLocks noChangeArrowheads="1"/>
            </p:cNvSpPr>
            <p:nvPr/>
          </p:nvSpPr>
          <p:spPr bwMode="auto">
            <a:xfrm>
              <a:off x="4325170" y="1868119"/>
              <a:ext cx="1699775" cy="34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1,6, or 12 months</a:t>
              </a:r>
            </a:p>
          </p:txBody>
        </p:sp>
        <p:cxnSp>
          <p:nvCxnSpPr>
            <p:cNvPr id="72" name="Straight Connector 71">
              <a:extLst>
                <a:ext uri="{FF2B5EF4-FFF2-40B4-BE49-F238E27FC236}">
                  <a16:creationId xmlns:a16="http://schemas.microsoft.com/office/drawing/2014/main" id="{F6F5E89E-098B-46EB-B03C-EC33FB4344F9}"/>
                </a:ext>
              </a:extLst>
            </p:cNvPr>
            <p:cNvCxnSpPr>
              <a:endCxn id="71" idx="3"/>
            </p:cNvCxnSpPr>
            <p:nvPr/>
          </p:nvCxnSpPr>
          <p:spPr bwMode="auto">
            <a:xfrm flipH="1">
              <a:off x="6024945" y="2019534"/>
              <a:ext cx="706840" cy="0"/>
            </a:xfrm>
            <a:prstGeom prst="line">
              <a:avLst/>
            </a:prstGeom>
            <a:noFill/>
            <a:ln w="28575" cap="flat" cmpd="sng" algn="ctr">
              <a:solidFill>
                <a:sysClr val="windowText" lastClr="000000">
                  <a:lumMod val="75000"/>
                  <a:lumOff val="25000"/>
                </a:sysClr>
              </a:solidFill>
              <a:prstDash val="solid"/>
            </a:ln>
            <a:effectLst/>
          </p:spPr>
        </p:cxnSp>
        <p:cxnSp>
          <p:nvCxnSpPr>
            <p:cNvPr id="73" name="Straight Connector 72">
              <a:extLst>
                <a:ext uri="{FF2B5EF4-FFF2-40B4-BE49-F238E27FC236}">
                  <a16:creationId xmlns:a16="http://schemas.microsoft.com/office/drawing/2014/main" id="{4962690D-629D-4BBC-A9B3-6527B5397F8B}"/>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74" name="Group 62">
              <a:extLst>
                <a:ext uri="{FF2B5EF4-FFF2-40B4-BE49-F238E27FC236}">
                  <a16:creationId xmlns:a16="http://schemas.microsoft.com/office/drawing/2014/main" id="{C9A6901D-6111-4F14-B948-52BFFB3109C0}"/>
                </a:ext>
              </a:extLst>
            </p:cNvPr>
            <p:cNvGrpSpPr/>
            <p:nvPr/>
          </p:nvGrpSpPr>
          <p:grpSpPr>
            <a:xfrm flipH="1">
              <a:off x="3546338" y="1966439"/>
              <a:ext cx="774155" cy="119064"/>
              <a:chOff x="5968844" y="1959894"/>
              <a:chExt cx="774155" cy="119064"/>
            </a:xfrm>
          </p:grpSpPr>
          <p:cxnSp>
            <p:nvCxnSpPr>
              <p:cNvPr id="75" name="Straight Connector 74">
                <a:extLst>
                  <a:ext uri="{FF2B5EF4-FFF2-40B4-BE49-F238E27FC236}">
                    <a16:creationId xmlns:a16="http://schemas.microsoft.com/office/drawing/2014/main" id="{04AEDC8B-4750-4BB0-BBFE-C3B3B9C4F6AA}"/>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76" name="Straight Connector 75">
                <a:extLst>
                  <a:ext uri="{FF2B5EF4-FFF2-40B4-BE49-F238E27FC236}">
                    <a16:creationId xmlns:a16="http://schemas.microsoft.com/office/drawing/2014/main" id="{EDF2F8DB-CF29-4E1D-BA11-3764E3ABF73C}"/>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grpSp>
        <p:nvGrpSpPr>
          <p:cNvPr id="77" name="Group 52">
            <a:extLst>
              <a:ext uri="{FF2B5EF4-FFF2-40B4-BE49-F238E27FC236}">
                <a16:creationId xmlns:a16="http://schemas.microsoft.com/office/drawing/2014/main" id="{CE44F0F0-51B7-42AE-8C4D-90D5521C134D}"/>
              </a:ext>
            </a:extLst>
          </p:cNvPr>
          <p:cNvGrpSpPr/>
          <p:nvPr/>
        </p:nvGrpSpPr>
        <p:grpSpPr>
          <a:xfrm>
            <a:off x="3005871" y="3491551"/>
            <a:ext cx="2389086" cy="261610"/>
            <a:chOff x="3546338" y="1868119"/>
            <a:chExt cx="3185447" cy="348813"/>
          </a:xfrm>
        </p:grpSpPr>
        <p:sp>
          <p:nvSpPr>
            <p:cNvPr id="78" name="TextBox 44">
              <a:extLst>
                <a:ext uri="{FF2B5EF4-FFF2-40B4-BE49-F238E27FC236}">
                  <a16:creationId xmlns:a16="http://schemas.microsoft.com/office/drawing/2014/main" id="{20D13572-D544-445E-974E-DD3933660ECC}"/>
                </a:ext>
              </a:extLst>
            </p:cNvPr>
            <p:cNvSpPr txBox="1">
              <a:spLocks noChangeArrowheads="1"/>
            </p:cNvSpPr>
            <p:nvPr/>
          </p:nvSpPr>
          <p:spPr bwMode="auto">
            <a:xfrm>
              <a:off x="4325170" y="1868119"/>
              <a:ext cx="1699775" cy="34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1,6, or 12 months</a:t>
              </a:r>
            </a:p>
          </p:txBody>
        </p:sp>
        <p:cxnSp>
          <p:nvCxnSpPr>
            <p:cNvPr id="79" name="Straight Connector 78">
              <a:extLst>
                <a:ext uri="{FF2B5EF4-FFF2-40B4-BE49-F238E27FC236}">
                  <a16:creationId xmlns:a16="http://schemas.microsoft.com/office/drawing/2014/main" id="{1DEC58E2-0F4D-4502-8764-9735D5CAF4E3}"/>
                </a:ext>
              </a:extLst>
            </p:cNvPr>
            <p:cNvCxnSpPr>
              <a:endCxn id="78" idx="3"/>
            </p:cNvCxnSpPr>
            <p:nvPr/>
          </p:nvCxnSpPr>
          <p:spPr bwMode="auto">
            <a:xfrm flipH="1">
              <a:off x="6024945" y="2019534"/>
              <a:ext cx="706840" cy="0"/>
            </a:xfrm>
            <a:prstGeom prst="line">
              <a:avLst/>
            </a:prstGeom>
            <a:noFill/>
            <a:ln w="28575" cap="flat" cmpd="sng" algn="ctr">
              <a:solidFill>
                <a:sysClr val="windowText" lastClr="000000">
                  <a:lumMod val="75000"/>
                  <a:lumOff val="25000"/>
                </a:sysClr>
              </a:solidFill>
              <a:prstDash val="solid"/>
            </a:ln>
            <a:effectLst/>
          </p:spPr>
        </p:cxnSp>
        <p:cxnSp>
          <p:nvCxnSpPr>
            <p:cNvPr id="80" name="Straight Connector 79">
              <a:extLst>
                <a:ext uri="{FF2B5EF4-FFF2-40B4-BE49-F238E27FC236}">
                  <a16:creationId xmlns:a16="http://schemas.microsoft.com/office/drawing/2014/main" id="{3BDBC0E1-2D53-4A84-ADEA-5EDDB30CB0B2}"/>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81" name="Group 56">
              <a:extLst>
                <a:ext uri="{FF2B5EF4-FFF2-40B4-BE49-F238E27FC236}">
                  <a16:creationId xmlns:a16="http://schemas.microsoft.com/office/drawing/2014/main" id="{C0DFF7E3-52AC-4C27-AEE2-F9A796D5C4F1}"/>
                </a:ext>
              </a:extLst>
            </p:cNvPr>
            <p:cNvGrpSpPr/>
            <p:nvPr/>
          </p:nvGrpSpPr>
          <p:grpSpPr>
            <a:xfrm flipH="1">
              <a:off x="3546338" y="1966439"/>
              <a:ext cx="774155" cy="119064"/>
              <a:chOff x="5968844" y="1959894"/>
              <a:chExt cx="774155" cy="119064"/>
            </a:xfrm>
          </p:grpSpPr>
          <p:cxnSp>
            <p:nvCxnSpPr>
              <p:cNvPr id="82" name="Straight Connector 81">
                <a:extLst>
                  <a:ext uri="{FF2B5EF4-FFF2-40B4-BE49-F238E27FC236}">
                    <a16:creationId xmlns:a16="http://schemas.microsoft.com/office/drawing/2014/main" id="{193A0D0D-E30A-496C-9BB3-6F6F71599534}"/>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83" name="Straight Connector 82">
                <a:extLst>
                  <a:ext uri="{FF2B5EF4-FFF2-40B4-BE49-F238E27FC236}">
                    <a16:creationId xmlns:a16="http://schemas.microsoft.com/office/drawing/2014/main" id="{A616DF84-FBCA-461B-B0E5-FC6CB731361F}"/>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sp>
        <p:nvSpPr>
          <p:cNvPr id="84" name="TextBox 56">
            <a:extLst>
              <a:ext uri="{FF2B5EF4-FFF2-40B4-BE49-F238E27FC236}">
                <a16:creationId xmlns:a16="http://schemas.microsoft.com/office/drawing/2014/main" id="{BAEECA3C-00E1-4607-91AB-00997E342D1C}"/>
              </a:ext>
            </a:extLst>
          </p:cNvPr>
          <p:cNvSpPr txBox="1">
            <a:spLocks noChangeArrowheads="1"/>
          </p:cNvSpPr>
          <p:nvPr/>
        </p:nvSpPr>
        <p:spPr bwMode="auto">
          <a:xfrm>
            <a:off x="1711241" y="2726191"/>
            <a:ext cx="505586" cy="946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9" tIns="34289" rIns="68579" bIns="34289">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ct val="100000"/>
              </a:lnSpc>
              <a:spcBef>
                <a:spcPct val="0"/>
              </a:spcBef>
              <a:spcAft>
                <a:spcPct val="0"/>
              </a:spcAft>
              <a:buClrTx/>
              <a:buFont typeface="Wingdings 2" pitchFamily="18" charset="2"/>
              <a:buNone/>
            </a:pPr>
            <a:r>
              <a:rPr lang="en-US" altLang="en-US" sz="1200" b="1" dirty="0">
                <a:solidFill>
                  <a:srgbClr val="000000"/>
                </a:solidFill>
                <a:latin typeface="Arial Narrow" panose="020B0606020202030204" pitchFamily="34" charset="0"/>
                <a:cs typeface="Arial" pitchFamily="34" charset="0"/>
              </a:rPr>
              <a:t>≤</a:t>
            </a:r>
            <a:r>
              <a:rPr lang="en-US" altLang="en-US" sz="900" b="1" dirty="0">
                <a:solidFill>
                  <a:srgbClr val="000000"/>
                </a:solidFill>
                <a:latin typeface="Arial Narrow" panose="020B0606020202030204" pitchFamily="34" charset="0"/>
                <a:cs typeface="Arial" pitchFamily="34" charset="0"/>
              </a:rPr>
              <a:t>72</a:t>
            </a:r>
            <a:br>
              <a:rPr lang="en-US" altLang="en-US" sz="900" b="1" dirty="0">
                <a:solidFill>
                  <a:srgbClr val="000000"/>
                </a:solidFill>
                <a:latin typeface="Arial Narrow" panose="020B0606020202030204" pitchFamily="34" charset="0"/>
                <a:cs typeface="Arial" pitchFamily="34" charset="0"/>
              </a:rPr>
            </a:br>
            <a:r>
              <a:rPr lang="en-US" altLang="en-US" sz="900" b="1" dirty="0">
                <a:solidFill>
                  <a:srgbClr val="000000"/>
                </a:solidFill>
                <a:latin typeface="Arial Narrow" panose="020B0606020202030204" pitchFamily="34" charset="0"/>
                <a:cs typeface="Arial" pitchFamily="34" charset="0"/>
              </a:rPr>
              <a:t>hours</a:t>
            </a:r>
          </a:p>
          <a:p>
            <a:pPr algn="ctr" defTabSz="685783" fontAlgn="base">
              <a:lnSpc>
                <a:spcPct val="100000"/>
              </a:lnSpc>
              <a:spcBef>
                <a:spcPct val="0"/>
              </a:spcBef>
              <a:spcAft>
                <a:spcPct val="0"/>
              </a:spcAft>
              <a:buClrTx/>
              <a:buFont typeface="Wingdings 2" pitchFamily="18" charset="2"/>
              <a:buNone/>
            </a:pPr>
            <a:endParaRPr lang="en-US" altLang="en-US" sz="900" b="1" dirty="0">
              <a:solidFill>
                <a:srgbClr val="000000"/>
              </a:solidFill>
              <a:latin typeface="Arial Narrow" panose="020B0606020202030204" pitchFamily="34" charset="0"/>
              <a:cs typeface="Arial" pitchFamily="34" charset="0"/>
            </a:endParaRP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After</a:t>
            </a: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Sheath  </a:t>
            </a: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removal</a:t>
            </a:r>
          </a:p>
        </p:txBody>
      </p:sp>
      <p:grpSp>
        <p:nvGrpSpPr>
          <p:cNvPr id="85" name="Group 35">
            <a:extLst>
              <a:ext uri="{FF2B5EF4-FFF2-40B4-BE49-F238E27FC236}">
                <a16:creationId xmlns:a16="http://schemas.microsoft.com/office/drawing/2014/main" id="{379B5855-CD33-4725-B133-FB45779CD75F}"/>
              </a:ext>
            </a:extLst>
          </p:cNvPr>
          <p:cNvGrpSpPr/>
          <p:nvPr/>
        </p:nvGrpSpPr>
        <p:grpSpPr>
          <a:xfrm>
            <a:off x="1711241" y="4477559"/>
            <a:ext cx="6169657" cy="835076"/>
            <a:chOff x="2160870" y="4611959"/>
            <a:chExt cx="8219975" cy="966775"/>
          </a:xfrm>
          <a:solidFill>
            <a:srgbClr val="0070C0"/>
          </a:solidFill>
          <a:effectLst>
            <a:outerShdw blurRad="50800" dist="38100" dir="2700000" algn="tl" rotWithShape="0">
              <a:prstClr val="black">
                <a:alpha val="40000"/>
              </a:prstClr>
            </a:outerShdw>
          </a:effectLst>
        </p:grpSpPr>
        <p:sp>
          <p:nvSpPr>
            <p:cNvPr id="86" name="Rectangle 85">
              <a:extLst>
                <a:ext uri="{FF2B5EF4-FFF2-40B4-BE49-F238E27FC236}">
                  <a16:creationId xmlns:a16="http://schemas.microsoft.com/office/drawing/2014/main" id="{DF789095-CE9B-4057-B43A-F20805F1240D}"/>
                </a:ext>
              </a:extLst>
            </p:cNvPr>
            <p:cNvSpPr/>
            <p:nvPr/>
          </p:nvSpPr>
          <p:spPr>
            <a:xfrm>
              <a:off x="2160870" y="4611959"/>
              <a:ext cx="8219975" cy="966775"/>
            </a:xfrm>
            <a:prstGeom prst="rect">
              <a:avLst/>
            </a:prstGeom>
            <a:grp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87" name="Content Placeholder 10">
              <a:extLst>
                <a:ext uri="{FF2B5EF4-FFF2-40B4-BE49-F238E27FC236}">
                  <a16:creationId xmlns:a16="http://schemas.microsoft.com/office/drawing/2014/main" id="{F21962BF-ADE4-412F-8498-7742A514BA05}"/>
                </a:ext>
              </a:extLst>
            </p:cNvPr>
            <p:cNvSpPr txBox="1">
              <a:spLocks/>
            </p:cNvSpPr>
            <p:nvPr/>
          </p:nvSpPr>
          <p:spPr bwMode="auto">
            <a:xfrm>
              <a:off x="2528153" y="4718839"/>
              <a:ext cx="7592812" cy="74014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fontAlgn="base">
                <a:lnSpc>
                  <a:spcPct val="95000"/>
                </a:lnSpc>
                <a:spcBef>
                  <a:spcPts val="1200"/>
                </a:spcBef>
                <a:spcAft>
                  <a:spcPts val="600"/>
                </a:spcAft>
                <a:buClr>
                  <a:schemeClr val="tx1"/>
                </a:buClr>
                <a:buSzPct val="75000"/>
                <a:buFont typeface="Wingdings" pitchFamily="2" charset="2"/>
                <a:buChar char="n"/>
                <a:defRPr sz="3200" kern="1200">
                  <a:solidFill>
                    <a:srgbClr val="000000"/>
                  </a:solidFill>
                  <a:latin typeface="+mn-lt"/>
                  <a:ea typeface="+mn-ea"/>
                  <a:cs typeface="+mn-cs"/>
                </a:defRPr>
              </a:lvl1pPr>
              <a:lvl2pPr marL="742950" indent="-285750" algn="l" rtl="0" fontAlgn="base">
                <a:lnSpc>
                  <a:spcPct val="95000"/>
                </a:lnSpc>
                <a:spcBef>
                  <a:spcPts val="600"/>
                </a:spcBef>
                <a:spcAft>
                  <a:spcPts val="600"/>
                </a:spcAft>
                <a:buClr>
                  <a:schemeClr val="tx2"/>
                </a:buClr>
                <a:buFont typeface="Arial" charset="0"/>
                <a:buChar char="–"/>
                <a:defRPr sz="2800" kern="1200">
                  <a:solidFill>
                    <a:srgbClr val="000000"/>
                  </a:solidFill>
                  <a:latin typeface="+mn-lt"/>
                  <a:ea typeface="+mn-ea"/>
                  <a:cs typeface="+mn-cs"/>
                </a:defRPr>
              </a:lvl2pPr>
              <a:lvl3pPr marL="1143000" indent="-228600" algn="l" rtl="0" fontAlgn="base">
                <a:lnSpc>
                  <a:spcPct val="95000"/>
                </a:lnSpc>
                <a:spcBef>
                  <a:spcPts val="300"/>
                </a:spcBef>
                <a:spcAft>
                  <a:spcPts val="600"/>
                </a:spcAft>
                <a:buClr>
                  <a:srgbClr val="7F7F7F"/>
                </a:buClr>
                <a:buFont typeface="Arial" charset="0"/>
                <a:buChar char="•"/>
                <a:defRPr sz="2400" kern="1200">
                  <a:solidFill>
                    <a:srgbClr val="000000"/>
                  </a:solidFill>
                  <a:latin typeface="+mn-lt"/>
                  <a:ea typeface="+mn-ea"/>
                  <a:cs typeface="+mn-cs"/>
                </a:defRPr>
              </a:lvl3pPr>
              <a:lvl4pPr marL="1600200" indent="-228600" algn="l" rtl="0" fontAlgn="base">
                <a:lnSpc>
                  <a:spcPct val="95000"/>
                </a:lnSpc>
                <a:spcBef>
                  <a:spcPts val="200"/>
                </a:spcBef>
                <a:spcAft>
                  <a:spcPts val="600"/>
                </a:spcAft>
                <a:buClr>
                  <a:schemeClr val="accent2"/>
                </a:buClr>
                <a:buFont typeface="Arial" charset="0"/>
                <a:buChar char="–"/>
                <a:defRPr sz="2000" kern="1200">
                  <a:solidFill>
                    <a:srgbClr val="000000"/>
                  </a:solidFill>
                  <a:latin typeface="+mn-lt"/>
                  <a:ea typeface="+mn-ea"/>
                  <a:cs typeface="+mn-cs"/>
                </a:defRPr>
              </a:lvl4pPr>
              <a:lvl5pPr marL="2057400" indent="-228600" algn="l" rtl="0" fontAlgn="base">
                <a:lnSpc>
                  <a:spcPct val="95000"/>
                </a:lnSpc>
                <a:spcBef>
                  <a:spcPts val="100"/>
                </a:spcBef>
                <a:spcAft>
                  <a:spcPts val="600"/>
                </a:spcAft>
                <a:buClr>
                  <a:srgbClr val="7F7F7F"/>
                </a:buClr>
                <a:buFont typeface="Arial"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kumimoji="0" lang="en-US" altLang="en-US" sz="1800" b="1" i="0" u="none" strike="noStrike" kern="1200" cap="none" spc="0" normalizeH="0" baseline="0" noProof="0" dirty="0">
                  <a:ln>
                    <a:noFill/>
                  </a:ln>
                  <a:solidFill>
                    <a:prstClr val="white"/>
                  </a:solidFill>
                  <a:effectLst/>
                  <a:uLnTx/>
                  <a:uFillTx/>
                  <a:latin typeface="Arial Narrow" panose="020B0606020202030204" pitchFamily="34" charset="0"/>
                </a:rPr>
                <a:t>Primary objective: </a:t>
              </a:r>
              <a:r>
                <a:rPr kumimoji="0" lang="en-US" altLang="en-US" sz="1800" b="0" i="0" u="none" strike="noStrike" kern="1200" cap="none" spc="0" normalizeH="0" baseline="0" noProof="0" dirty="0">
                  <a:ln>
                    <a:noFill/>
                  </a:ln>
                  <a:solidFill>
                    <a:prstClr val="white"/>
                  </a:solidFill>
                  <a:effectLst/>
                  <a:uLnTx/>
                  <a:uFillTx/>
                  <a:latin typeface="Arial Narrow" panose="020B0606020202030204" pitchFamily="34" charset="0"/>
                </a:rPr>
                <a:t>clinically significant bleeding at 12 months</a:t>
              </a:r>
            </a:p>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kumimoji="0" lang="en-US" altLang="en-US" sz="1800" b="1" i="0" u="none" strike="noStrike" kern="1200" cap="none" spc="0" normalizeH="0" baseline="0" noProof="0" dirty="0">
                  <a:ln>
                    <a:noFill/>
                  </a:ln>
                  <a:solidFill>
                    <a:prstClr val="white"/>
                  </a:solidFill>
                  <a:effectLst/>
                  <a:uLnTx/>
                  <a:uFillTx/>
                  <a:latin typeface="Arial Narrow" panose="020B0606020202030204" pitchFamily="34" charset="0"/>
                </a:rPr>
                <a:t>Secondary objectives: </a:t>
              </a:r>
              <a:r>
                <a:rPr kumimoji="0" lang="en-US" altLang="en-US" sz="1800" b="0" i="0" u="none" strike="noStrike" kern="1200" cap="none" spc="0" normalizeH="0" baseline="0" noProof="0" dirty="0">
                  <a:ln>
                    <a:noFill/>
                  </a:ln>
                  <a:solidFill>
                    <a:prstClr val="white"/>
                  </a:solidFill>
                  <a:effectLst/>
                  <a:uLnTx/>
                  <a:uFillTx/>
                  <a:latin typeface="Arial Narrow" panose="020B0606020202030204" pitchFamily="34" charset="0"/>
                </a:rPr>
                <a:t>CV death, MI, stroke, and stent thrombosis</a:t>
              </a:r>
            </a:p>
          </p:txBody>
        </p:sp>
      </p:grpSp>
      <p:sp>
        <p:nvSpPr>
          <p:cNvPr id="88" name="Rounded Rectangle 38">
            <a:extLst>
              <a:ext uri="{FF2B5EF4-FFF2-40B4-BE49-F238E27FC236}">
                <a16:creationId xmlns:a16="http://schemas.microsoft.com/office/drawing/2014/main" id="{1286A049-3D49-43CC-81BB-B99443FEBD7B}"/>
              </a:ext>
            </a:extLst>
          </p:cNvPr>
          <p:cNvSpPr/>
          <p:nvPr/>
        </p:nvSpPr>
        <p:spPr>
          <a:xfrm>
            <a:off x="60262" y="2281984"/>
            <a:ext cx="1693583" cy="1759357"/>
          </a:xfrm>
          <a:prstGeom prst="roundRect">
            <a:avLst>
              <a:gd name="adj" fmla="val 8106"/>
            </a:avLst>
          </a:prstGeom>
          <a:solidFill>
            <a:srgbClr val="19325C"/>
          </a:solidFill>
          <a:ln w="25400" cap="flat" cmpd="sng" algn="ctr">
            <a:noFill/>
            <a:prstDash val="solid"/>
          </a:ln>
          <a:effectLst>
            <a:outerShdw blurRad="50800" dist="38100" dir="2700000" algn="tl" rotWithShape="0">
              <a:prstClr val="black">
                <a:alpha val="40000"/>
              </a:prstClr>
            </a:outerShdw>
          </a:effectLst>
        </p:spPr>
        <p:txBody>
          <a:bodyPr lIns="68579" tIns="34289" rIns="68579" bIns="34289" anchor="ctr"/>
          <a:lstStyle/>
          <a:p>
            <a:pPr defTabSz="685783">
              <a:spcAft>
                <a:spcPts val="225"/>
              </a:spcAft>
              <a:buClr>
                <a:srgbClr val="EC008C"/>
              </a:buClr>
              <a:buSzPct val="80000"/>
              <a:defRPr/>
            </a:pPr>
            <a:r>
              <a:rPr lang="en-US" sz="1200" b="1" kern="0" dirty="0">
                <a:solidFill>
                  <a:prstClr val="white"/>
                </a:solidFill>
                <a:latin typeface="Arial Narrow" panose="020B0606020202030204" pitchFamily="34" charset="0"/>
              </a:rPr>
              <a:t>Patient Population</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2100 patients with NVAF</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Open label</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No prior stroke/TIA</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PCI with stent placement</a:t>
            </a:r>
          </a:p>
        </p:txBody>
      </p:sp>
      <p:sp>
        <p:nvSpPr>
          <p:cNvPr id="89" name="Rounded Rectangle 39">
            <a:extLst>
              <a:ext uri="{FF2B5EF4-FFF2-40B4-BE49-F238E27FC236}">
                <a16:creationId xmlns:a16="http://schemas.microsoft.com/office/drawing/2014/main" id="{F386EBC6-07FC-4BEE-82A9-1A2263109C93}"/>
              </a:ext>
            </a:extLst>
          </p:cNvPr>
          <p:cNvSpPr/>
          <p:nvPr/>
        </p:nvSpPr>
        <p:spPr>
          <a:xfrm>
            <a:off x="2211436" y="2031788"/>
            <a:ext cx="265510" cy="2200940"/>
          </a:xfrm>
          <a:prstGeom prst="roundRect">
            <a:avLst/>
          </a:prstGeom>
          <a:solidFill>
            <a:srgbClr val="19325C"/>
          </a:solidFill>
          <a:ln w="25400" cap="flat" cmpd="sng" algn="ctr">
            <a:noFill/>
            <a:prstDash val="solid"/>
          </a:ln>
          <a:effectLst/>
        </p:spPr>
        <p:txBody>
          <a:bodyPr lIns="68579" tIns="34289" rIns="68579" bIns="34289" anchor="ctr"/>
          <a:lstStyle/>
          <a:p>
            <a:pPr algn="ctr" defTabSz="685783">
              <a:defRPr/>
            </a:pPr>
            <a:r>
              <a:rPr lang="en-US" sz="1400" b="1" kern="0" dirty="0">
                <a:solidFill>
                  <a:prstClr val="white"/>
                </a:solidFill>
                <a:latin typeface="Arial Narrow" panose="020B0606020202030204" pitchFamily="34" charset="0"/>
              </a:rPr>
              <a:t>R</a:t>
            </a:r>
          </a:p>
          <a:p>
            <a:pPr algn="ctr" defTabSz="685783">
              <a:defRPr/>
            </a:pPr>
            <a:r>
              <a:rPr lang="en-US" sz="1400" b="1" kern="0" dirty="0">
                <a:solidFill>
                  <a:prstClr val="white"/>
                </a:solidFill>
                <a:latin typeface="Arial Narrow" panose="020B0606020202030204" pitchFamily="34" charset="0"/>
              </a:rPr>
              <a:t>A</a:t>
            </a:r>
          </a:p>
          <a:p>
            <a:pPr algn="ctr" defTabSz="685783">
              <a:defRPr/>
            </a:pPr>
            <a:r>
              <a:rPr lang="en-US" sz="1400" b="1" kern="0" dirty="0">
                <a:solidFill>
                  <a:prstClr val="white"/>
                </a:solidFill>
                <a:latin typeface="Arial Narrow" panose="020B0606020202030204" pitchFamily="34" charset="0"/>
              </a:rPr>
              <a:t>N</a:t>
            </a:r>
          </a:p>
          <a:p>
            <a:pPr algn="ctr" defTabSz="685783">
              <a:defRPr/>
            </a:pPr>
            <a:r>
              <a:rPr lang="en-US" sz="1400" b="1" kern="0" dirty="0">
                <a:solidFill>
                  <a:prstClr val="white"/>
                </a:solidFill>
                <a:latin typeface="Arial Narrow" panose="020B0606020202030204" pitchFamily="34" charset="0"/>
              </a:rPr>
              <a:t>D</a:t>
            </a:r>
          </a:p>
          <a:p>
            <a:pPr algn="ctr" defTabSz="685783">
              <a:defRPr/>
            </a:pPr>
            <a:r>
              <a:rPr lang="en-US" sz="1400" b="1" kern="0" dirty="0">
                <a:solidFill>
                  <a:prstClr val="white"/>
                </a:solidFill>
                <a:latin typeface="Arial Narrow" panose="020B0606020202030204" pitchFamily="34" charset="0"/>
              </a:rPr>
              <a:t>O</a:t>
            </a:r>
          </a:p>
          <a:p>
            <a:pPr algn="ctr" defTabSz="685783">
              <a:defRPr/>
            </a:pPr>
            <a:r>
              <a:rPr lang="en-US" sz="1400" b="1" kern="0" dirty="0">
                <a:solidFill>
                  <a:prstClr val="white"/>
                </a:solidFill>
                <a:latin typeface="Arial Narrow" panose="020B0606020202030204" pitchFamily="34" charset="0"/>
              </a:rPr>
              <a:t>M</a:t>
            </a:r>
          </a:p>
          <a:p>
            <a:pPr algn="ctr" defTabSz="685783">
              <a:defRPr/>
            </a:pPr>
            <a:r>
              <a:rPr lang="en-US" sz="1400" b="1" kern="0" dirty="0">
                <a:solidFill>
                  <a:prstClr val="white"/>
                </a:solidFill>
                <a:latin typeface="Arial Narrow" panose="020B0606020202030204" pitchFamily="34" charset="0"/>
              </a:rPr>
              <a:t>I</a:t>
            </a:r>
          </a:p>
          <a:p>
            <a:pPr algn="ctr" defTabSz="685783">
              <a:defRPr/>
            </a:pPr>
            <a:r>
              <a:rPr lang="en-US" sz="1400" b="1" kern="0" dirty="0">
                <a:solidFill>
                  <a:prstClr val="white"/>
                </a:solidFill>
                <a:latin typeface="Arial Narrow" panose="020B0606020202030204" pitchFamily="34" charset="0"/>
              </a:rPr>
              <a:t>Z</a:t>
            </a:r>
          </a:p>
          <a:p>
            <a:pPr algn="ctr" defTabSz="685783">
              <a:defRPr/>
            </a:pPr>
            <a:r>
              <a:rPr lang="en-US" sz="1400" b="1" kern="0" dirty="0">
                <a:solidFill>
                  <a:prstClr val="white"/>
                </a:solidFill>
                <a:latin typeface="Arial Narrow" panose="020B0606020202030204" pitchFamily="34" charset="0"/>
              </a:rPr>
              <a:t>E</a:t>
            </a:r>
          </a:p>
        </p:txBody>
      </p:sp>
      <p:cxnSp>
        <p:nvCxnSpPr>
          <p:cNvPr id="90" name="Straight Arrow Connector 89">
            <a:extLst>
              <a:ext uri="{FF2B5EF4-FFF2-40B4-BE49-F238E27FC236}">
                <a16:creationId xmlns:a16="http://schemas.microsoft.com/office/drawing/2014/main" id="{58C0CC14-5F62-4C2A-AC1F-E0A6693DC472}"/>
              </a:ext>
            </a:extLst>
          </p:cNvPr>
          <p:cNvCxnSpPr/>
          <p:nvPr/>
        </p:nvCxnSpPr>
        <p:spPr>
          <a:xfrm>
            <a:off x="1743600" y="3151307"/>
            <a:ext cx="457200"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91" name="TextBox 90">
            <a:extLst>
              <a:ext uri="{FF2B5EF4-FFF2-40B4-BE49-F238E27FC236}">
                <a16:creationId xmlns:a16="http://schemas.microsoft.com/office/drawing/2014/main" id="{95D1CE4E-382A-405C-A0BC-9D6D87BBBC91}"/>
              </a:ext>
            </a:extLst>
          </p:cNvPr>
          <p:cNvSpPr txBox="1"/>
          <p:nvPr/>
        </p:nvSpPr>
        <p:spPr>
          <a:xfrm>
            <a:off x="7920471" y="2173986"/>
            <a:ext cx="923514" cy="561690"/>
          </a:xfrm>
          <a:prstGeom prst="rect">
            <a:avLst/>
          </a:prstGeom>
          <a:noFill/>
        </p:spPr>
        <p:txBody>
          <a:bodyPr wrap="square" lIns="68579" tIns="34289" rIns="68579" bIns="34289" rtlCol="0">
            <a:spAutoFit/>
          </a:bodyPr>
          <a:lstStyle/>
          <a:p>
            <a:pPr algn="ctr" defTabSz="685783"/>
            <a:r>
              <a:rPr lang="en-US" sz="1600" b="1" dirty="0">
                <a:solidFill>
                  <a:prstClr val="black">
                    <a:lumMod val="65000"/>
                    <a:lumOff val="35000"/>
                  </a:prstClr>
                </a:solidFill>
                <a:latin typeface="Arial Narrow" panose="020B0606020202030204" pitchFamily="34" charset="0"/>
              </a:rPr>
              <a:t>WOEST like</a:t>
            </a:r>
          </a:p>
        </p:txBody>
      </p:sp>
      <p:sp>
        <p:nvSpPr>
          <p:cNvPr id="92" name="TextBox 91">
            <a:extLst>
              <a:ext uri="{FF2B5EF4-FFF2-40B4-BE49-F238E27FC236}">
                <a16:creationId xmlns:a16="http://schemas.microsoft.com/office/drawing/2014/main" id="{BFD8591F-7548-479D-8E05-02463CBFBD47}"/>
              </a:ext>
            </a:extLst>
          </p:cNvPr>
          <p:cNvSpPr txBox="1"/>
          <p:nvPr/>
        </p:nvSpPr>
        <p:spPr>
          <a:xfrm>
            <a:off x="7925542" y="3001469"/>
            <a:ext cx="1043590" cy="315469"/>
          </a:xfrm>
          <a:prstGeom prst="rect">
            <a:avLst/>
          </a:prstGeom>
          <a:noFill/>
        </p:spPr>
        <p:txBody>
          <a:bodyPr wrap="square" lIns="68579" tIns="34289" rIns="68579" bIns="34289" rtlCol="0">
            <a:spAutoFit/>
          </a:bodyPr>
          <a:lstStyle/>
          <a:p>
            <a:pPr defTabSz="685783"/>
            <a:r>
              <a:rPr lang="en-US" sz="1600" b="1" dirty="0">
                <a:solidFill>
                  <a:prstClr val="white">
                    <a:lumMod val="50000"/>
                  </a:prstClr>
                </a:solidFill>
                <a:latin typeface="Arial Narrow" panose="020B0606020202030204" pitchFamily="34" charset="0"/>
              </a:rPr>
              <a:t>ATLAS like</a:t>
            </a:r>
          </a:p>
        </p:txBody>
      </p:sp>
      <p:sp>
        <p:nvSpPr>
          <p:cNvPr id="93" name="TextBox 92">
            <a:extLst>
              <a:ext uri="{FF2B5EF4-FFF2-40B4-BE49-F238E27FC236}">
                <a16:creationId xmlns:a16="http://schemas.microsoft.com/office/drawing/2014/main" id="{A9486D6F-C2CB-4E93-9CE3-AC720B973A93}"/>
              </a:ext>
            </a:extLst>
          </p:cNvPr>
          <p:cNvSpPr txBox="1"/>
          <p:nvPr/>
        </p:nvSpPr>
        <p:spPr>
          <a:xfrm>
            <a:off x="7914895" y="3724382"/>
            <a:ext cx="804041" cy="561690"/>
          </a:xfrm>
          <a:prstGeom prst="rect">
            <a:avLst/>
          </a:prstGeom>
          <a:noFill/>
        </p:spPr>
        <p:txBody>
          <a:bodyPr wrap="square" lIns="68579" tIns="34289" rIns="68579" bIns="34289" rtlCol="0">
            <a:spAutoFit/>
          </a:bodyPr>
          <a:lstStyle/>
          <a:p>
            <a:pPr defTabSz="685783"/>
            <a:r>
              <a:rPr lang="en-US" sz="1600" b="1" dirty="0">
                <a:solidFill>
                  <a:srgbClr val="273080"/>
                </a:solidFill>
                <a:latin typeface="Arial Narrow" panose="020B0606020202030204" pitchFamily="34" charset="0"/>
              </a:rPr>
              <a:t>Triple</a:t>
            </a:r>
          </a:p>
          <a:p>
            <a:pPr defTabSz="685783"/>
            <a:r>
              <a:rPr lang="en-US" sz="1600" b="1" dirty="0">
                <a:solidFill>
                  <a:srgbClr val="273080"/>
                </a:solidFill>
                <a:latin typeface="Arial Narrow" panose="020B0606020202030204" pitchFamily="34" charset="0"/>
              </a:rPr>
              <a:t>therapy</a:t>
            </a:r>
          </a:p>
        </p:txBody>
      </p:sp>
      <p:sp>
        <p:nvSpPr>
          <p:cNvPr id="94" name="Rectangle 37">
            <a:extLst>
              <a:ext uri="{FF2B5EF4-FFF2-40B4-BE49-F238E27FC236}">
                <a16:creationId xmlns:a16="http://schemas.microsoft.com/office/drawing/2014/main" id="{0B27A5E9-E2C1-4969-9074-4F805062EDB2}"/>
              </a:ext>
            </a:extLst>
          </p:cNvPr>
          <p:cNvSpPr>
            <a:spLocks noChangeArrowheads="1"/>
          </p:cNvSpPr>
          <p:nvPr/>
        </p:nvSpPr>
        <p:spPr bwMode="auto">
          <a:xfrm>
            <a:off x="152391" y="5363583"/>
            <a:ext cx="5970617" cy="1000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9" tIns="68579" rIns="68579" bIns="205735" anchor="b">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defTabSz="685783" fontAlgn="base">
              <a:lnSpc>
                <a:spcPct val="100000"/>
              </a:lnSpc>
              <a:spcBef>
                <a:spcPct val="0"/>
              </a:spcBef>
              <a:spcAft>
                <a:spcPts val="225"/>
              </a:spcAft>
              <a:buClrTx/>
              <a:buFont typeface="Wingdings 2" pitchFamily="18" charset="2"/>
              <a:buNone/>
            </a:pPr>
            <a:r>
              <a:rPr lang="en-US" altLang="en-US" sz="1050" dirty="0">
                <a:solidFill>
                  <a:srgbClr val="000000"/>
                </a:solidFill>
                <a:latin typeface="Arial Narrow" panose="020B0606020202030204" pitchFamily="34" charset="0"/>
                <a:cs typeface="Arial" pitchFamily="34" charset="0"/>
              </a:rPr>
              <a:t>*XARELTO</a:t>
            </a: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 dosed at 10 mg once daily in patients with </a:t>
            </a:r>
            <a:r>
              <a:rPr lang="en-US" altLang="en-US" sz="1050" dirty="0" err="1">
                <a:solidFill>
                  <a:srgbClr val="000000"/>
                </a:solidFill>
                <a:latin typeface="Arial Narrow" panose="020B0606020202030204" pitchFamily="34" charset="0"/>
                <a:cs typeface="Arial" pitchFamily="34" charset="0"/>
              </a:rPr>
              <a:t>CrCl</a:t>
            </a:r>
            <a:r>
              <a:rPr lang="en-US" altLang="en-US" sz="1050" dirty="0">
                <a:solidFill>
                  <a:srgbClr val="000000"/>
                </a:solidFill>
                <a:latin typeface="Arial Narrow" panose="020B0606020202030204" pitchFamily="34" charset="0"/>
                <a:cs typeface="Arial" pitchFamily="34" charset="0"/>
              </a:rPr>
              <a:t> of 30 to &lt;50 mL/min.</a:t>
            </a:r>
          </a:p>
          <a:p>
            <a:pPr defTabSz="685783" fontAlgn="base">
              <a:lnSpc>
                <a:spcPct val="100000"/>
              </a:lnSpc>
              <a:spcBef>
                <a:spcPct val="0"/>
              </a:spcBef>
              <a:spcAft>
                <a:spcPts val="225"/>
              </a:spcAft>
              <a:buClrTx/>
              <a:buFont typeface="Wingdings 2" pitchFamily="18" charset="2"/>
              <a:buNone/>
            </a:pP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Alternative P2Y</a:t>
            </a:r>
            <a:r>
              <a:rPr lang="en-US" altLang="en-US" sz="1050" baseline="-25000" dirty="0">
                <a:solidFill>
                  <a:srgbClr val="000000"/>
                </a:solidFill>
                <a:latin typeface="Arial Narrow" panose="020B0606020202030204" pitchFamily="34" charset="0"/>
                <a:cs typeface="Arial" pitchFamily="34" charset="0"/>
              </a:rPr>
              <a:t>12</a:t>
            </a:r>
            <a:r>
              <a:rPr lang="en-US" altLang="en-US" sz="1050" dirty="0">
                <a:solidFill>
                  <a:srgbClr val="000000"/>
                </a:solidFill>
                <a:latin typeface="Arial Narrow" panose="020B0606020202030204" pitchFamily="34" charset="0"/>
                <a:cs typeface="Arial" pitchFamily="34" charset="0"/>
              </a:rPr>
              <a:t> inhibitors: 10 mg once-daily prasugrel or 90 mg twice-daily ticagrelor.</a:t>
            </a:r>
          </a:p>
          <a:p>
            <a:pPr defTabSz="685783" fontAlgn="base">
              <a:lnSpc>
                <a:spcPct val="100000"/>
              </a:lnSpc>
              <a:spcBef>
                <a:spcPct val="0"/>
              </a:spcBef>
              <a:spcAft>
                <a:spcPts val="225"/>
              </a:spcAft>
              <a:buClrTx/>
              <a:buFont typeface="Wingdings 2" pitchFamily="18" charset="2"/>
              <a:buNone/>
            </a:pP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Low-dose aspirin (75-100 mg/d).</a:t>
            </a:r>
          </a:p>
          <a:p>
            <a:pPr defTabSz="685783" fontAlgn="base">
              <a:lnSpc>
                <a:spcPct val="100000"/>
              </a:lnSpc>
              <a:spcBef>
                <a:spcPct val="0"/>
              </a:spcBef>
              <a:spcAft>
                <a:spcPct val="0"/>
              </a:spcAft>
              <a:buClrTx/>
              <a:buFont typeface="Wingdings 2" pitchFamily="18" charset="2"/>
              <a:buNone/>
            </a:pPr>
            <a:r>
              <a:rPr lang="en-US" altLang="en-US" sz="1050" dirty="0">
                <a:solidFill>
                  <a:srgbClr val="000000"/>
                </a:solidFill>
                <a:latin typeface="Arial Narrow" panose="020B0606020202030204" pitchFamily="34" charset="0"/>
                <a:cs typeface="Arial" pitchFamily="34" charset="0"/>
              </a:rPr>
              <a:t>Data on File. Janssen Pharmaceuticals, Inc.</a:t>
            </a:r>
          </a:p>
        </p:txBody>
      </p:sp>
    </p:spTree>
    <p:extLst>
      <p:ext uri="{BB962C8B-B14F-4D97-AF65-F5344CB8AC3E}">
        <p14:creationId xmlns:p14="http://schemas.microsoft.com/office/powerpoint/2010/main" val="22641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5" grpId="0" animBg="1"/>
      <p:bldP spid="66" grpId="0" animBg="1"/>
      <p:bldP spid="69" grpId="0"/>
      <p:bldP spid="91" grpId="0"/>
      <p:bldP spid="92" grpId="0"/>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015663"/>
          </a:xfrm>
          <a:prstGeom prst="rect">
            <a:avLst/>
          </a:prstGeom>
          <a:noFill/>
        </p:spPr>
        <p:txBody>
          <a:bodyPr wrap="square">
            <a:spAutoFit/>
          </a:bodyPr>
          <a:lstStyle/>
          <a:p>
            <a:r>
              <a:rPr lang="en-CA" sz="2800" b="1" dirty="0">
                <a:solidFill>
                  <a:srgbClr val="19325C"/>
                </a:solidFill>
                <a:latin typeface="Arial Narrow" panose="020B0606020202030204" pitchFamily="34" charset="0"/>
                <a:cs typeface="Aharoni" panose="02010803020104030203" pitchFamily="2" charset="-79"/>
              </a:rPr>
              <a:t>Clinically Significant Bleeding</a:t>
            </a:r>
          </a:p>
          <a:p>
            <a:r>
              <a:rPr lang="en-CA" sz="3200" b="1" dirty="0">
                <a:solidFill>
                  <a:srgbClr val="2A559A"/>
                </a:solidFill>
                <a:latin typeface="Arial Narrow" panose="020B0606020202030204" pitchFamily="34" charset="0"/>
                <a:cs typeface="Aharoni" panose="02010803020104030203" pitchFamily="2" charset="-79"/>
              </a:rPr>
              <a:t>PIONEER AF-PCI</a:t>
            </a:r>
            <a:endParaRPr lang="en-CA" sz="2800" b="1" dirty="0">
              <a:solidFill>
                <a:srgbClr val="2A559A"/>
              </a:solidFill>
              <a:latin typeface="Arial Narrow" panose="020B0606020202030204" pitchFamily="34" charset="0"/>
              <a:cs typeface="Aharoni" panose="02010803020104030203" pitchFamily="2" charset="-79"/>
            </a:endParaRPr>
          </a:p>
        </p:txBody>
      </p:sp>
      <p:graphicFrame>
        <p:nvGraphicFramePr>
          <p:cNvPr id="96" name="Chart 95">
            <a:extLst>
              <a:ext uri="{FF2B5EF4-FFF2-40B4-BE49-F238E27FC236}">
                <a16:creationId xmlns:a16="http://schemas.microsoft.com/office/drawing/2014/main" id="{ED34ECF5-A7CB-4938-8ABC-75E093A2EEE7}"/>
              </a:ext>
            </a:extLst>
          </p:cNvPr>
          <p:cNvGraphicFramePr/>
          <p:nvPr>
            <p:extLst>
              <p:ext uri="{D42A27DB-BD31-4B8C-83A1-F6EECF244321}">
                <p14:modId xmlns:p14="http://schemas.microsoft.com/office/powerpoint/2010/main" val="1605754594"/>
              </p:ext>
            </p:extLst>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7" name="Chart 96">
            <a:extLst>
              <a:ext uri="{FF2B5EF4-FFF2-40B4-BE49-F238E27FC236}">
                <a16:creationId xmlns:a16="http://schemas.microsoft.com/office/drawing/2014/main" id="{D50BB81C-8501-4EDB-BB5A-1C5DF24D1291}"/>
              </a:ext>
            </a:extLst>
          </p:cNvPr>
          <p:cNvGraphicFramePr/>
          <p:nvPr>
            <p:extLst>
              <p:ext uri="{D42A27DB-BD31-4B8C-83A1-F6EECF244321}">
                <p14:modId xmlns:p14="http://schemas.microsoft.com/office/powerpoint/2010/main" val="4231966513"/>
              </p:ext>
            </p:extLst>
          </p:nvPr>
        </p:nvGraphicFramePr>
        <p:xfrm>
          <a:off x="995572" y="1677026"/>
          <a:ext cx="7491469" cy="4308745"/>
        </p:xfrm>
        <a:graphic>
          <a:graphicData uri="http://schemas.openxmlformats.org/drawingml/2006/chart">
            <c:chart xmlns:c="http://schemas.openxmlformats.org/drawingml/2006/chart" xmlns:r="http://schemas.openxmlformats.org/officeDocument/2006/relationships" r:id="rId7"/>
          </a:graphicData>
        </a:graphic>
      </p:graphicFrame>
      <p:sp>
        <p:nvSpPr>
          <p:cNvPr id="98" name="TextBox 17">
            <a:extLst>
              <a:ext uri="{FF2B5EF4-FFF2-40B4-BE49-F238E27FC236}">
                <a16:creationId xmlns:a16="http://schemas.microsoft.com/office/drawing/2014/main" id="{1D6DDDCE-A033-46E9-B76D-3FAD749B4B81}"/>
              </a:ext>
            </a:extLst>
          </p:cNvPr>
          <p:cNvSpPr txBox="1">
            <a:spLocks noChangeArrowheads="1"/>
          </p:cNvSpPr>
          <p:nvPr/>
        </p:nvSpPr>
        <p:spPr bwMode="auto">
          <a:xfrm rot="-5400000">
            <a:off x="-1184821" y="3572088"/>
            <a:ext cx="394403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Patients (%)</a:t>
            </a:r>
            <a:endParaRPr lang="en-US" b="1" dirty="0">
              <a:solidFill>
                <a:prstClr val="black"/>
              </a:solidFill>
              <a:latin typeface="Arial Narrow" panose="020B0606020202030204" pitchFamily="34" charset="0"/>
            </a:endParaRPr>
          </a:p>
        </p:txBody>
      </p:sp>
      <p:sp>
        <p:nvSpPr>
          <p:cNvPr id="99" name="TextBox 98">
            <a:extLst>
              <a:ext uri="{FF2B5EF4-FFF2-40B4-BE49-F238E27FC236}">
                <a16:creationId xmlns:a16="http://schemas.microsoft.com/office/drawing/2014/main" id="{0EE410D6-1B50-4B0C-8067-7CF11C58B705}"/>
              </a:ext>
            </a:extLst>
          </p:cNvPr>
          <p:cNvSpPr txBox="1"/>
          <p:nvPr/>
        </p:nvSpPr>
        <p:spPr>
          <a:xfrm>
            <a:off x="2114562" y="5849957"/>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100" name="TextBox 99">
            <a:extLst>
              <a:ext uri="{FF2B5EF4-FFF2-40B4-BE49-F238E27FC236}">
                <a16:creationId xmlns:a16="http://schemas.microsoft.com/office/drawing/2014/main" id="{C787DAC8-0BF1-46D4-801E-8510E32498FD}"/>
              </a:ext>
            </a:extLst>
          </p:cNvPr>
          <p:cNvSpPr txBox="1"/>
          <p:nvPr/>
        </p:nvSpPr>
        <p:spPr>
          <a:xfrm>
            <a:off x="4419886" y="5855301"/>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101" name="TextBox 100">
            <a:extLst>
              <a:ext uri="{FF2B5EF4-FFF2-40B4-BE49-F238E27FC236}">
                <a16:creationId xmlns:a16="http://schemas.microsoft.com/office/drawing/2014/main" id="{58EC190E-EF6D-42E0-B016-9081601A10CB}"/>
              </a:ext>
            </a:extLst>
          </p:cNvPr>
          <p:cNvSpPr txBox="1"/>
          <p:nvPr/>
        </p:nvSpPr>
        <p:spPr>
          <a:xfrm>
            <a:off x="6758260" y="5860645"/>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706</a:t>
            </a:r>
            <a:endParaRPr lang="en-US" sz="1400" b="1" dirty="0">
              <a:solidFill>
                <a:prstClr val="black"/>
              </a:solidFill>
              <a:latin typeface="Arial Narrow" panose="020B0606020202030204" pitchFamily="34" charset="0"/>
            </a:endParaRPr>
          </a:p>
        </p:txBody>
      </p:sp>
      <p:sp>
        <p:nvSpPr>
          <p:cNvPr id="102" name="TextBox 101">
            <a:extLst>
              <a:ext uri="{FF2B5EF4-FFF2-40B4-BE49-F238E27FC236}">
                <a16:creationId xmlns:a16="http://schemas.microsoft.com/office/drawing/2014/main" id="{F369B605-66E9-4416-A125-8A615981E9EB}"/>
              </a:ext>
            </a:extLst>
          </p:cNvPr>
          <p:cNvSpPr txBox="1"/>
          <p:nvPr/>
        </p:nvSpPr>
        <p:spPr>
          <a:xfrm>
            <a:off x="1872867" y="1784735"/>
            <a:ext cx="3656550" cy="370313"/>
          </a:xfrm>
          <a:prstGeom prst="rect">
            <a:avLst/>
          </a:prstGeom>
          <a:noFill/>
        </p:spPr>
        <p:txBody>
          <a:bodyPr wrap="square" rtlCol="0">
            <a:spAutoFit/>
          </a:bodyPr>
          <a:lstStyle/>
          <a:p>
            <a:pPr algn="ctr"/>
            <a:r>
              <a:rPr lang="en-CA" b="1" dirty="0">
                <a:solidFill>
                  <a:srgbClr val="30C1D7"/>
                </a:solidFill>
                <a:latin typeface="Arial Narrow" panose="020B0606020202030204" pitchFamily="34" charset="0"/>
              </a:rPr>
              <a:t>HR Values vs Group 3</a:t>
            </a:r>
            <a:endParaRPr lang="en-US" b="1" dirty="0">
              <a:solidFill>
                <a:srgbClr val="30C1D7"/>
              </a:solidFill>
              <a:latin typeface="Arial Narrow" panose="020B0606020202030204" pitchFamily="34" charset="0"/>
            </a:endParaRPr>
          </a:p>
        </p:txBody>
      </p:sp>
      <p:sp>
        <p:nvSpPr>
          <p:cNvPr id="103" name="TextBox 102">
            <a:extLst>
              <a:ext uri="{FF2B5EF4-FFF2-40B4-BE49-F238E27FC236}">
                <a16:creationId xmlns:a16="http://schemas.microsoft.com/office/drawing/2014/main" id="{84DD8598-2C7D-482A-89CD-4F7F6CB4CAA9}"/>
              </a:ext>
            </a:extLst>
          </p:cNvPr>
          <p:cNvSpPr txBox="1"/>
          <p:nvPr/>
        </p:nvSpPr>
        <p:spPr>
          <a:xfrm>
            <a:off x="1872868" y="4901666"/>
            <a:ext cx="1339541" cy="523220"/>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15 mg OD + single AP</a:t>
            </a:r>
            <a:endParaRPr lang="en-US" sz="1400" b="1" dirty="0">
              <a:solidFill>
                <a:prstClr val="white"/>
              </a:solidFill>
              <a:latin typeface="Arial Narrow" panose="020B0606020202030204" pitchFamily="34" charset="0"/>
            </a:endParaRPr>
          </a:p>
        </p:txBody>
      </p:sp>
      <p:sp>
        <p:nvSpPr>
          <p:cNvPr id="104" name="TextBox 103">
            <a:extLst>
              <a:ext uri="{FF2B5EF4-FFF2-40B4-BE49-F238E27FC236}">
                <a16:creationId xmlns:a16="http://schemas.microsoft.com/office/drawing/2014/main" id="{67AD9F96-1A80-442B-8A7D-1CB51E874668}"/>
              </a:ext>
            </a:extLst>
          </p:cNvPr>
          <p:cNvSpPr txBox="1"/>
          <p:nvPr/>
        </p:nvSpPr>
        <p:spPr>
          <a:xfrm>
            <a:off x="4189876" y="4485787"/>
            <a:ext cx="1339541" cy="954107"/>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2.5 mg BID + DAPT, </a:t>
            </a:r>
          </a:p>
          <a:p>
            <a:pPr algn="ctr"/>
            <a:r>
              <a:rPr lang="en-CA" sz="1400" b="1" dirty="0">
                <a:solidFill>
                  <a:prstClr val="white"/>
                </a:solidFill>
                <a:latin typeface="Arial Narrow" panose="020B0606020202030204" pitchFamily="34" charset="0"/>
              </a:rPr>
              <a:t>then Riva 15 mg OD + aspirin</a:t>
            </a:r>
            <a:endParaRPr lang="en-US" sz="1400" b="1" dirty="0">
              <a:solidFill>
                <a:prstClr val="white"/>
              </a:solidFill>
              <a:latin typeface="Arial Narrow" panose="020B0606020202030204" pitchFamily="34" charset="0"/>
            </a:endParaRPr>
          </a:p>
        </p:txBody>
      </p:sp>
      <p:sp>
        <p:nvSpPr>
          <p:cNvPr id="105" name="TextBox 104">
            <a:extLst>
              <a:ext uri="{FF2B5EF4-FFF2-40B4-BE49-F238E27FC236}">
                <a16:creationId xmlns:a16="http://schemas.microsoft.com/office/drawing/2014/main" id="{3D1BA153-17D6-48CD-8DEC-237D2373F427}"/>
              </a:ext>
            </a:extLst>
          </p:cNvPr>
          <p:cNvSpPr txBox="1"/>
          <p:nvPr/>
        </p:nvSpPr>
        <p:spPr>
          <a:xfrm>
            <a:off x="6529503" y="4674057"/>
            <a:ext cx="1339541" cy="738664"/>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VKA + DAPT</a:t>
            </a:r>
          </a:p>
          <a:p>
            <a:pPr algn="ctr"/>
            <a:r>
              <a:rPr lang="en-CA" sz="1400" b="1" dirty="0">
                <a:solidFill>
                  <a:prstClr val="white"/>
                </a:solidFill>
                <a:latin typeface="Arial Narrow" panose="020B0606020202030204" pitchFamily="34" charset="0"/>
              </a:rPr>
              <a:t>then VKA</a:t>
            </a:r>
          </a:p>
          <a:p>
            <a:pPr algn="ctr"/>
            <a:r>
              <a:rPr lang="en-CA" sz="1400" b="1" dirty="0">
                <a:solidFill>
                  <a:prstClr val="white"/>
                </a:solidFill>
                <a:latin typeface="Arial Narrow" panose="020B0606020202030204" pitchFamily="34" charset="0"/>
              </a:rPr>
              <a:t>+ aspirin</a:t>
            </a:r>
            <a:endParaRPr lang="en-US" sz="1400" b="1" dirty="0">
              <a:solidFill>
                <a:prstClr val="white"/>
              </a:solidFill>
              <a:latin typeface="Arial Narrow" panose="020B0606020202030204" pitchFamily="34" charset="0"/>
            </a:endParaRPr>
          </a:p>
        </p:txBody>
      </p:sp>
      <p:sp>
        <p:nvSpPr>
          <p:cNvPr id="106" name="TextBox 105">
            <a:extLst>
              <a:ext uri="{FF2B5EF4-FFF2-40B4-BE49-F238E27FC236}">
                <a16:creationId xmlns:a16="http://schemas.microsoft.com/office/drawing/2014/main" id="{3F98B780-C7C3-4964-AF53-FD21D61ECDB4}"/>
              </a:ext>
            </a:extLst>
          </p:cNvPr>
          <p:cNvSpPr txBox="1"/>
          <p:nvPr/>
        </p:nvSpPr>
        <p:spPr>
          <a:xfrm>
            <a:off x="1872867" y="2294367"/>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0.59</a:t>
            </a:r>
          </a:p>
          <a:p>
            <a:pPr algn="ctr"/>
            <a:r>
              <a:rPr lang="en-CA" sz="1400" b="1" dirty="0">
                <a:solidFill>
                  <a:prstClr val="black">
                    <a:lumMod val="85000"/>
                    <a:lumOff val="15000"/>
                  </a:prstClr>
                </a:solidFill>
                <a:latin typeface="Arial Narrow" panose="020B0606020202030204" pitchFamily="34" charset="0"/>
              </a:rPr>
              <a:t>(0.47, 0.76)</a:t>
            </a:r>
          </a:p>
          <a:p>
            <a:pPr algn="ctr"/>
            <a:r>
              <a:rPr lang="en-CA" sz="1400" b="1" dirty="0">
                <a:solidFill>
                  <a:prstClr val="black">
                    <a:lumMod val="85000"/>
                    <a:lumOff val="15000"/>
                  </a:prstClr>
                </a:solidFill>
                <a:latin typeface="Arial Narrow" panose="020B0606020202030204" pitchFamily="34" charset="0"/>
              </a:rPr>
              <a:t>P &lt; .001</a:t>
            </a:r>
            <a:endParaRPr lang="en-US" sz="1400" b="1" dirty="0">
              <a:solidFill>
                <a:prstClr val="black">
                  <a:lumMod val="85000"/>
                  <a:lumOff val="15000"/>
                </a:prstClr>
              </a:solidFill>
              <a:latin typeface="Arial Narrow" panose="020B0606020202030204" pitchFamily="34" charset="0"/>
            </a:endParaRPr>
          </a:p>
        </p:txBody>
      </p:sp>
      <p:sp>
        <p:nvSpPr>
          <p:cNvPr id="107" name="TextBox 106">
            <a:extLst>
              <a:ext uri="{FF2B5EF4-FFF2-40B4-BE49-F238E27FC236}">
                <a16:creationId xmlns:a16="http://schemas.microsoft.com/office/drawing/2014/main" id="{4A58EB79-0CB1-4C23-AA4E-6D785F6393EF}"/>
              </a:ext>
            </a:extLst>
          </p:cNvPr>
          <p:cNvSpPr txBox="1"/>
          <p:nvPr/>
        </p:nvSpPr>
        <p:spPr>
          <a:xfrm>
            <a:off x="4189876" y="2197200"/>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0.63</a:t>
            </a:r>
          </a:p>
          <a:p>
            <a:pPr algn="ctr"/>
            <a:r>
              <a:rPr lang="en-CA" sz="1400" b="1" dirty="0">
                <a:solidFill>
                  <a:prstClr val="black">
                    <a:lumMod val="85000"/>
                    <a:lumOff val="15000"/>
                  </a:prstClr>
                </a:solidFill>
                <a:latin typeface="Arial Narrow" panose="020B0606020202030204" pitchFamily="34" charset="0"/>
              </a:rPr>
              <a:t>(0.50, 0.80)</a:t>
            </a:r>
          </a:p>
          <a:p>
            <a:pPr algn="ctr"/>
            <a:r>
              <a:rPr lang="en-CA" sz="1400" b="1" dirty="0">
                <a:solidFill>
                  <a:prstClr val="black">
                    <a:lumMod val="85000"/>
                    <a:lumOff val="15000"/>
                  </a:prstClr>
                </a:solidFill>
                <a:latin typeface="Arial Narrow" panose="020B0606020202030204" pitchFamily="34" charset="0"/>
              </a:rPr>
              <a:t>P &lt; .001</a:t>
            </a:r>
            <a:endParaRPr lang="en-US" sz="1400" b="1" dirty="0">
              <a:solidFill>
                <a:prstClr val="black">
                  <a:lumMod val="85000"/>
                  <a:lumOff val="15000"/>
                </a:prstClr>
              </a:solidFill>
              <a:latin typeface="Arial Narrow" panose="020B0606020202030204" pitchFamily="34" charset="0"/>
            </a:endParaRPr>
          </a:p>
        </p:txBody>
      </p:sp>
    </p:spTree>
    <p:extLst>
      <p:ext uri="{BB962C8B-B14F-4D97-AF65-F5344CB8AC3E}">
        <p14:creationId xmlns:p14="http://schemas.microsoft.com/office/powerpoint/2010/main" val="335631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Background</a:t>
            </a:r>
            <a:endParaRPr kumimoji="0" lang="en-US" sz="44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10" name="TextBox 9">
            <a:extLst>
              <a:ext uri="{FF2B5EF4-FFF2-40B4-BE49-F238E27FC236}">
                <a16:creationId xmlns:a16="http://schemas.microsoft.com/office/drawing/2014/main" id="{012809A4-F0DE-436F-B57D-8DF265D99344}"/>
              </a:ext>
            </a:extLst>
          </p:cNvPr>
          <p:cNvSpPr txBox="1"/>
          <p:nvPr/>
        </p:nvSpPr>
        <p:spPr>
          <a:xfrm>
            <a:off x="143996" y="1114425"/>
            <a:ext cx="8904753" cy="1200329"/>
          </a:xfrm>
          <a:prstGeom prst="rect">
            <a:avLst/>
          </a:prstGeom>
          <a:noFill/>
        </p:spPr>
        <p:txBody>
          <a:bodyPr wrap="square" rtlCol="0">
            <a:spAutoFit/>
          </a:bodyPr>
          <a:lstStyle/>
          <a:p>
            <a:pPr marL="342900" indent="-342900">
              <a:buClr>
                <a:srgbClr val="30C1D7"/>
              </a:buClr>
              <a:buSzPct val="100000"/>
              <a:buFont typeface="Wingdings" panose="05000000000000000000" pitchFamily="2" charset="2"/>
              <a:buChar char="§"/>
            </a:pPr>
            <a:r>
              <a:rPr lang="en-US" dirty="0">
                <a:solidFill>
                  <a:schemeClr val="tx1">
                    <a:lumMod val="85000"/>
                    <a:lumOff val="15000"/>
                  </a:schemeClr>
                </a:solidFill>
                <a:latin typeface="Arial Narrow" panose="020B0606020202030204" pitchFamily="34" charset="0"/>
              </a:rPr>
              <a:t>Atrial fibrillation (AF) is the most common cardiac arrhythmia, with increasing prevalence among the elderly. </a:t>
            </a:r>
          </a:p>
          <a:p>
            <a:pPr marL="342900" indent="-342900">
              <a:buClr>
                <a:srgbClr val="30C1D7"/>
              </a:buClr>
              <a:buSzPct val="100000"/>
              <a:buFont typeface="Wingdings" panose="05000000000000000000" pitchFamily="2" charset="2"/>
              <a:buChar char="§"/>
            </a:pPr>
            <a:r>
              <a:rPr lang="en-US" dirty="0">
                <a:solidFill>
                  <a:schemeClr val="tx1">
                    <a:lumMod val="85000"/>
                    <a:lumOff val="15000"/>
                  </a:schemeClr>
                </a:solidFill>
                <a:latin typeface="Arial Narrow" panose="020B0606020202030204" pitchFamily="34" charset="0"/>
              </a:rPr>
              <a:t>Approximately 20 to 30% of patients with AF also have concomitant coronary artery disease (CAD) and 5 to 10% of patients who undergo percutaneous coronary intervention (PCI) have AF. </a:t>
            </a:r>
            <a:endParaRPr lang="en-US" sz="1600" dirty="0"/>
          </a:p>
        </p:txBody>
      </p:sp>
      <p:sp>
        <p:nvSpPr>
          <p:cNvPr id="11" name="Rectangle 10">
            <a:extLst>
              <a:ext uri="{FF2B5EF4-FFF2-40B4-BE49-F238E27FC236}">
                <a16:creationId xmlns:a16="http://schemas.microsoft.com/office/drawing/2014/main" id="{AF5BF97F-E501-47C6-BF24-BA28A45070D0}"/>
              </a:ext>
            </a:extLst>
          </p:cNvPr>
          <p:cNvSpPr/>
          <p:nvPr/>
        </p:nvSpPr>
        <p:spPr>
          <a:xfrm>
            <a:off x="0" y="2420786"/>
            <a:ext cx="9144000" cy="746354"/>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FF6600"/>
              </a:buClr>
              <a:buSzPct val="100000"/>
            </a:pPr>
            <a:r>
              <a:rPr lang="en-US" b="1">
                <a:solidFill>
                  <a:schemeClr val="bg1"/>
                </a:solidFill>
                <a:latin typeface="Arial Narrow" panose="020B0606020202030204" pitchFamily="34" charset="0"/>
              </a:rPr>
              <a:t>A clinical conundrum arises when patients with AF on oral anticoagulation (OAC) </a:t>
            </a:r>
          </a:p>
          <a:p>
            <a:pPr algn="ctr">
              <a:buClr>
                <a:srgbClr val="FF6600"/>
              </a:buClr>
              <a:buSzPct val="100000"/>
            </a:pPr>
            <a:r>
              <a:rPr lang="en-US" b="1">
                <a:solidFill>
                  <a:schemeClr val="bg1"/>
                </a:solidFill>
                <a:latin typeface="Arial Narrow" panose="020B0606020202030204" pitchFamily="34" charset="0"/>
              </a:rPr>
              <a:t>develop an acute coronary syndrome (ACS) and/or require PCI. </a:t>
            </a:r>
            <a:endParaRPr lang="en-US" b="1" dirty="0">
              <a:solidFill>
                <a:schemeClr val="bg1"/>
              </a:solidFill>
              <a:latin typeface="Arial Narrow" panose="020B0606020202030204" pitchFamily="34" charset="0"/>
            </a:endParaRPr>
          </a:p>
        </p:txBody>
      </p:sp>
      <p:grpSp>
        <p:nvGrpSpPr>
          <p:cNvPr id="12" name="Group 11">
            <a:extLst>
              <a:ext uri="{FF2B5EF4-FFF2-40B4-BE49-F238E27FC236}">
                <a16:creationId xmlns:a16="http://schemas.microsoft.com/office/drawing/2014/main" id="{9DED05D5-31CB-43C9-AB4A-088EE9641841}"/>
              </a:ext>
            </a:extLst>
          </p:cNvPr>
          <p:cNvGrpSpPr/>
          <p:nvPr/>
        </p:nvGrpSpPr>
        <p:grpSpPr>
          <a:xfrm>
            <a:off x="161925" y="2250714"/>
            <a:ext cx="697553" cy="916426"/>
            <a:chOff x="6943577" y="534751"/>
            <a:chExt cx="2645711" cy="3475862"/>
          </a:xfrm>
        </p:grpSpPr>
        <p:sp>
          <p:nvSpPr>
            <p:cNvPr id="16" name="Freeform 11">
              <a:extLst>
                <a:ext uri="{FF2B5EF4-FFF2-40B4-BE49-F238E27FC236}">
                  <a16:creationId xmlns:a16="http://schemas.microsoft.com/office/drawing/2014/main" id="{8A03A84A-040C-4C56-9D94-953D8D111185}"/>
                </a:ext>
              </a:extLst>
            </p:cNvPr>
            <p:cNvSpPr>
              <a:spLocks/>
            </p:cNvSpPr>
            <p:nvPr/>
          </p:nvSpPr>
          <p:spPr bwMode="auto">
            <a:xfrm flipH="1">
              <a:off x="6943577" y="591093"/>
              <a:ext cx="2645711" cy="3419520"/>
            </a:xfrm>
            <a:custGeom>
              <a:avLst/>
              <a:gdLst/>
              <a:ahLst/>
              <a:cxnLst>
                <a:cxn ang="0">
                  <a:pos x="1859" y="13"/>
                </a:cxn>
                <a:cxn ang="0">
                  <a:pos x="2161" y="71"/>
                </a:cxn>
                <a:cxn ang="0">
                  <a:pos x="2350" y="131"/>
                </a:cxn>
                <a:cxn ang="0">
                  <a:pos x="2499" y="193"/>
                </a:cxn>
                <a:cxn ang="0">
                  <a:pos x="2824" y="418"/>
                </a:cxn>
                <a:cxn ang="0">
                  <a:pos x="3031" y="689"/>
                </a:cxn>
                <a:cxn ang="0">
                  <a:pos x="3142" y="966"/>
                </a:cxn>
                <a:cxn ang="0">
                  <a:pos x="3188" y="1215"/>
                </a:cxn>
                <a:cxn ang="0">
                  <a:pos x="3163" y="1534"/>
                </a:cxn>
                <a:cxn ang="0">
                  <a:pos x="3085" y="1875"/>
                </a:cxn>
                <a:cxn ang="0">
                  <a:pos x="2991" y="2145"/>
                </a:cxn>
                <a:cxn ang="0">
                  <a:pos x="2877" y="2350"/>
                </a:cxn>
                <a:cxn ang="0">
                  <a:pos x="2718" y="2595"/>
                </a:cxn>
                <a:cxn ang="0">
                  <a:pos x="2592" y="2809"/>
                </a:cxn>
                <a:cxn ang="0">
                  <a:pos x="2552" y="2996"/>
                </a:cxn>
                <a:cxn ang="0">
                  <a:pos x="2598" y="3280"/>
                </a:cxn>
                <a:cxn ang="0">
                  <a:pos x="2735" y="3598"/>
                </a:cxn>
                <a:cxn ang="0">
                  <a:pos x="1279" y="3739"/>
                </a:cxn>
                <a:cxn ang="0">
                  <a:pos x="1203" y="3577"/>
                </a:cxn>
                <a:cxn ang="0">
                  <a:pos x="1205" y="3457"/>
                </a:cxn>
                <a:cxn ang="0">
                  <a:pos x="1147" y="3422"/>
                </a:cxn>
                <a:cxn ang="0">
                  <a:pos x="989" y="3451"/>
                </a:cxn>
                <a:cxn ang="0">
                  <a:pos x="751" y="3484"/>
                </a:cxn>
                <a:cxn ang="0">
                  <a:pos x="521" y="3473"/>
                </a:cxn>
                <a:cxn ang="0">
                  <a:pos x="383" y="3382"/>
                </a:cxn>
                <a:cxn ang="0">
                  <a:pos x="347" y="3243"/>
                </a:cxn>
                <a:cxn ang="0">
                  <a:pos x="370" y="3112"/>
                </a:cxn>
                <a:cxn ang="0">
                  <a:pos x="379" y="3006"/>
                </a:cxn>
                <a:cxn ang="0">
                  <a:pos x="318" y="2948"/>
                </a:cxn>
                <a:cxn ang="0">
                  <a:pos x="292" y="2863"/>
                </a:cxn>
                <a:cxn ang="0">
                  <a:pos x="310" y="2807"/>
                </a:cxn>
                <a:cxn ang="0">
                  <a:pos x="248" y="2703"/>
                </a:cxn>
                <a:cxn ang="0">
                  <a:pos x="290" y="2558"/>
                </a:cxn>
                <a:cxn ang="0">
                  <a:pos x="250" y="2491"/>
                </a:cxn>
                <a:cxn ang="0">
                  <a:pos x="136" y="2446"/>
                </a:cxn>
                <a:cxn ang="0">
                  <a:pos x="14" y="2367"/>
                </a:cxn>
                <a:cxn ang="0">
                  <a:pos x="4" y="2271"/>
                </a:cxn>
                <a:cxn ang="0">
                  <a:pos x="29" y="2222"/>
                </a:cxn>
                <a:cxn ang="0">
                  <a:pos x="107" y="2099"/>
                </a:cxn>
                <a:cxn ang="0">
                  <a:pos x="207" y="1935"/>
                </a:cxn>
                <a:cxn ang="0">
                  <a:pos x="300" y="1777"/>
                </a:cxn>
                <a:cxn ang="0">
                  <a:pos x="331" y="1673"/>
                </a:cxn>
                <a:cxn ang="0">
                  <a:pos x="296" y="1617"/>
                </a:cxn>
                <a:cxn ang="0">
                  <a:pos x="246" y="1541"/>
                </a:cxn>
                <a:cxn ang="0">
                  <a:pos x="232" y="1381"/>
                </a:cxn>
                <a:cxn ang="0">
                  <a:pos x="277" y="1111"/>
                </a:cxn>
                <a:cxn ang="0">
                  <a:pos x="366" y="802"/>
                </a:cxn>
                <a:cxn ang="0">
                  <a:pos x="490" y="521"/>
                </a:cxn>
                <a:cxn ang="0">
                  <a:pos x="662" y="318"/>
                </a:cxn>
                <a:cxn ang="0">
                  <a:pos x="834" y="191"/>
                </a:cxn>
                <a:cxn ang="0">
                  <a:pos x="935" y="139"/>
                </a:cxn>
                <a:cxn ang="0">
                  <a:pos x="1267" y="36"/>
                </a:cxn>
              </a:cxnLst>
              <a:rect l="0" t="0" r="r" b="b"/>
              <a:pathLst>
                <a:path w="3190" h="4123">
                  <a:moveTo>
                    <a:pt x="1577" y="0"/>
                  </a:moveTo>
                  <a:lnTo>
                    <a:pt x="1677" y="0"/>
                  </a:lnTo>
                  <a:lnTo>
                    <a:pt x="1770" y="4"/>
                  </a:lnTo>
                  <a:lnTo>
                    <a:pt x="1859" y="13"/>
                  </a:lnTo>
                  <a:lnTo>
                    <a:pt x="1944" y="25"/>
                  </a:lnTo>
                  <a:lnTo>
                    <a:pt x="2022" y="40"/>
                  </a:lnTo>
                  <a:lnTo>
                    <a:pt x="2095" y="54"/>
                  </a:lnTo>
                  <a:lnTo>
                    <a:pt x="2161" y="71"/>
                  </a:lnTo>
                  <a:lnTo>
                    <a:pt x="2219" y="87"/>
                  </a:lnTo>
                  <a:lnTo>
                    <a:pt x="2271" y="104"/>
                  </a:lnTo>
                  <a:lnTo>
                    <a:pt x="2314" y="119"/>
                  </a:lnTo>
                  <a:lnTo>
                    <a:pt x="2350" y="131"/>
                  </a:lnTo>
                  <a:lnTo>
                    <a:pt x="2374" y="141"/>
                  </a:lnTo>
                  <a:lnTo>
                    <a:pt x="2389" y="148"/>
                  </a:lnTo>
                  <a:lnTo>
                    <a:pt x="2395" y="150"/>
                  </a:lnTo>
                  <a:lnTo>
                    <a:pt x="2499" y="193"/>
                  </a:lnTo>
                  <a:lnTo>
                    <a:pt x="2592" y="241"/>
                  </a:lnTo>
                  <a:lnTo>
                    <a:pt x="2679" y="295"/>
                  </a:lnTo>
                  <a:lnTo>
                    <a:pt x="2755" y="353"/>
                  </a:lnTo>
                  <a:lnTo>
                    <a:pt x="2824" y="418"/>
                  </a:lnTo>
                  <a:lnTo>
                    <a:pt x="2886" y="482"/>
                  </a:lnTo>
                  <a:lnTo>
                    <a:pt x="2940" y="550"/>
                  </a:lnTo>
                  <a:lnTo>
                    <a:pt x="2987" y="619"/>
                  </a:lnTo>
                  <a:lnTo>
                    <a:pt x="3031" y="689"/>
                  </a:lnTo>
                  <a:lnTo>
                    <a:pt x="3066" y="760"/>
                  </a:lnTo>
                  <a:lnTo>
                    <a:pt x="3097" y="831"/>
                  </a:lnTo>
                  <a:lnTo>
                    <a:pt x="3122" y="899"/>
                  </a:lnTo>
                  <a:lnTo>
                    <a:pt x="3142" y="966"/>
                  </a:lnTo>
                  <a:lnTo>
                    <a:pt x="3159" y="1030"/>
                  </a:lnTo>
                  <a:lnTo>
                    <a:pt x="3171" y="1092"/>
                  </a:lnTo>
                  <a:lnTo>
                    <a:pt x="3182" y="1148"/>
                  </a:lnTo>
                  <a:lnTo>
                    <a:pt x="3188" y="1215"/>
                  </a:lnTo>
                  <a:lnTo>
                    <a:pt x="3190" y="1287"/>
                  </a:lnTo>
                  <a:lnTo>
                    <a:pt x="3186" y="1366"/>
                  </a:lnTo>
                  <a:lnTo>
                    <a:pt x="3176" y="1449"/>
                  </a:lnTo>
                  <a:lnTo>
                    <a:pt x="3163" y="1534"/>
                  </a:lnTo>
                  <a:lnTo>
                    <a:pt x="3147" y="1622"/>
                  </a:lnTo>
                  <a:lnTo>
                    <a:pt x="3128" y="1709"/>
                  </a:lnTo>
                  <a:lnTo>
                    <a:pt x="3107" y="1794"/>
                  </a:lnTo>
                  <a:lnTo>
                    <a:pt x="3085" y="1875"/>
                  </a:lnTo>
                  <a:lnTo>
                    <a:pt x="3062" y="1954"/>
                  </a:lnTo>
                  <a:lnTo>
                    <a:pt x="3037" y="2024"/>
                  </a:lnTo>
                  <a:lnTo>
                    <a:pt x="3014" y="2089"/>
                  </a:lnTo>
                  <a:lnTo>
                    <a:pt x="2991" y="2145"/>
                  </a:lnTo>
                  <a:lnTo>
                    <a:pt x="2971" y="2190"/>
                  </a:lnTo>
                  <a:lnTo>
                    <a:pt x="2944" y="2240"/>
                  </a:lnTo>
                  <a:lnTo>
                    <a:pt x="2913" y="2294"/>
                  </a:lnTo>
                  <a:lnTo>
                    <a:pt x="2877" y="2350"/>
                  </a:lnTo>
                  <a:lnTo>
                    <a:pt x="2838" y="2410"/>
                  </a:lnTo>
                  <a:lnTo>
                    <a:pt x="2799" y="2473"/>
                  </a:lnTo>
                  <a:lnTo>
                    <a:pt x="2757" y="2535"/>
                  </a:lnTo>
                  <a:lnTo>
                    <a:pt x="2718" y="2595"/>
                  </a:lnTo>
                  <a:lnTo>
                    <a:pt x="2681" y="2655"/>
                  </a:lnTo>
                  <a:lnTo>
                    <a:pt x="2646" y="2712"/>
                  </a:lnTo>
                  <a:lnTo>
                    <a:pt x="2615" y="2763"/>
                  </a:lnTo>
                  <a:lnTo>
                    <a:pt x="2592" y="2809"/>
                  </a:lnTo>
                  <a:lnTo>
                    <a:pt x="2573" y="2849"/>
                  </a:lnTo>
                  <a:lnTo>
                    <a:pt x="2561" y="2890"/>
                  </a:lnTo>
                  <a:lnTo>
                    <a:pt x="2554" y="2940"/>
                  </a:lnTo>
                  <a:lnTo>
                    <a:pt x="2552" y="2996"/>
                  </a:lnTo>
                  <a:lnTo>
                    <a:pt x="2557" y="3060"/>
                  </a:lnTo>
                  <a:lnTo>
                    <a:pt x="2565" y="3131"/>
                  </a:lnTo>
                  <a:lnTo>
                    <a:pt x="2579" y="3204"/>
                  </a:lnTo>
                  <a:lnTo>
                    <a:pt x="2598" y="3280"/>
                  </a:lnTo>
                  <a:lnTo>
                    <a:pt x="2623" y="3359"/>
                  </a:lnTo>
                  <a:lnTo>
                    <a:pt x="2654" y="3440"/>
                  </a:lnTo>
                  <a:lnTo>
                    <a:pt x="2691" y="3519"/>
                  </a:lnTo>
                  <a:lnTo>
                    <a:pt x="2735" y="3598"/>
                  </a:lnTo>
                  <a:lnTo>
                    <a:pt x="2784" y="3673"/>
                  </a:lnTo>
                  <a:lnTo>
                    <a:pt x="1252" y="4123"/>
                  </a:lnTo>
                  <a:lnTo>
                    <a:pt x="1323" y="3787"/>
                  </a:lnTo>
                  <a:lnTo>
                    <a:pt x="1279" y="3739"/>
                  </a:lnTo>
                  <a:lnTo>
                    <a:pt x="1248" y="3696"/>
                  </a:lnTo>
                  <a:lnTo>
                    <a:pt x="1225" y="3654"/>
                  </a:lnTo>
                  <a:lnTo>
                    <a:pt x="1211" y="3615"/>
                  </a:lnTo>
                  <a:lnTo>
                    <a:pt x="1203" y="3577"/>
                  </a:lnTo>
                  <a:lnTo>
                    <a:pt x="1203" y="3546"/>
                  </a:lnTo>
                  <a:lnTo>
                    <a:pt x="1205" y="3517"/>
                  </a:lnTo>
                  <a:lnTo>
                    <a:pt x="1207" y="3484"/>
                  </a:lnTo>
                  <a:lnTo>
                    <a:pt x="1205" y="3457"/>
                  </a:lnTo>
                  <a:lnTo>
                    <a:pt x="1196" y="3438"/>
                  </a:lnTo>
                  <a:lnTo>
                    <a:pt x="1182" y="3426"/>
                  </a:lnTo>
                  <a:lnTo>
                    <a:pt x="1161" y="3419"/>
                  </a:lnTo>
                  <a:lnTo>
                    <a:pt x="1147" y="3422"/>
                  </a:lnTo>
                  <a:lnTo>
                    <a:pt x="1120" y="3426"/>
                  </a:lnTo>
                  <a:lnTo>
                    <a:pt x="1085" y="3432"/>
                  </a:lnTo>
                  <a:lnTo>
                    <a:pt x="1041" y="3440"/>
                  </a:lnTo>
                  <a:lnTo>
                    <a:pt x="989" y="3451"/>
                  </a:lnTo>
                  <a:lnTo>
                    <a:pt x="933" y="3459"/>
                  </a:lnTo>
                  <a:lnTo>
                    <a:pt x="875" y="3469"/>
                  </a:lnTo>
                  <a:lnTo>
                    <a:pt x="813" y="3478"/>
                  </a:lnTo>
                  <a:lnTo>
                    <a:pt x="751" y="3484"/>
                  </a:lnTo>
                  <a:lnTo>
                    <a:pt x="689" y="3486"/>
                  </a:lnTo>
                  <a:lnTo>
                    <a:pt x="629" y="3486"/>
                  </a:lnTo>
                  <a:lnTo>
                    <a:pt x="573" y="3482"/>
                  </a:lnTo>
                  <a:lnTo>
                    <a:pt x="521" y="3473"/>
                  </a:lnTo>
                  <a:lnTo>
                    <a:pt x="474" y="3459"/>
                  </a:lnTo>
                  <a:lnTo>
                    <a:pt x="434" y="3438"/>
                  </a:lnTo>
                  <a:lnTo>
                    <a:pt x="405" y="3411"/>
                  </a:lnTo>
                  <a:lnTo>
                    <a:pt x="383" y="3382"/>
                  </a:lnTo>
                  <a:lnTo>
                    <a:pt x="366" y="3349"/>
                  </a:lnTo>
                  <a:lnTo>
                    <a:pt x="356" y="3316"/>
                  </a:lnTo>
                  <a:lnTo>
                    <a:pt x="350" y="3278"/>
                  </a:lnTo>
                  <a:lnTo>
                    <a:pt x="347" y="3243"/>
                  </a:lnTo>
                  <a:lnTo>
                    <a:pt x="350" y="3206"/>
                  </a:lnTo>
                  <a:lnTo>
                    <a:pt x="356" y="3172"/>
                  </a:lnTo>
                  <a:lnTo>
                    <a:pt x="362" y="3141"/>
                  </a:lnTo>
                  <a:lnTo>
                    <a:pt x="370" y="3112"/>
                  </a:lnTo>
                  <a:lnTo>
                    <a:pt x="381" y="3077"/>
                  </a:lnTo>
                  <a:lnTo>
                    <a:pt x="385" y="3048"/>
                  </a:lnTo>
                  <a:lnTo>
                    <a:pt x="385" y="3025"/>
                  </a:lnTo>
                  <a:lnTo>
                    <a:pt x="379" y="3006"/>
                  </a:lnTo>
                  <a:lnTo>
                    <a:pt x="370" y="2992"/>
                  </a:lnTo>
                  <a:lnTo>
                    <a:pt x="356" y="2977"/>
                  </a:lnTo>
                  <a:lnTo>
                    <a:pt x="339" y="2963"/>
                  </a:lnTo>
                  <a:lnTo>
                    <a:pt x="318" y="2948"/>
                  </a:lnTo>
                  <a:lnTo>
                    <a:pt x="302" y="2929"/>
                  </a:lnTo>
                  <a:lnTo>
                    <a:pt x="292" y="2909"/>
                  </a:lnTo>
                  <a:lnTo>
                    <a:pt x="290" y="2886"/>
                  </a:lnTo>
                  <a:lnTo>
                    <a:pt x="292" y="2863"/>
                  </a:lnTo>
                  <a:lnTo>
                    <a:pt x="298" y="2840"/>
                  </a:lnTo>
                  <a:lnTo>
                    <a:pt x="304" y="2824"/>
                  </a:lnTo>
                  <a:lnTo>
                    <a:pt x="308" y="2811"/>
                  </a:lnTo>
                  <a:lnTo>
                    <a:pt x="310" y="2807"/>
                  </a:lnTo>
                  <a:lnTo>
                    <a:pt x="279" y="2786"/>
                  </a:lnTo>
                  <a:lnTo>
                    <a:pt x="261" y="2761"/>
                  </a:lnTo>
                  <a:lnTo>
                    <a:pt x="250" y="2734"/>
                  </a:lnTo>
                  <a:lnTo>
                    <a:pt x="248" y="2703"/>
                  </a:lnTo>
                  <a:lnTo>
                    <a:pt x="254" y="2668"/>
                  </a:lnTo>
                  <a:lnTo>
                    <a:pt x="267" y="2628"/>
                  </a:lnTo>
                  <a:lnTo>
                    <a:pt x="283" y="2585"/>
                  </a:lnTo>
                  <a:lnTo>
                    <a:pt x="290" y="2558"/>
                  </a:lnTo>
                  <a:lnTo>
                    <a:pt x="290" y="2537"/>
                  </a:lnTo>
                  <a:lnTo>
                    <a:pt x="283" y="2518"/>
                  </a:lnTo>
                  <a:lnTo>
                    <a:pt x="269" y="2504"/>
                  </a:lnTo>
                  <a:lnTo>
                    <a:pt x="250" y="2491"/>
                  </a:lnTo>
                  <a:lnTo>
                    <a:pt x="227" y="2479"/>
                  </a:lnTo>
                  <a:lnTo>
                    <a:pt x="200" y="2469"/>
                  </a:lnTo>
                  <a:lnTo>
                    <a:pt x="169" y="2458"/>
                  </a:lnTo>
                  <a:lnTo>
                    <a:pt x="136" y="2446"/>
                  </a:lnTo>
                  <a:lnTo>
                    <a:pt x="103" y="2431"/>
                  </a:lnTo>
                  <a:lnTo>
                    <a:pt x="68" y="2415"/>
                  </a:lnTo>
                  <a:lnTo>
                    <a:pt x="37" y="2392"/>
                  </a:lnTo>
                  <a:lnTo>
                    <a:pt x="14" y="2367"/>
                  </a:lnTo>
                  <a:lnTo>
                    <a:pt x="4" y="2342"/>
                  </a:lnTo>
                  <a:lnTo>
                    <a:pt x="0" y="2317"/>
                  </a:lnTo>
                  <a:lnTo>
                    <a:pt x="0" y="2294"/>
                  </a:lnTo>
                  <a:lnTo>
                    <a:pt x="4" y="2271"/>
                  </a:lnTo>
                  <a:lnTo>
                    <a:pt x="12" y="2253"/>
                  </a:lnTo>
                  <a:lnTo>
                    <a:pt x="18" y="2238"/>
                  </a:lnTo>
                  <a:lnTo>
                    <a:pt x="24" y="2230"/>
                  </a:lnTo>
                  <a:lnTo>
                    <a:pt x="29" y="2222"/>
                  </a:lnTo>
                  <a:lnTo>
                    <a:pt x="49" y="2190"/>
                  </a:lnTo>
                  <a:lnTo>
                    <a:pt x="66" y="2163"/>
                  </a:lnTo>
                  <a:lnTo>
                    <a:pt x="85" y="2134"/>
                  </a:lnTo>
                  <a:lnTo>
                    <a:pt x="107" y="2099"/>
                  </a:lnTo>
                  <a:lnTo>
                    <a:pt x="130" y="2062"/>
                  </a:lnTo>
                  <a:lnTo>
                    <a:pt x="155" y="2020"/>
                  </a:lnTo>
                  <a:lnTo>
                    <a:pt x="182" y="1979"/>
                  </a:lnTo>
                  <a:lnTo>
                    <a:pt x="207" y="1935"/>
                  </a:lnTo>
                  <a:lnTo>
                    <a:pt x="234" y="1894"/>
                  </a:lnTo>
                  <a:lnTo>
                    <a:pt x="256" y="1852"/>
                  </a:lnTo>
                  <a:lnTo>
                    <a:pt x="279" y="1813"/>
                  </a:lnTo>
                  <a:lnTo>
                    <a:pt x="300" y="1777"/>
                  </a:lnTo>
                  <a:lnTo>
                    <a:pt x="316" y="1744"/>
                  </a:lnTo>
                  <a:lnTo>
                    <a:pt x="327" y="1715"/>
                  </a:lnTo>
                  <a:lnTo>
                    <a:pt x="331" y="1694"/>
                  </a:lnTo>
                  <a:lnTo>
                    <a:pt x="331" y="1673"/>
                  </a:lnTo>
                  <a:lnTo>
                    <a:pt x="327" y="1659"/>
                  </a:lnTo>
                  <a:lnTo>
                    <a:pt x="318" y="1644"/>
                  </a:lnTo>
                  <a:lnTo>
                    <a:pt x="308" y="1630"/>
                  </a:lnTo>
                  <a:lnTo>
                    <a:pt x="296" y="1617"/>
                  </a:lnTo>
                  <a:lnTo>
                    <a:pt x="283" y="1603"/>
                  </a:lnTo>
                  <a:lnTo>
                    <a:pt x="269" y="1586"/>
                  </a:lnTo>
                  <a:lnTo>
                    <a:pt x="256" y="1566"/>
                  </a:lnTo>
                  <a:lnTo>
                    <a:pt x="246" y="1541"/>
                  </a:lnTo>
                  <a:lnTo>
                    <a:pt x="236" y="1512"/>
                  </a:lnTo>
                  <a:lnTo>
                    <a:pt x="229" y="1476"/>
                  </a:lnTo>
                  <a:lnTo>
                    <a:pt x="229" y="1433"/>
                  </a:lnTo>
                  <a:lnTo>
                    <a:pt x="232" y="1381"/>
                  </a:lnTo>
                  <a:lnTo>
                    <a:pt x="238" y="1321"/>
                  </a:lnTo>
                  <a:lnTo>
                    <a:pt x="248" y="1256"/>
                  </a:lnTo>
                  <a:lnTo>
                    <a:pt x="261" y="1186"/>
                  </a:lnTo>
                  <a:lnTo>
                    <a:pt x="277" y="1111"/>
                  </a:lnTo>
                  <a:lnTo>
                    <a:pt x="296" y="1034"/>
                  </a:lnTo>
                  <a:lnTo>
                    <a:pt x="316" y="957"/>
                  </a:lnTo>
                  <a:lnTo>
                    <a:pt x="341" y="878"/>
                  </a:lnTo>
                  <a:lnTo>
                    <a:pt x="366" y="802"/>
                  </a:lnTo>
                  <a:lnTo>
                    <a:pt x="395" y="725"/>
                  </a:lnTo>
                  <a:lnTo>
                    <a:pt x="424" y="652"/>
                  </a:lnTo>
                  <a:lnTo>
                    <a:pt x="455" y="584"/>
                  </a:lnTo>
                  <a:lnTo>
                    <a:pt x="490" y="521"/>
                  </a:lnTo>
                  <a:lnTo>
                    <a:pt x="528" y="461"/>
                  </a:lnTo>
                  <a:lnTo>
                    <a:pt x="571" y="409"/>
                  </a:lnTo>
                  <a:lnTo>
                    <a:pt x="615" y="361"/>
                  </a:lnTo>
                  <a:lnTo>
                    <a:pt x="662" y="318"/>
                  </a:lnTo>
                  <a:lnTo>
                    <a:pt x="708" y="278"/>
                  </a:lnTo>
                  <a:lnTo>
                    <a:pt x="753" y="245"/>
                  </a:lnTo>
                  <a:lnTo>
                    <a:pt x="795" y="216"/>
                  </a:lnTo>
                  <a:lnTo>
                    <a:pt x="834" y="191"/>
                  </a:lnTo>
                  <a:lnTo>
                    <a:pt x="869" y="173"/>
                  </a:lnTo>
                  <a:lnTo>
                    <a:pt x="898" y="156"/>
                  </a:lnTo>
                  <a:lnTo>
                    <a:pt x="921" y="146"/>
                  </a:lnTo>
                  <a:lnTo>
                    <a:pt x="935" y="139"/>
                  </a:lnTo>
                  <a:lnTo>
                    <a:pt x="940" y="137"/>
                  </a:lnTo>
                  <a:lnTo>
                    <a:pt x="1049" y="94"/>
                  </a:lnTo>
                  <a:lnTo>
                    <a:pt x="1159" y="60"/>
                  </a:lnTo>
                  <a:lnTo>
                    <a:pt x="1267" y="36"/>
                  </a:lnTo>
                  <a:lnTo>
                    <a:pt x="1372" y="17"/>
                  </a:lnTo>
                  <a:lnTo>
                    <a:pt x="1478" y="6"/>
                  </a:lnTo>
                  <a:lnTo>
                    <a:pt x="1577" y="0"/>
                  </a:lnTo>
                  <a:close/>
                </a:path>
              </a:pathLst>
            </a:custGeom>
            <a:solidFill>
              <a:srgbClr val="99DFEB"/>
            </a:solidFill>
            <a:ln w="0">
              <a:noFill/>
              <a:prstDash val="solid"/>
              <a:round/>
              <a:headEnd/>
              <a:tailEnd/>
            </a:ln>
            <a:effectLst>
              <a:innerShdw blurRad="444500">
                <a:prstClr val="black">
                  <a:alpha val="41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14" name="TextBox 13">
              <a:extLst>
                <a:ext uri="{FF2B5EF4-FFF2-40B4-BE49-F238E27FC236}">
                  <a16:creationId xmlns:a16="http://schemas.microsoft.com/office/drawing/2014/main" id="{4EBD8604-66A7-4C21-A208-B9D4E0175232}"/>
                </a:ext>
              </a:extLst>
            </p:cNvPr>
            <p:cNvSpPr txBox="1"/>
            <p:nvPr/>
          </p:nvSpPr>
          <p:spPr>
            <a:xfrm>
              <a:off x="7807553" y="534751"/>
              <a:ext cx="917755" cy="3151843"/>
            </a:xfrm>
            <a:prstGeom prst="rect">
              <a:avLst/>
            </a:prstGeom>
            <a:noFill/>
          </p:spPr>
          <p:txBody>
            <a:bodyPr wrap="square" rtlCol="0" anchor="ctr">
              <a:spAutoFit/>
            </a:bodyPr>
            <a:lstStyle/>
            <a:p>
              <a:pPr algn="ctr"/>
              <a:r>
                <a:rPr lang="en-US" sz="4800" b="1" dirty="0">
                  <a:solidFill>
                    <a:schemeClr val="bg1"/>
                  </a:solidFill>
                  <a:latin typeface="Arial Narrow" panose="020B0606020202030204" pitchFamily="34" charset="0"/>
                </a:rPr>
                <a:t>?</a:t>
              </a:r>
            </a:p>
          </p:txBody>
        </p:sp>
      </p:grpSp>
      <p:sp>
        <p:nvSpPr>
          <p:cNvPr id="18" name="Rectangle 17">
            <a:extLst>
              <a:ext uri="{FF2B5EF4-FFF2-40B4-BE49-F238E27FC236}">
                <a16:creationId xmlns:a16="http://schemas.microsoft.com/office/drawing/2014/main" id="{DFDF9F0A-5842-4994-9B72-2B363E6A3C01}"/>
              </a:ext>
            </a:extLst>
          </p:cNvPr>
          <p:cNvSpPr/>
          <p:nvPr/>
        </p:nvSpPr>
        <p:spPr>
          <a:xfrm>
            <a:off x="2533650" y="3317977"/>
            <a:ext cx="1828800" cy="640080"/>
          </a:xfrm>
          <a:prstGeom prst="rect">
            <a:avLst/>
          </a:prstGeom>
          <a:gradFill flip="none" rotWithShape="1">
            <a:gsLst>
              <a:gs pos="0">
                <a:srgbClr val="99DFEB">
                  <a:tint val="66000"/>
                  <a:satMod val="160000"/>
                </a:srgbClr>
              </a:gs>
              <a:gs pos="50000">
                <a:srgbClr val="99DFEB">
                  <a:tint val="44500"/>
                  <a:satMod val="160000"/>
                </a:srgbClr>
              </a:gs>
              <a:gs pos="100000">
                <a:srgbClr val="99DFEB">
                  <a:tint val="23500"/>
                  <a:satMod val="16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tx1">
                    <a:lumMod val="75000"/>
                    <a:lumOff val="25000"/>
                  </a:schemeClr>
                </a:solidFill>
                <a:latin typeface="Arial Narrow" panose="020B0606020202030204" pitchFamily="34" charset="0"/>
              </a:rPr>
              <a:t>Stent Thrombosis</a:t>
            </a:r>
          </a:p>
        </p:txBody>
      </p:sp>
      <p:sp>
        <p:nvSpPr>
          <p:cNvPr id="19" name="Rectangle 18">
            <a:extLst>
              <a:ext uri="{FF2B5EF4-FFF2-40B4-BE49-F238E27FC236}">
                <a16:creationId xmlns:a16="http://schemas.microsoft.com/office/drawing/2014/main" id="{9066C728-D14E-412E-B9F4-7351FFC79C5B}"/>
              </a:ext>
            </a:extLst>
          </p:cNvPr>
          <p:cNvSpPr/>
          <p:nvPr/>
        </p:nvSpPr>
        <p:spPr>
          <a:xfrm>
            <a:off x="4838700" y="3317977"/>
            <a:ext cx="1828800" cy="640080"/>
          </a:xfrm>
          <a:prstGeom prst="rect">
            <a:avLst/>
          </a:prstGeom>
          <a:gradFill flip="none" rotWithShape="1">
            <a:gsLst>
              <a:gs pos="0">
                <a:srgbClr val="2A559A">
                  <a:tint val="66000"/>
                  <a:satMod val="160000"/>
                </a:srgbClr>
              </a:gs>
              <a:gs pos="50000">
                <a:srgbClr val="2A559A">
                  <a:tint val="44500"/>
                  <a:satMod val="160000"/>
                </a:srgbClr>
              </a:gs>
              <a:gs pos="100000">
                <a:srgbClr val="2A559A">
                  <a:tint val="23500"/>
                  <a:satMod val="16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a:solidFill>
                  <a:schemeClr val="tx1">
                    <a:lumMod val="75000"/>
                    <a:lumOff val="25000"/>
                  </a:schemeClr>
                </a:solidFill>
                <a:latin typeface="Arial Narrow" panose="020B0606020202030204" pitchFamily="34" charset="0"/>
              </a:rPr>
              <a:t>Stroke</a:t>
            </a:r>
          </a:p>
        </p:txBody>
      </p:sp>
      <p:sp>
        <p:nvSpPr>
          <p:cNvPr id="20" name="Rectangle 19">
            <a:extLst>
              <a:ext uri="{FF2B5EF4-FFF2-40B4-BE49-F238E27FC236}">
                <a16:creationId xmlns:a16="http://schemas.microsoft.com/office/drawing/2014/main" id="{72BE0AF7-03E2-449A-BA2D-32D3D27037FD}"/>
              </a:ext>
            </a:extLst>
          </p:cNvPr>
          <p:cNvSpPr/>
          <p:nvPr/>
        </p:nvSpPr>
        <p:spPr>
          <a:xfrm>
            <a:off x="2971800" y="4166640"/>
            <a:ext cx="914400" cy="45720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DAPT</a:t>
            </a:r>
          </a:p>
        </p:txBody>
      </p:sp>
      <p:sp>
        <p:nvSpPr>
          <p:cNvPr id="21" name="Rectangle 20">
            <a:extLst>
              <a:ext uri="{FF2B5EF4-FFF2-40B4-BE49-F238E27FC236}">
                <a16:creationId xmlns:a16="http://schemas.microsoft.com/office/drawing/2014/main" id="{6DEE599D-668A-4867-80EA-5FBAE174880E}"/>
              </a:ext>
            </a:extLst>
          </p:cNvPr>
          <p:cNvSpPr/>
          <p:nvPr/>
        </p:nvSpPr>
        <p:spPr>
          <a:xfrm>
            <a:off x="5250180" y="4175569"/>
            <a:ext cx="1005840" cy="457200"/>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OAC</a:t>
            </a:r>
          </a:p>
        </p:txBody>
      </p:sp>
      <p:grpSp>
        <p:nvGrpSpPr>
          <p:cNvPr id="22" name="Group 4">
            <a:extLst>
              <a:ext uri="{FF2B5EF4-FFF2-40B4-BE49-F238E27FC236}">
                <a16:creationId xmlns:a16="http://schemas.microsoft.com/office/drawing/2014/main" id="{C1787D91-E3D8-4DA2-BC43-4E43840168BE}"/>
              </a:ext>
            </a:extLst>
          </p:cNvPr>
          <p:cNvGrpSpPr>
            <a:grpSpLocks noChangeAspect="1"/>
          </p:cNvGrpSpPr>
          <p:nvPr/>
        </p:nvGrpSpPr>
        <p:grpSpPr bwMode="auto">
          <a:xfrm>
            <a:off x="4349115" y="4185094"/>
            <a:ext cx="457200" cy="454025"/>
            <a:chOff x="1020" y="429"/>
            <a:chExt cx="720" cy="715"/>
          </a:xfrm>
          <a:solidFill>
            <a:schemeClr val="tx1"/>
          </a:solidFill>
        </p:grpSpPr>
        <p:sp>
          <p:nvSpPr>
            <p:cNvPr id="23" name="Freeform 6">
              <a:extLst>
                <a:ext uri="{FF2B5EF4-FFF2-40B4-BE49-F238E27FC236}">
                  <a16:creationId xmlns:a16="http://schemas.microsoft.com/office/drawing/2014/main" id="{0950B7B5-EFC4-470F-B462-598DF0FEC23B}"/>
                </a:ext>
              </a:extLst>
            </p:cNvPr>
            <p:cNvSpPr>
              <a:spLocks noEditPoints="1"/>
            </p:cNvSpPr>
            <p:nvPr/>
          </p:nvSpPr>
          <p:spPr bwMode="auto">
            <a:xfrm>
              <a:off x="1020" y="429"/>
              <a:ext cx="720" cy="715"/>
            </a:xfrm>
            <a:custGeom>
              <a:avLst/>
              <a:gdLst>
                <a:gd name="T0" fmla="*/ 1474 w 3598"/>
                <a:gd name="T1" fmla="*/ 153 h 3573"/>
                <a:gd name="T2" fmla="*/ 1075 w 3598"/>
                <a:gd name="T3" fmla="*/ 285 h 3573"/>
                <a:gd name="T4" fmla="*/ 727 w 3598"/>
                <a:gd name="T5" fmla="*/ 506 h 3573"/>
                <a:gd name="T6" fmla="*/ 446 w 3598"/>
                <a:gd name="T7" fmla="*/ 804 h 3573"/>
                <a:gd name="T8" fmla="*/ 244 w 3598"/>
                <a:gd name="T9" fmla="*/ 1164 h 3573"/>
                <a:gd name="T10" fmla="*/ 136 w 3598"/>
                <a:gd name="T11" fmla="*/ 1570 h 3573"/>
                <a:gd name="T12" fmla="*/ 136 w 3598"/>
                <a:gd name="T13" fmla="*/ 2003 h 3573"/>
                <a:gd name="T14" fmla="*/ 244 w 3598"/>
                <a:gd name="T15" fmla="*/ 2411 h 3573"/>
                <a:gd name="T16" fmla="*/ 446 w 3598"/>
                <a:gd name="T17" fmla="*/ 2770 h 3573"/>
                <a:gd name="T18" fmla="*/ 727 w 3598"/>
                <a:gd name="T19" fmla="*/ 3067 h 3573"/>
                <a:gd name="T20" fmla="*/ 1075 w 3598"/>
                <a:gd name="T21" fmla="*/ 3289 h 3573"/>
                <a:gd name="T22" fmla="*/ 1474 w 3598"/>
                <a:gd name="T23" fmla="*/ 3420 h 3573"/>
                <a:gd name="T24" fmla="*/ 1909 w 3598"/>
                <a:gd name="T25" fmla="*/ 3449 h 3573"/>
                <a:gd name="T26" fmla="*/ 2328 w 3598"/>
                <a:gd name="T27" fmla="*/ 3367 h 3573"/>
                <a:gd name="T28" fmla="*/ 2703 w 3598"/>
                <a:gd name="T29" fmla="*/ 3188 h 3573"/>
                <a:gd name="T30" fmla="*/ 3020 w 3598"/>
                <a:gd name="T31" fmla="*/ 2927 h 3573"/>
                <a:gd name="T32" fmla="*/ 3264 w 3598"/>
                <a:gd name="T33" fmla="*/ 2597 h 3573"/>
                <a:gd name="T34" fmla="*/ 3421 w 3598"/>
                <a:gd name="T35" fmla="*/ 2212 h 3573"/>
                <a:gd name="T36" fmla="*/ 3476 w 3598"/>
                <a:gd name="T37" fmla="*/ 1787 h 3573"/>
                <a:gd name="T38" fmla="*/ 3421 w 3598"/>
                <a:gd name="T39" fmla="*/ 1362 h 3573"/>
                <a:gd name="T40" fmla="*/ 3264 w 3598"/>
                <a:gd name="T41" fmla="*/ 977 h 3573"/>
                <a:gd name="T42" fmla="*/ 3020 w 3598"/>
                <a:gd name="T43" fmla="*/ 646 h 3573"/>
                <a:gd name="T44" fmla="*/ 2703 w 3598"/>
                <a:gd name="T45" fmla="*/ 385 h 3573"/>
                <a:gd name="T46" fmla="*/ 2328 w 3598"/>
                <a:gd name="T47" fmla="*/ 207 h 3573"/>
                <a:gd name="T48" fmla="*/ 1909 w 3598"/>
                <a:gd name="T49" fmla="*/ 126 h 3573"/>
                <a:gd name="T50" fmla="*/ 1912 w 3598"/>
                <a:gd name="T51" fmla="*/ 5 h 3573"/>
                <a:gd name="T52" fmla="*/ 2347 w 3598"/>
                <a:gd name="T53" fmla="*/ 85 h 3573"/>
                <a:gd name="T54" fmla="*/ 2738 w 3598"/>
                <a:gd name="T55" fmla="*/ 263 h 3573"/>
                <a:gd name="T56" fmla="*/ 3071 w 3598"/>
                <a:gd name="T57" fmla="*/ 524 h 3573"/>
                <a:gd name="T58" fmla="*/ 3334 w 3598"/>
                <a:gd name="T59" fmla="*/ 856 h 3573"/>
                <a:gd name="T60" fmla="*/ 3513 w 3598"/>
                <a:gd name="T61" fmla="*/ 1243 h 3573"/>
                <a:gd name="T62" fmla="*/ 3595 w 3598"/>
                <a:gd name="T63" fmla="*/ 1674 h 3573"/>
                <a:gd name="T64" fmla="*/ 3568 w 3598"/>
                <a:gd name="T65" fmla="*/ 2120 h 3573"/>
                <a:gd name="T66" fmla="*/ 3435 w 3598"/>
                <a:gd name="T67" fmla="*/ 2531 h 3573"/>
                <a:gd name="T68" fmla="*/ 3212 w 3598"/>
                <a:gd name="T69" fmla="*/ 2892 h 3573"/>
                <a:gd name="T70" fmla="*/ 2912 w 3598"/>
                <a:gd name="T71" fmla="*/ 3190 h 3573"/>
                <a:gd name="T72" fmla="*/ 2548 w 3598"/>
                <a:gd name="T73" fmla="*/ 3411 h 3573"/>
                <a:gd name="T74" fmla="*/ 2134 w 3598"/>
                <a:gd name="T75" fmla="*/ 3542 h 3573"/>
                <a:gd name="T76" fmla="*/ 1685 w 3598"/>
                <a:gd name="T77" fmla="*/ 3570 h 3573"/>
                <a:gd name="T78" fmla="*/ 1252 w 3598"/>
                <a:gd name="T79" fmla="*/ 3488 h 3573"/>
                <a:gd name="T80" fmla="*/ 861 w 3598"/>
                <a:gd name="T81" fmla="*/ 3311 h 3573"/>
                <a:gd name="T82" fmla="*/ 527 w 3598"/>
                <a:gd name="T83" fmla="*/ 3049 h 3573"/>
                <a:gd name="T84" fmla="*/ 263 w 3598"/>
                <a:gd name="T85" fmla="*/ 2718 h 3573"/>
                <a:gd name="T86" fmla="*/ 84 w 3598"/>
                <a:gd name="T87" fmla="*/ 2331 h 3573"/>
                <a:gd name="T88" fmla="*/ 3 w 3598"/>
                <a:gd name="T89" fmla="*/ 1899 h 3573"/>
                <a:gd name="T90" fmla="*/ 31 w 3598"/>
                <a:gd name="T91" fmla="*/ 1455 h 3573"/>
                <a:gd name="T92" fmla="*/ 163 w 3598"/>
                <a:gd name="T93" fmla="*/ 1044 h 3573"/>
                <a:gd name="T94" fmla="*/ 385 w 3598"/>
                <a:gd name="T95" fmla="*/ 683 h 3573"/>
                <a:gd name="T96" fmla="*/ 686 w 3598"/>
                <a:gd name="T97" fmla="*/ 384 h 3573"/>
                <a:gd name="T98" fmla="*/ 1050 w 3598"/>
                <a:gd name="T99" fmla="*/ 163 h 3573"/>
                <a:gd name="T100" fmla="*/ 1464 w 3598"/>
                <a:gd name="T101" fmla="*/ 32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98" h="3573">
                  <a:moveTo>
                    <a:pt x="1799" y="121"/>
                  </a:moveTo>
                  <a:lnTo>
                    <a:pt x="1689" y="126"/>
                  </a:lnTo>
                  <a:lnTo>
                    <a:pt x="1580" y="136"/>
                  </a:lnTo>
                  <a:lnTo>
                    <a:pt x="1474" y="153"/>
                  </a:lnTo>
                  <a:lnTo>
                    <a:pt x="1371" y="177"/>
                  </a:lnTo>
                  <a:lnTo>
                    <a:pt x="1269" y="207"/>
                  </a:lnTo>
                  <a:lnTo>
                    <a:pt x="1171" y="242"/>
                  </a:lnTo>
                  <a:lnTo>
                    <a:pt x="1075" y="285"/>
                  </a:lnTo>
                  <a:lnTo>
                    <a:pt x="983" y="333"/>
                  </a:lnTo>
                  <a:lnTo>
                    <a:pt x="894" y="385"/>
                  </a:lnTo>
                  <a:lnTo>
                    <a:pt x="810" y="444"/>
                  </a:lnTo>
                  <a:lnTo>
                    <a:pt x="727" y="506"/>
                  </a:lnTo>
                  <a:lnTo>
                    <a:pt x="650" y="574"/>
                  </a:lnTo>
                  <a:lnTo>
                    <a:pt x="578" y="646"/>
                  </a:lnTo>
                  <a:lnTo>
                    <a:pt x="510" y="723"/>
                  </a:lnTo>
                  <a:lnTo>
                    <a:pt x="446" y="804"/>
                  </a:lnTo>
                  <a:lnTo>
                    <a:pt x="387" y="889"/>
                  </a:lnTo>
                  <a:lnTo>
                    <a:pt x="334" y="977"/>
                  </a:lnTo>
                  <a:lnTo>
                    <a:pt x="286" y="1069"/>
                  </a:lnTo>
                  <a:lnTo>
                    <a:pt x="244" y="1164"/>
                  </a:lnTo>
                  <a:lnTo>
                    <a:pt x="208" y="1261"/>
                  </a:lnTo>
                  <a:lnTo>
                    <a:pt x="177" y="1362"/>
                  </a:lnTo>
                  <a:lnTo>
                    <a:pt x="153" y="1465"/>
                  </a:lnTo>
                  <a:lnTo>
                    <a:pt x="136" y="1570"/>
                  </a:lnTo>
                  <a:lnTo>
                    <a:pt x="125" y="1677"/>
                  </a:lnTo>
                  <a:lnTo>
                    <a:pt x="122" y="1787"/>
                  </a:lnTo>
                  <a:lnTo>
                    <a:pt x="125" y="1896"/>
                  </a:lnTo>
                  <a:lnTo>
                    <a:pt x="136" y="2003"/>
                  </a:lnTo>
                  <a:lnTo>
                    <a:pt x="153" y="2109"/>
                  </a:lnTo>
                  <a:lnTo>
                    <a:pt x="177" y="2212"/>
                  </a:lnTo>
                  <a:lnTo>
                    <a:pt x="208" y="2312"/>
                  </a:lnTo>
                  <a:lnTo>
                    <a:pt x="244" y="2411"/>
                  </a:lnTo>
                  <a:lnTo>
                    <a:pt x="286" y="2505"/>
                  </a:lnTo>
                  <a:lnTo>
                    <a:pt x="334" y="2597"/>
                  </a:lnTo>
                  <a:lnTo>
                    <a:pt x="387" y="2685"/>
                  </a:lnTo>
                  <a:lnTo>
                    <a:pt x="446" y="2770"/>
                  </a:lnTo>
                  <a:lnTo>
                    <a:pt x="510" y="2850"/>
                  </a:lnTo>
                  <a:lnTo>
                    <a:pt x="578" y="2927"/>
                  </a:lnTo>
                  <a:lnTo>
                    <a:pt x="650" y="2999"/>
                  </a:lnTo>
                  <a:lnTo>
                    <a:pt x="727" y="3067"/>
                  </a:lnTo>
                  <a:lnTo>
                    <a:pt x="810" y="3131"/>
                  </a:lnTo>
                  <a:lnTo>
                    <a:pt x="894" y="3188"/>
                  </a:lnTo>
                  <a:lnTo>
                    <a:pt x="983" y="3242"/>
                  </a:lnTo>
                  <a:lnTo>
                    <a:pt x="1075" y="3289"/>
                  </a:lnTo>
                  <a:lnTo>
                    <a:pt x="1171" y="3331"/>
                  </a:lnTo>
                  <a:lnTo>
                    <a:pt x="1269" y="3367"/>
                  </a:lnTo>
                  <a:lnTo>
                    <a:pt x="1371" y="3397"/>
                  </a:lnTo>
                  <a:lnTo>
                    <a:pt x="1474" y="3420"/>
                  </a:lnTo>
                  <a:lnTo>
                    <a:pt x="1580" y="3439"/>
                  </a:lnTo>
                  <a:lnTo>
                    <a:pt x="1689" y="3449"/>
                  </a:lnTo>
                  <a:lnTo>
                    <a:pt x="1799" y="3452"/>
                  </a:lnTo>
                  <a:lnTo>
                    <a:pt x="1909" y="3449"/>
                  </a:lnTo>
                  <a:lnTo>
                    <a:pt x="2017" y="3439"/>
                  </a:lnTo>
                  <a:lnTo>
                    <a:pt x="2123" y="3420"/>
                  </a:lnTo>
                  <a:lnTo>
                    <a:pt x="2227" y="3397"/>
                  </a:lnTo>
                  <a:lnTo>
                    <a:pt x="2328" y="3367"/>
                  </a:lnTo>
                  <a:lnTo>
                    <a:pt x="2427" y="3331"/>
                  </a:lnTo>
                  <a:lnTo>
                    <a:pt x="2522" y="3289"/>
                  </a:lnTo>
                  <a:lnTo>
                    <a:pt x="2614" y="3242"/>
                  </a:lnTo>
                  <a:lnTo>
                    <a:pt x="2703" y="3188"/>
                  </a:lnTo>
                  <a:lnTo>
                    <a:pt x="2789" y="3131"/>
                  </a:lnTo>
                  <a:lnTo>
                    <a:pt x="2870" y="3067"/>
                  </a:lnTo>
                  <a:lnTo>
                    <a:pt x="2947" y="2999"/>
                  </a:lnTo>
                  <a:lnTo>
                    <a:pt x="3020" y="2927"/>
                  </a:lnTo>
                  <a:lnTo>
                    <a:pt x="3089" y="2850"/>
                  </a:lnTo>
                  <a:lnTo>
                    <a:pt x="3153" y="2770"/>
                  </a:lnTo>
                  <a:lnTo>
                    <a:pt x="3211" y="2685"/>
                  </a:lnTo>
                  <a:lnTo>
                    <a:pt x="3264" y="2597"/>
                  </a:lnTo>
                  <a:lnTo>
                    <a:pt x="3312" y="2505"/>
                  </a:lnTo>
                  <a:lnTo>
                    <a:pt x="3354" y="2411"/>
                  </a:lnTo>
                  <a:lnTo>
                    <a:pt x="3391" y="2312"/>
                  </a:lnTo>
                  <a:lnTo>
                    <a:pt x="3421" y="2212"/>
                  </a:lnTo>
                  <a:lnTo>
                    <a:pt x="3445" y="2109"/>
                  </a:lnTo>
                  <a:lnTo>
                    <a:pt x="3463" y="2003"/>
                  </a:lnTo>
                  <a:lnTo>
                    <a:pt x="3473" y="1896"/>
                  </a:lnTo>
                  <a:lnTo>
                    <a:pt x="3476" y="1787"/>
                  </a:lnTo>
                  <a:lnTo>
                    <a:pt x="3473" y="1677"/>
                  </a:lnTo>
                  <a:lnTo>
                    <a:pt x="3463" y="1570"/>
                  </a:lnTo>
                  <a:lnTo>
                    <a:pt x="3445" y="1465"/>
                  </a:lnTo>
                  <a:lnTo>
                    <a:pt x="3421" y="1362"/>
                  </a:lnTo>
                  <a:lnTo>
                    <a:pt x="3391" y="1261"/>
                  </a:lnTo>
                  <a:lnTo>
                    <a:pt x="3354" y="1164"/>
                  </a:lnTo>
                  <a:lnTo>
                    <a:pt x="3312" y="1069"/>
                  </a:lnTo>
                  <a:lnTo>
                    <a:pt x="3264" y="977"/>
                  </a:lnTo>
                  <a:lnTo>
                    <a:pt x="3211" y="889"/>
                  </a:lnTo>
                  <a:lnTo>
                    <a:pt x="3153" y="804"/>
                  </a:lnTo>
                  <a:lnTo>
                    <a:pt x="3089" y="723"/>
                  </a:lnTo>
                  <a:lnTo>
                    <a:pt x="3020" y="646"/>
                  </a:lnTo>
                  <a:lnTo>
                    <a:pt x="2947" y="574"/>
                  </a:lnTo>
                  <a:lnTo>
                    <a:pt x="2870" y="506"/>
                  </a:lnTo>
                  <a:lnTo>
                    <a:pt x="2789" y="444"/>
                  </a:lnTo>
                  <a:lnTo>
                    <a:pt x="2703" y="385"/>
                  </a:lnTo>
                  <a:lnTo>
                    <a:pt x="2614" y="333"/>
                  </a:lnTo>
                  <a:lnTo>
                    <a:pt x="2522" y="285"/>
                  </a:lnTo>
                  <a:lnTo>
                    <a:pt x="2427" y="242"/>
                  </a:lnTo>
                  <a:lnTo>
                    <a:pt x="2328" y="207"/>
                  </a:lnTo>
                  <a:lnTo>
                    <a:pt x="2227" y="177"/>
                  </a:lnTo>
                  <a:lnTo>
                    <a:pt x="2123" y="153"/>
                  </a:lnTo>
                  <a:lnTo>
                    <a:pt x="2017" y="136"/>
                  </a:lnTo>
                  <a:lnTo>
                    <a:pt x="1909" y="126"/>
                  </a:lnTo>
                  <a:lnTo>
                    <a:pt x="1799" y="121"/>
                  </a:lnTo>
                  <a:close/>
                  <a:moveTo>
                    <a:pt x="1799" y="0"/>
                  </a:moveTo>
                  <a:lnTo>
                    <a:pt x="1799" y="0"/>
                  </a:lnTo>
                  <a:lnTo>
                    <a:pt x="1912" y="5"/>
                  </a:lnTo>
                  <a:lnTo>
                    <a:pt x="2025" y="15"/>
                  </a:lnTo>
                  <a:lnTo>
                    <a:pt x="2134" y="32"/>
                  </a:lnTo>
                  <a:lnTo>
                    <a:pt x="2242" y="56"/>
                  </a:lnTo>
                  <a:lnTo>
                    <a:pt x="2347" y="85"/>
                  </a:lnTo>
                  <a:lnTo>
                    <a:pt x="2449" y="121"/>
                  </a:lnTo>
                  <a:lnTo>
                    <a:pt x="2548" y="163"/>
                  </a:lnTo>
                  <a:lnTo>
                    <a:pt x="2644" y="211"/>
                  </a:lnTo>
                  <a:lnTo>
                    <a:pt x="2738" y="263"/>
                  </a:lnTo>
                  <a:lnTo>
                    <a:pt x="2827" y="322"/>
                  </a:lnTo>
                  <a:lnTo>
                    <a:pt x="2912" y="384"/>
                  </a:lnTo>
                  <a:lnTo>
                    <a:pt x="2993" y="452"/>
                  </a:lnTo>
                  <a:lnTo>
                    <a:pt x="3071" y="524"/>
                  </a:lnTo>
                  <a:lnTo>
                    <a:pt x="3143" y="601"/>
                  </a:lnTo>
                  <a:lnTo>
                    <a:pt x="3212" y="683"/>
                  </a:lnTo>
                  <a:lnTo>
                    <a:pt x="3276" y="767"/>
                  </a:lnTo>
                  <a:lnTo>
                    <a:pt x="3334" y="856"/>
                  </a:lnTo>
                  <a:lnTo>
                    <a:pt x="3387" y="947"/>
                  </a:lnTo>
                  <a:lnTo>
                    <a:pt x="3435" y="1044"/>
                  </a:lnTo>
                  <a:lnTo>
                    <a:pt x="3478" y="1142"/>
                  </a:lnTo>
                  <a:lnTo>
                    <a:pt x="3513" y="1243"/>
                  </a:lnTo>
                  <a:lnTo>
                    <a:pt x="3544" y="1348"/>
                  </a:lnTo>
                  <a:lnTo>
                    <a:pt x="3568" y="1455"/>
                  </a:lnTo>
                  <a:lnTo>
                    <a:pt x="3585" y="1563"/>
                  </a:lnTo>
                  <a:lnTo>
                    <a:pt x="3595" y="1674"/>
                  </a:lnTo>
                  <a:lnTo>
                    <a:pt x="3598" y="1787"/>
                  </a:lnTo>
                  <a:lnTo>
                    <a:pt x="3595" y="1899"/>
                  </a:lnTo>
                  <a:lnTo>
                    <a:pt x="3585" y="2010"/>
                  </a:lnTo>
                  <a:lnTo>
                    <a:pt x="3568" y="2120"/>
                  </a:lnTo>
                  <a:lnTo>
                    <a:pt x="3544" y="2226"/>
                  </a:lnTo>
                  <a:lnTo>
                    <a:pt x="3513" y="2331"/>
                  </a:lnTo>
                  <a:lnTo>
                    <a:pt x="3478" y="2432"/>
                  </a:lnTo>
                  <a:lnTo>
                    <a:pt x="3435" y="2531"/>
                  </a:lnTo>
                  <a:lnTo>
                    <a:pt x="3387" y="2626"/>
                  </a:lnTo>
                  <a:lnTo>
                    <a:pt x="3334" y="2718"/>
                  </a:lnTo>
                  <a:lnTo>
                    <a:pt x="3276" y="2807"/>
                  </a:lnTo>
                  <a:lnTo>
                    <a:pt x="3212" y="2892"/>
                  </a:lnTo>
                  <a:lnTo>
                    <a:pt x="3143" y="2972"/>
                  </a:lnTo>
                  <a:lnTo>
                    <a:pt x="3071" y="3049"/>
                  </a:lnTo>
                  <a:lnTo>
                    <a:pt x="2993" y="3122"/>
                  </a:lnTo>
                  <a:lnTo>
                    <a:pt x="2912" y="3190"/>
                  </a:lnTo>
                  <a:lnTo>
                    <a:pt x="2827" y="3253"/>
                  </a:lnTo>
                  <a:lnTo>
                    <a:pt x="2738" y="3311"/>
                  </a:lnTo>
                  <a:lnTo>
                    <a:pt x="2644" y="3364"/>
                  </a:lnTo>
                  <a:lnTo>
                    <a:pt x="2548" y="3411"/>
                  </a:lnTo>
                  <a:lnTo>
                    <a:pt x="2449" y="3453"/>
                  </a:lnTo>
                  <a:lnTo>
                    <a:pt x="2347" y="3488"/>
                  </a:lnTo>
                  <a:lnTo>
                    <a:pt x="2242" y="3519"/>
                  </a:lnTo>
                  <a:lnTo>
                    <a:pt x="2134" y="3542"/>
                  </a:lnTo>
                  <a:lnTo>
                    <a:pt x="2025" y="3560"/>
                  </a:lnTo>
                  <a:lnTo>
                    <a:pt x="1912" y="3570"/>
                  </a:lnTo>
                  <a:lnTo>
                    <a:pt x="1799" y="3573"/>
                  </a:lnTo>
                  <a:lnTo>
                    <a:pt x="1685" y="3570"/>
                  </a:lnTo>
                  <a:lnTo>
                    <a:pt x="1573" y="3560"/>
                  </a:lnTo>
                  <a:lnTo>
                    <a:pt x="1464" y="3542"/>
                  </a:lnTo>
                  <a:lnTo>
                    <a:pt x="1357" y="3519"/>
                  </a:lnTo>
                  <a:lnTo>
                    <a:pt x="1252" y="3488"/>
                  </a:lnTo>
                  <a:lnTo>
                    <a:pt x="1149" y="3453"/>
                  </a:lnTo>
                  <a:lnTo>
                    <a:pt x="1050" y="3411"/>
                  </a:lnTo>
                  <a:lnTo>
                    <a:pt x="953" y="3364"/>
                  </a:lnTo>
                  <a:lnTo>
                    <a:pt x="861" y="3311"/>
                  </a:lnTo>
                  <a:lnTo>
                    <a:pt x="772" y="3253"/>
                  </a:lnTo>
                  <a:lnTo>
                    <a:pt x="686" y="3190"/>
                  </a:lnTo>
                  <a:lnTo>
                    <a:pt x="604" y="3122"/>
                  </a:lnTo>
                  <a:lnTo>
                    <a:pt x="527" y="3049"/>
                  </a:lnTo>
                  <a:lnTo>
                    <a:pt x="454" y="2972"/>
                  </a:lnTo>
                  <a:lnTo>
                    <a:pt x="385" y="2892"/>
                  </a:lnTo>
                  <a:lnTo>
                    <a:pt x="323" y="2807"/>
                  </a:lnTo>
                  <a:lnTo>
                    <a:pt x="263" y="2718"/>
                  </a:lnTo>
                  <a:lnTo>
                    <a:pt x="211" y="2626"/>
                  </a:lnTo>
                  <a:lnTo>
                    <a:pt x="163" y="2531"/>
                  </a:lnTo>
                  <a:lnTo>
                    <a:pt x="121" y="2432"/>
                  </a:lnTo>
                  <a:lnTo>
                    <a:pt x="84" y="2331"/>
                  </a:lnTo>
                  <a:lnTo>
                    <a:pt x="55" y="2226"/>
                  </a:lnTo>
                  <a:lnTo>
                    <a:pt x="31" y="2120"/>
                  </a:lnTo>
                  <a:lnTo>
                    <a:pt x="14" y="2010"/>
                  </a:lnTo>
                  <a:lnTo>
                    <a:pt x="3" y="1899"/>
                  </a:lnTo>
                  <a:lnTo>
                    <a:pt x="0" y="1787"/>
                  </a:lnTo>
                  <a:lnTo>
                    <a:pt x="3" y="1674"/>
                  </a:lnTo>
                  <a:lnTo>
                    <a:pt x="14" y="1563"/>
                  </a:lnTo>
                  <a:lnTo>
                    <a:pt x="31" y="1455"/>
                  </a:lnTo>
                  <a:lnTo>
                    <a:pt x="55" y="1348"/>
                  </a:lnTo>
                  <a:lnTo>
                    <a:pt x="84" y="1243"/>
                  </a:lnTo>
                  <a:lnTo>
                    <a:pt x="121" y="1142"/>
                  </a:lnTo>
                  <a:lnTo>
                    <a:pt x="163" y="1044"/>
                  </a:lnTo>
                  <a:lnTo>
                    <a:pt x="211" y="947"/>
                  </a:lnTo>
                  <a:lnTo>
                    <a:pt x="263" y="856"/>
                  </a:lnTo>
                  <a:lnTo>
                    <a:pt x="323" y="767"/>
                  </a:lnTo>
                  <a:lnTo>
                    <a:pt x="385" y="683"/>
                  </a:lnTo>
                  <a:lnTo>
                    <a:pt x="454" y="601"/>
                  </a:lnTo>
                  <a:lnTo>
                    <a:pt x="527" y="524"/>
                  </a:lnTo>
                  <a:lnTo>
                    <a:pt x="604" y="452"/>
                  </a:lnTo>
                  <a:lnTo>
                    <a:pt x="686" y="384"/>
                  </a:lnTo>
                  <a:lnTo>
                    <a:pt x="772" y="322"/>
                  </a:lnTo>
                  <a:lnTo>
                    <a:pt x="861" y="263"/>
                  </a:lnTo>
                  <a:lnTo>
                    <a:pt x="953" y="211"/>
                  </a:lnTo>
                  <a:lnTo>
                    <a:pt x="1050" y="163"/>
                  </a:lnTo>
                  <a:lnTo>
                    <a:pt x="1149" y="121"/>
                  </a:lnTo>
                  <a:lnTo>
                    <a:pt x="1252" y="85"/>
                  </a:lnTo>
                  <a:lnTo>
                    <a:pt x="1357" y="56"/>
                  </a:lnTo>
                  <a:lnTo>
                    <a:pt x="1464" y="32"/>
                  </a:lnTo>
                  <a:lnTo>
                    <a:pt x="1573" y="15"/>
                  </a:lnTo>
                  <a:lnTo>
                    <a:pt x="1685" y="5"/>
                  </a:lnTo>
                  <a:lnTo>
                    <a:pt x="1799"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37E0DB72-CFB1-4310-BD6C-92612534CD28}"/>
                </a:ext>
              </a:extLst>
            </p:cNvPr>
            <p:cNvSpPr>
              <a:spLocks/>
            </p:cNvSpPr>
            <p:nvPr/>
          </p:nvSpPr>
          <p:spPr bwMode="auto">
            <a:xfrm>
              <a:off x="1216" y="774"/>
              <a:ext cx="328" cy="25"/>
            </a:xfrm>
            <a:custGeom>
              <a:avLst/>
              <a:gdLst>
                <a:gd name="T0" fmla="*/ 60 w 1637"/>
                <a:gd name="T1" fmla="*/ 0 h 121"/>
                <a:gd name="T2" fmla="*/ 1575 w 1637"/>
                <a:gd name="T3" fmla="*/ 0 h 121"/>
                <a:gd name="T4" fmla="*/ 1595 w 1637"/>
                <a:gd name="T5" fmla="*/ 4 h 121"/>
                <a:gd name="T6" fmla="*/ 1612 w 1637"/>
                <a:gd name="T7" fmla="*/ 11 h 121"/>
                <a:gd name="T8" fmla="*/ 1625 w 1637"/>
                <a:gd name="T9" fmla="*/ 25 h 121"/>
                <a:gd name="T10" fmla="*/ 1633 w 1637"/>
                <a:gd name="T11" fmla="*/ 42 h 121"/>
                <a:gd name="T12" fmla="*/ 1637 w 1637"/>
                <a:gd name="T13" fmla="*/ 61 h 121"/>
                <a:gd name="T14" fmla="*/ 1633 w 1637"/>
                <a:gd name="T15" fmla="*/ 79 h 121"/>
                <a:gd name="T16" fmla="*/ 1625 w 1637"/>
                <a:gd name="T17" fmla="*/ 96 h 121"/>
                <a:gd name="T18" fmla="*/ 1612 w 1637"/>
                <a:gd name="T19" fmla="*/ 110 h 121"/>
                <a:gd name="T20" fmla="*/ 1595 w 1637"/>
                <a:gd name="T21" fmla="*/ 118 h 121"/>
                <a:gd name="T22" fmla="*/ 1575 w 1637"/>
                <a:gd name="T23" fmla="*/ 121 h 121"/>
                <a:gd name="T24" fmla="*/ 60 w 1637"/>
                <a:gd name="T25" fmla="*/ 121 h 121"/>
                <a:gd name="T26" fmla="*/ 41 w 1637"/>
                <a:gd name="T27" fmla="*/ 118 h 121"/>
                <a:gd name="T28" fmla="*/ 25 w 1637"/>
                <a:gd name="T29" fmla="*/ 110 h 121"/>
                <a:gd name="T30" fmla="*/ 11 w 1637"/>
                <a:gd name="T31" fmla="*/ 96 h 121"/>
                <a:gd name="T32" fmla="*/ 3 w 1637"/>
                <a:gd name="T33" fmla="*/ 79 h 121"/>
                <a:gd name="T34" fmla="*/ 0 w 1637"/>
                <a:gd name="T35" fmla="*/ 61 h 121"/>
                <a:gd name="T36" fmla="*/ 3 w 1637"/>
                <a:gd name="T37" fmla="*/ 42 h 121"/>
                <a:gd name="T38" fmla="*/ 11 w 1637"/>
                <a:gd name="T39" fmla="*/ 25 h 121"/>
                <a:gd name="T40" fmla="*/ 25 w 1637"/>
                <a:gd name="T41" fmla="*/ 11 h 121"/>
                <a:gd name="T42" fmla="*/ 41 w 1637"/>
                <a:gd name="T43" fmla="*/ 4 h 121"/>
                <a:gd name="T44" fmla="*/ 60 w 1637"/>
                <a:gd name="T4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7" h="121">
                  <a:moveTo>
                    <a:pt x="60" y="0"/>
                  </a:moveTo>
                  <a:lnTo>
                    <a:pt x="1575" y="0"/>
                  </a:lnTo>
                  <a:lnTo>
                    <a:pt x="1595" y="4"/>
                  </a:lnTo>
                  <a:lnTo>
                    <a:pt x="1612" y="11"/>
                  </a:lnTo>
                  <a:lnTo>
                    <a:pt x="1625" y="25"/>
                  </a:lnTo>
                  <a:lnTo>
                    <a:pt x="1633" y="42"/>
                  </a:lnTo>
                  <a:lnTo>
                    <a:pt x="1637" y="61"/>
                  </a:lnTo>
                  <a:lnTo>
                    <a:pt x="1633" y="79"/>
                  </a:lnTo>
                  <a:lnTo>
                    <a:pt x="1625" y="96"/>
                  </a:lnTo>
                  <a:lnTo>
                    <a:pt x="1612" y="110"/>
                  </a:lnTo>
                  <a:lnTo>
                    <a:pt x="1595" y="118"/>
                  </a:lnTo>
                  <a:lnTo>
                    <a:pt x="1575" y="121"/>
                  </a:lnTo>
                  <a:lnTo>
                    <a:pt x="60" y="121"/>
                  </a:lnTo>
                  <a:lnTo>
                    <a:pt x="41" y="118"/>
                  </a:lnTo>
                  <a:lnTo>
                    <a:pt x="25" y="110"/>
                  </a:lnTo>
                  <a:lnTo>
                    <a:pt x="11" y="96"/>
                  </a:lnTo>
                  <a:lnTo>
                    <a:pt x="3" y="79"/>
                  </a:lnTo>
                  <a:lnTo>
                    <a:pt x="0" y="61"/>
                  </a:lnTo>
                  <a:lnTo>
                    <a:pt x="3" y="42"/>
                  </a:lnTo>
                  <a:lnTo>
                    <a:pt x="11" y="25"/>
                  </a:lnTo>
                  <a:lnTo>
                    <a:pt x="25" y="11"/>
                  </a:lnTo>
                  <a:lnTo>
                    <a:pt x="41" y="4"/>
                  </a:lnTo>
                  <a:lnTo>
                    <a:pt x="60"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C8293ACF-0E24-4614-9560-AD7365F7C215}"/>
                </a:ext>
              </a:extLst>
            </p:cNvPr>
            <p:cNvSpPr>
              <a:spLocks/>
            </p:cNvSpPr>
            <p:nvPr/>
          </p:nvSpPr>
          <p:spPr bwMode="auto">
            <a:xfrm>
              <a:off x="1368" y="624"/>
              <a:ext cx="24" cy="325"/>
            </a:xfrm>
            <a:custGeom>
              <a:avLst/>
              <a:gdLst>
                <a:gd name="T0" fmla="*/ 61 w 122"/>
                <a:gd name="T1" fmla="*/ 0 h 1625"/>
                <a:gd name="T2" fmla="*/ 81 w 122"/>
                <a:gd name="T3" fmla="*/ 2 h 1625"/>
                <a:gd name="T4" fmla="*/ 97 w 122"/>
                <a:gd name="T5" fmla="*/ 11 h 1625"/>
                <a:gd name="T6" fmla="*/ 110 w 122"/>
                <a:gd name="T7" fmla="*/ 25 h 1625"/>
                <a:gd name="T8" fmla="*/ 119 w 122"/>
                <a:gd name="T9" fmla="*/ 40 h 1625"/>
                <a:gd name="T10" fmla="*/ 122 w 122"/>
                <a:gd name="T11" fmla="*/ 60 h 1625"/>
                <a:gd name="T12" fmla="*/ 122 w 122"/>
                <a:gd name="T13" fmla="*/ 1564 h 1625"/>
                <a:gd name="T14" fmla="*/ 119 w 122"/>
                <a:gd name="T15" fmla="*/ 1583 h 1625"/>
                <a:gd name="T16" fmla="*/ 110 w 122"/>
                <a:gd name="T17" fmla="*/ 1600 h 1625"/>
                <a:gd name="T18" fmla="*/ 97 w 122"/>
                <a:gd name="T19" fmla="*/ 1612 h 1625"/>
                <a:gd name="T20" fmla="*/ 81 w 122"/>
                <a:gd name="T21" fmla="*/ 1622 h 1625"/>
                <a:gd name="T22" fmla="*/ 61 w 122"/>
                <a:gd name="T23" fmla="*/ 1625 h 1625"/>
                <a:gd name="T24" fmla="*/ 42 w 122"/>
                <a:gd name="T25" fmla="*/ 1622 h 1625"/>
                <a:gd name="T26" fmla="*/ 25 w 122"/>
                <a:gd name="T27" fmla="*/ 1612 h 1625"/>
                <a:gd name="T28" fmla="*/ 12 w 122"/>
                <a:gd name="T29" fmla="*/ 1600 h 1625"/>
                <a:gd name="T30" fmla="*/ 3 w 122"/>
                <a:gd name="T31" fmla="*/ 1583 h 1625"/>
                <a:gd name="T32" fmla="*/ 0 w 122"/>
                <a:gd name="T33" fmla="*/ 1564 h 1625"/>
                <a:gd name="T34" fmla="*/ 0 w 122"/>
                <a:gd name="T35" fmla="*/ 60 h 1625"/>
                <a:gd name="T36" fmla="*/ 3 w 122"/>
                <a:gd name="T37" fmla="*/ 40 h 1625"/>
                <a:gd name="T38" fmla="*/ 12 w 122"/>
                <a:gd name="T39" fmla="*/ 25 h 1625"/>
                <a:gd name="T40" fmla="*/ 25 w 122"/>
                <a:gd name="T41" fmla="*/ 11 h 1625"/>
                <a:gd name="T42" fmla="*/ 42 w 122"/>
                <a:gd name="T43" fmla="*/ 2 h 1625"/>
                <a:gd name="T44" fmla="*/ 61 w 122"/>
                <a:gd name="T45"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1625">
                  <a:moveTo>
                    <a:pt x="61" y="0"/>
                  </a:moveTo>
                  <a:lnTo>
                    <a:pt x="81" y="2"/>
                  </a:lnTo>
                  <a:lnTo>
                    <a:pt x="97" y="11"/>
                  </a:lnTo>
                  <a:lnTo>
                    <a:pt x="110" y="25"/>
                  </a:lnTo>
                  <a:lnTo>
                    <a:pt x="119" y="40"/>
                  </a:lnTo>
                  <a:lnTo>
                    <a:pt x="122" y="60"/>
                  </a:lnTo>
                  <a:lnTo>
                    <a:pt x="122" y="1564"/>
                  </a:lnTo>
                  <a:lnTo>
                    <a:pt x="119" y="1583"/>
                  </a:lnTo>
                  <a:lnTo>
                    <a:pt x="110" y="1600"/>
                  </a:lnTo>
                  <a:lnTo>
                    <a:pt x="97" y="1612"/>
                  </a:lnTo>
                  <a:lnTo>
                    <a:pt x="81" y="1622"/>
                  </a:lnTo>
                  <a:lnTo>
                    <a:pt x="61" y="1625"/>
                  </a:lnTo>
                  <a:lnTo>
                    <a:pt x="42" y="1622"/>
                  </a:lnTo>
                  <a:lnTo>
                    <a:pt x="25" y="1612"/>
                  </a:lnTo>
                  <a:lnTo>
                    <a:pt x="12" y="1600"/>
                  </a:lnTo>
                  <a:lnTo>
                    <a:pt x="3" y="1583"/>
                  </a:lnTo>
                  <a:lnTo>
                    <a:pt x="0" y="1564"/>
                  </a:lnTo>
                  <a:lnTo>
                    <a:pt x="0" y="60"/>
                  </a:lnTo>
                  <a:lnTo>
                    <a:pt x="3" y="40"/>
                  </a:lnTo>
                  <a:lnTo>
                    <a:pt x="12" y="25"/>
                  </a:lnTo>
                  <a:lnTo>
                    <a:pt x="25" y="11"/>
                  </a:lnTo>
                  <a:lnTo>
                    <a:pt x="42" y="2"/>
                  </a:lnTo>
                  <a:lnTo>
                    <a:pt x="61"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Rectangle 25">
            <a:extLst>
              <a:ext uri="{FF2B5EF4-FFF2-40B4-BE49-F238E27FC236}">
                <a16:creationId xmlns:a16="http://schemas.microsoft.com/office/drawing/2014/main" id="{E21AEDE0-37AD-4D5F-8A97-C01AF23B948B}"/>
              </a:ext>
            </a:extLst>
          </p:cNvPr>
          <p:cNvSpPr/>
          <p:nvPr/>
        </p:nvSpPr>
        <p:spPr>
          <a:xfrm>
            <a:off x="3579495" y="4796073"/>
            <a:ext cx="1828800" cy="640080"/>
          </a:xfrm>
          <a:prstGeom prst="rect">
            <a:avLst/>
          </a:prstGeom>
          <a:gradFill flip="none" rotWithShape="1">
            <a:gsLst>
              <a:gs pos="0">
                <a:srgbClr val="FF6969">
                  <a:shade val="30000"/>
                  <a:satMod val="115000"/>
                </a:srgbClr>
              </a:gs>
              <a:gs pos="50000">
                <a:srgbClr val="FF6969">
                  <a:shade val="67500"/>
                  <a:satMod val="115000"/>
                </a:srgbClr>
              </a:gs>
              <a:gs pos="100000">
                <a:srgbClr val="FF6969">
                  <a:shade val="100000"/>
                  <a:satMod val="115000"/>
                </a:srgbClr>
              </a:gs>
            </a:gsLst>
            <a:lin ang="27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a:solidFill>
                  <a:schemeClr val="bg1"/>
                </a:solidFill>
                <a:latin typeface="Arial Narrow" panose="020B0606020202030204" pitchFamily="34" charset="0"/>
              </a:rPr>
              <a:t>Major Bleeding</a:t>
            </a:r>
          </a:p>
        </p:txBody>
      </p:sp>
      <p:pic>
        <p:nvPicPr>
          <p:cNvPr id="28" name="Graphic 27" descr="Arrow: Straight">
            <a:extLst>
              <a:ext uri="{FF2B5EF4-FFF2-40B4-BE49-F238E27FC236}">
                <a16:creationId xmlns:a16="http://schemas.microsoft.com/office/drawing/2014/main" id="{4084530E-6B99-4695-9804-3172F4D672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524500" y="3732109"/>
            <a:ext cx="457200" cy="457200"/>
          </a:xfrm>
          <a:prstGeom prst="rect">
            <a:avLst/>
          </a:prstGeom>
        </p:spPr>
      </p:pic>
      <p:pic>
        <p:nvPicPr>
          <p:cNvPr id="29" name="Graphic 28" descr="Arrow: Straight">
            <a:extLst>
              <a:ext uri="{FF2B5EF4-FFF2-40B4-BE49-F238E27FC236}">
                <a16:creationId xmlns:a16="http://schemas.microsoft.com/office/drawing/2014/main" id="{B9745A25-AFC9-4D23-8EC5-C9F00DC37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3200400" y="3718369"/>
            <a:ext cx="457200" cy="457200"/>
          </a:xfrm>
          <a:prstGeom prst="rect">
            <a:avLst/>
          </a:prstGeom>
        </p:spPr>
      </p:pic>
      <p:sp>
        <p:nvSpPr>
          <p:cNvPr id="31" name="Rectangle 30">
            <a:extLst>
              <a:ext uri="{FF2B5EF4-FFF2-40B4-BE49-F238E27FC236}">
                <a16:creationId xmlns:a16="http://schemas.microsoft.com/office/drawing/2014/main" id="{4FFE757A-2FD6-4FDC-B515-0B7B1EFDD742}"/>
              </a:ext>
            </a:extLst>
          </p:cNvPr>
          <p:cNvSpPr/>
          <p:nvPr/>
        </p:nvSpPr>
        <p:spPr>
          <a:xfrm>
            <a:off x="6216350" y="4037334"/>
            <a:ext cx="2555422" cy="954107"/>
          </a:xfrm>
          <a:prstGeom prst="rect">
            <a:avLst/>
          </a:prstGeom>
        </p:spPr>
        <p:txBody>
          <a:bodyPr wrap="square">
            <a:spAutoFit/>
          </a:bodyPr>
          <a:lstStyle/>
          <a:p>
            <a:pPr algn="ctr"/>
            <a:r>
              <a:rPr lang="en-US" sz="1400" b="1" dirty="0">
                <a:solidFill>
                  <a:schemeClr val="tx1">
                    <a:lumMod val="95000"/>
                    <a:lumOff val="5000"/>
                  </a:schemeClr>
                </a:solidFill>
                <a:latin typeface="Arial Narrow" panose="020B0606020202030204" pitchFamily="34" charset="0"/>
              </a:rPr>
              <a:t>VKAs </a:t>
            </a:r>
            <a:r>
              <a:rPr lang="en-US" sz="1400" dirty="0">
                <a:solidFill>
                  <a:schemeClr val="tx1">
                    <a:lumMod val="95000"/>
                    <a:lumOff val="5000"/>
                  </a:schemeClr>
                </a:solidFill>
                <a:latin typeface="Arial Narrow" panose="020B0606020202030204" pitchFamily="34" charset="0"/>
              </a:rPr>
              <a:t>have not been shown to prevent stent thrombosis and are not indicated for secondary prevention following an ACS</a:t>
            </a:r>
          </a:p>
        </p:txBody>
      </p:sp>
      <p:sp>
        <p:nvSpPr>
          <p:cNvPr id="32" name="Rectangle 31">
            <a:extLst>
              <a:ext uri="{FF2B5EF4-FFF2-40B4-BE49-F238E27FC236}">
                <a16:creationId xmlns:a16="http://schemas.microsoft.com/office/drawing/2014/main" id="{8321258A-B318-40D9-A5C0-E516992C079D}"/>
              </a:ext>
            </a:extLst>
          </p:cNvPr>
          <p:cNvSpPr/>
          <p:nvPr/>
        </p:nvSpPr>
        <p:spPr>
          <a:xfrm>
            <a:off x="514349" y="4050712"/>
            <a:ext cx="2457450" cy="738664"/>
          </a:xfrm>
          <a:prstGeom prst="rect">
            <a:avLst/>
          </a:prstGeom>
        </p:spPr>
        <p:txBody>
          <a:bodyPr wrap="square">
            <a:spAutoFit/>
          </a:bodyPr>
          <a:lstStyle/>
          <a:p>
            <a:pPr algn="ctr">
              <a:buClr>
                <a:schemeClr val="bg1">
                  <a:lumMod val="10000"/>
                </a:schemeClr>
              </a:buClr>
              <a:buSzPct val="100000"/>
            </a:pPr>
            <a:r>
              <a:rPr lang="en-US" sz="1400" b="1" dirty="0">
                <a:solidFill>
                  <a:schemeClr val="tx1">
                    <a:lumMod val="95000"/>
                    <a:lumOff val="5000"/>
                  </a:schemeClr>
                </a:solidFill>
                <a:latin typeface="Arial Narrow" panose="020B0606020202030204" pitchFamily="34" charset="0"/>
              </a:rPr>
              <a:t>DAPT</a:t>
            </a:r>
            <a:r>
              <a:rPr lang="en-US" sz="1400" dirty="0">
                <a:solidFill>
                  <a:schemeClr val="tx1">
                    <a:lumMod val="95000"/>
                    <a:lumOff val="5000"/>
                  </a:schemeClr>
                </a:solidFill>
                <a:latin typeface="Arial Narrow" panose="020B0606020202030204" pitchFamily="34" charset="0"/>
              </a:rPr>
              <a:t> does not provide a large treatment effect in preventing </a:t>
            </a:r>
          </a:p>
          <a:p>
            <a:pPr algn="ctr">
              <a:buClr>
                <a:schemeClr val="bg1">
                  <a:lumMod val="10000"/>
                </a:schemeClr>
              </a:buClr>
              <a:buSzPct val="100000"/>
            </a:pPr>
            <a:r>
              <a:rPr lang="en-US" sz="1400" dirty="0">
                <a:solidFill>
                  <a:schemeClr val="tx1">
                    <a:lumMod val="95000"/>
                    <a:lumOff val="5000"/>
                  </a:schemeClr>
                </a:solidFill>
                <a:latin typeface="Arial Narrow" panose="020B0606020202030204" pitchFamily="34" charset="0"/>
              </a:rPr>
              <a:t>AF-related strokes. </a:t>
            </a:r>
          </a:p>
        </p:txBody>
      </p:sp>
      <p:sp>
        <p:nvSpPr>
          <p:cNvPr id="33" name="Rectangle 32">
            <a:extLst>
              <a:ext uri="{FF2B5EF4-FFF2-40B4-BE49-F238E27FC236}">
                <a16:creationId xmlns:a16="http://schemas.microsoft.com/office/drawing/2014/main" id="{6BDE9551-98A9-499C-9F65-09738048227E}"/>
              </a:ext>
            </a:extLst>
          </p:cNvPr>
          <p:cNvSpPr/>
          <p:nvPr/>
        </p:nvSpPr>
        <p:spPr>
          <a:xfrm>
            <a:off x="441186" y="5543520"/>
            <a:ext cx="8093214" cy="461665"/>
          </a:xfrm>
          <a:prstGeom prst="rect">
            <a:avLst/>
          </a:prstGeom>
        </p:spPr>
        <p:txBody>
          <a:bodyPr wrap="square">
            <a:spAutoFit/>
          </a:bodyPr>
          <a:lstStyle/>
          <a:p>
            <a:pPr algn="ctr"/>
            <a:r>
              <a:rPr lang="en-US" sz="2400" b="1" dirty="0">
                <a:solidFill>
                  <a:srgbClr val="C00000"/>
                </a:solidFill>
                <a:effectLst>
                  <a:outerShdw blurRad="38100" dist="38100" dir="2700000" algn="tl">
                    <a:srgbClr val="000000">
                      <a:alpha val="43137"/>
                    </a:srgbClr>
                  </a:outerShdw>
                </a:effectLst>
                <a:latin typeface="Arial Narrow" panose="020B0606020202030204" pitchFamily="34" charset="0"/>
              </a:rPr>
              <a:t>Triple therapy significantly increases the risk of bleeding</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Lopes RD et al</a:t>
            </a:r>
            <a:r>
              <a:rPr lang="en-GB" sz="800" i="1" dirty="0">
                <a:solidFill>
                  <a:schemeClr val="bg1"/>
                </a:solidFill>
                <a:latin typeface="Arial Narrow" panose="020B0606020202030204" pitchFamily="34" charset="0"/>
                <a:cs typeface="Arial" pitchFamily="34" charset="0"/>
              </a:rPr>
              <a:t>. Am Heart J. </a:t>
            </a:r>
            <a:r>
              <a:rPr lang="en-GB" sz="800" dirty="0">
                <a:solidFill>
                  <a:schemeClr val="bg1"/>
                </a:solidFill>
                <a:latin typeface="Arial Narrow" panose="020B0606020202030204" pitchFamily="34" charset="0"/>
                <a:cs typeface="Arial" pitchFamily="34" charset="0"/>
              </a:rPr>
              <a:t>June 2018; 200:17-23 doi:10.1016/j.ahj.2018.03.001 </a:t>
            </a:r>
          </a:p>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Adapted from Lopes RD et al. Oral presentation at ACC Apr 2016; Chicago, IL, USA. Abstract number 695-15</a:t>
            </a:r>
          </a:p>
          <a:p>
            <a:pPr marL="228600" indent="-228600">
              <a:lnSpc>
                <a:spcPct val="90000"/>
              </a:lnSpc>
              <a:buFont typeface="+mj-lt"/>
              <a:buAutoNum type="arabicPeriod"/>
              <a:defRPr/>
            </a:pPr>
            <a:r>
              <a:rPr lang="en-GB" sz="800" dirty="0" err="1">
                <a:solidFill>
                  <a:schemeClr val="bg1"/>
                </a:solidFill>
                <a:latin typeface="Arial Narrow" panose="020B0606020202030204" pitchFamily="34" charset="0"/>
                <a:cs typeface="Arial" pitchFamily="34" charset="0"/>
              </a:rPr>
              <a:t>Dewilde</a:t>
            </a:r>
            <a:r>
              <a:rPr lang="en-GB" sz="800" dirty="0">
                <a:solidFill>
                  <a:schemeClr val="bg1"/>
                </a:solidFill>
                <a:latin typeface="Arial Narrow" panose="020B0606020202030204" pitchFamily="34" charset="0"/>
                <a:cs typeface="Arial" pitchFamily="34" charset="0"/>
              </a:rPr>
              <a:t> WJ et al. </a:t>
            </a:r>
            <a:r>
              <a:rPr lang="en-GB" sz="800" i="1" dirty="0">
                <a:solidFill>
                  <a:schemeClr val="bg1"/>
                </a:solidFill>
                <a:latin typeface="Arial Narrow" panose="020B0606020202030204" pitchFamily="34" charset="0"/>
                <a:cs typeface="Arial" pitchFamily="34" charset="0"/>
              </a:rPr>
              <a:t>Lancet </a:t>
            </a:r>
            <a:r>
              <a:rPr lang="en-GB" sz="800" dirty="0">
                <a:solidFill>
                  <a:schemeClr val="bg1"/>
                </a:solidFill>
                <a:latin typeface="Arial Narrow" panose="020B0606020202030204" pitchFamily="34" charset="0"/>
                <a:cs typeface="Arial" pitchFamily="34" charset="0"/>
              </a:rPr>
              <a:t>2013;381:1107-1115</a:t>
            </a:r>
          </a:p>
        </p:txBody>
      </p:sp>
      <p:sp>
        <p:nvSpPr>
          <p:cNvPr id="35" name="TextBox 34">
            <a:extLst>
              <a:ext uri="{FF2B5EF4-FFF2-40B4-BE49-F238E27FC236}">
                <a16:creationId xmlns:a16="http://schemas.microsoft.com/office/drawing/2014/main" id="{887BBF85-28EE-4761-A6E5-25BCE03A8B75}"/>
              </a:ext>
            </a:extLst>
          </p:cNvPr>
          <p:cNvSpPr txBox="1"/>
          <p:nvPr/>
        </p:nvSpPr>
        <p:spPr>
          <a:xfrm>
            <a:off x="4664075" y="6316335"/>
            <a:ext cx="3327400" cy="461665"/>
          </a:xfrm>
          <a:prstGeom prst="rect">
            <a:avLst/>
          </a:prstGeom>
          <a:noFill/>
        </p:spPr>
        <p:txBody>
          <a:bodyPr wrap="square" rtlCol="0">
            <a:spAutoFit/>
          </a:bodyPr>
          <a:lstStyle/>
          <a:p>
            <a:r>
              <a:rPr lang="en-US" sz="800" b="1" dirty="0">
                <a:solidFill>
                  <a:schemeClr val="bg1"/>
                </a:solidFill>
                <a:latin typeface="Arial Narrow" panose="020B0606020202030204" pitchFamily="34" charset="0"/>
              </a:rPr>
              <a:t>ACS</a:t>
            </a:r>
            <a:r>
              <a:rPr lang="en-US" sz="800" dirty="0">
                <a:solidFill>
                  <a:schemeClr val="bg1"/>
                </a:solidFill>
                <a:latin typeface="Arial Narrow" panose="020B0606020202030204" pitchFamily="34" charset="0"/>
              </a:rPr>
              <a:t>, acute coronary syndrome; </a:t>
            </a:r>
            <a:r>
              <a:rPr lang="en-US" sz="800" b="1" dirty="0">
                <a:solidFill>
                  <a:schemeClr val="bg1"/>
                </a:solidFill>
                <a:latin typeface="Arial Narrow" panose="020B0606020202030204" pitchFamily="34" charset="0"/>
              </a:rPr>
              <a:t>AF</a:t>
            </a:r>
            <a:r>
              <a:rPr lang="en-US" sz="800" dirty="0">
                <a:solidFill>
                  <a:schemeClr val="bg1"/>
                </a:solidFill>
                <a:latin typeface="Arial Narrow" panose="020B0606020202030204" pitchFamily="34" charset="0"/>
              </a:rPr>
              <a:t>, atrial fibrillation; </a:t>
            </a:r>
            <a:r>
              <a:rPr lang="en-US" sz="800" b="1" dirty="0">
                <a:solidFill>
                  <a:schemeClr val="bg1"/>
                </a:solidFill>
                <a:latin typeface="Arial Narrow" panose="020B0606020202030204" pitchFamily="34" charset="0"/>
              </a:rPr>
              <a:t>CAD</a:t>
            </a:r>
            <a:r>
              <a:rPr lang="en-US" sz="800" dirty="0">
                <a:solidFill>
                  <a:schemeClr val="bg1"/>
                </a:solidFill>
                <a:latin typeface="Arial Narrow" panose="020B0606020202030204" pitchFamily="34" charset="0"/>
              </a:rPr>
              <a:t>, coronary artery disease; </a:t>
            </a:r>
            <a:r>
              <a:rPr lang="en-US" sz="800" b="1" dirty="0">
                <a:solidFill>
                  <a:schemeClr val="bg1"/>
                </a:solidFill>
                <a:latin typeface="Arial Narrow" panose="020B0606020202030204" pitchFamily="34" charset="0"/>
              </a:rPr>
              <a:t>DAPT</a:t>
            </a:r>
            <a:r>
              <a:rPr lang="en-US" sz="800" dirty="0">
                <a:solidFill>
                  <a:schemeClr val="bg1"/>
                </a:solidFill>
                <a:latin typeface="Arial Narrow" panose="020B0606020202030204" pitchFamily="34" charset="0"/>
              </a:rPr>
              <a:t>, dual antiplatelet therapy; </a:t>
            </a:r>
            <a:r>
              <a:rPr lang="en-US" sz="800" b="1" dirty="0">
                <a:solidFill>
                  <a:schemeClr val="bg1"/>
                </a:solidFill>
                <a:latin typeface="Arial Narrow" panose="020B0606020202030204" pitchFamily="34" charset="0"/>
              </a:rPr>
              <a:t>OAC</a:t>
            </a:r>
            <a:r>
              <a:rPr lang="en-US" sz="800" dirty="0">
                <a:solidFill>
                  <a:schemeClr val="bg1"/>
                </a:solidFill>
                <a:latin typeface="Arial Narrow" panose="020B0606020202030204" pitchFamily="34" charset="0"/>
              </a:rPr>
              <a:t>, oral anticoagulation; </a:t>
            </a:r>
            <a:r>
              <a:rPr lang="en-US" sz="800" b="1" dirty="0">
                <a:solidFill>
                  <a:schemeClr val="bg1"/>
                </a:solidFill>
                <a:latin typeface="Arial Narrow" panose="020B0606020202030204" pitchFamily="34" charset="0"/>
              </a:rPr>
              <a:t>PCI</a:t>
            </a:r>
            <a:r>
              <a:rPr lang="en-US" sz="800" dirty="0">
                <a:solidFill>
                  <a:schemeClr val="bg1"/>
                </a:solidFill>
                <a:latin typeface="Arial Narrow" panose="020B0606020202030204" pitchFamily="34" charset="0"/>
              </a:rPr>
              <a:t>, percutaneous coronary intervention; </a:t>
            </a:r>
            <a:r>
              <a:rPr lang="en-US" sz="800" b="1" dirty="0">
                <a:solidFill>
                  <a:schemeClr val="bg1"/>
                </a:solidFill>
                <a:latin typeface="Arial Narrow" panose="020B0606020202030204" pitchFamily="34" charset="0"/>
              </a:rPr>
              <a:t>VKA</a:t>
            </a:r>
            <a:r>
              <a:rPr lang="en-US" sz="800" dirty="0">
                <a:solidFill>
                  <a:schemeClr val="bg1"/>
                </a:solidFill>
                <a:latin typeface="Arial Narrow" panose="020B0606020202030204" pitchFamily="34" charset="0"/>
              </a:rPr>
              <a:t>, vitamin K antagonist.</a:t>
            </a:r>
            <a:endParaRPr lang="en-GB" sz="800" dirty="0">
              <a:solidFill>
                <a:schemeClr val="bg1"/>
              </a:solidFill>
              <a:latin typeface="Arial Narrow" panose="020B0606020202030204" pitchFamily="34" charset="0"/>
            </a:endParaRPr>
          </a:p>
        </p:txBody>
      </p:sp>
      <p:cxnSp>
        <p:nvCxnSpPr>
          <p:cNvPr id="39" name="Straight Arrow Connector 38">
            <a:extLst>
              <a:ext uri="{FF2B5EF4-FFF2-40B4-BE49-F238E27FC236}">
                <a16:creationId xmlns:a16="http://schemas.microsoft.com/office/drawing/2014/main" id="{D0539909-3B9A-42BB-ADD1-FB38A0DACFBD}"/>
              </a:ext>
            </a:extLst>
          </p:cNvPr>
          <p:cNvCxnSpPr>
            <a:cxnSpLocks/>
          </p:cNvCxnSpPr>
          <p:nvPr/>
        </p:nvCxnSpPr>
        <p:spPr>
          <a:xfrm>
            <a:off x="3404711" y="4598439"/>
            <a:ext cx="301705" cy="372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2CB4397-9AED-4059-A242-C0316D717527}"/>
              </a:ext>
            </a:extLst>
          </p:cNvPr>
          <p:cNvCxnSpPr>
            <a:cxnSpLocks/>
          </p:cNvCxnSpPr>
          <p:nvPr/>
        </p:nvCxnSpPr>
        <p:spPr>
          <a:xfrm flipH="1">
            <a:off x="5249704" y="4602803"/>
            <a:ext cx="397192" cy="3624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Rectangle 43">
            <a:extLst>
              <a:ext uri="{FF2B5EF4-FFF2-40B4-BE49-F238E27FC236}">
                <a16:creationId xmlns:a16="http://schemas.microsoft.com/office/drawing/2014/main" id="{C6362618-5898-4A51-A15F-C8F0E024B6C5}"/>
              </a:ext>
            </a:extLst>
          </p:cNvPr>
          <p:cNvSpPr/>
          <p:nvPr/>
        </p:nvSpPr>
        <p:spPr>
          <a:xfrm>
            <a:off x="-1905" y="2150753"/>
            <a:ext cx="9144000" cy="3078326"/>
          </a:xfrm>
          <a:prstGeom prst="rect">
            <a:avLst/>
          </a:prstGeom>
          <a:solidFill>
            <a:srgbClr val="DC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C8FBDEBD-7358-4844-83C3-11D0360A1264}"/>
              </a:ext>
            </a:extLst>
          </p:cNvPr>
          <p:cNvSpPr/>
          <p:nvPr/>
        </p:nvSpPr>
        <p:spPr>
          <a:xfrm>
            <a:off x="4471670" y="1421847"/>
            <a:ext cx="4572000" cy="4572000"/>
          </a:xfrm>
          <a:prstGeom prst="ellipse">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47" name="Group 46">
            <a:extLst>
              <a:ext uri="{FF2B5EF4-FFF2-40B4-BE49-F238E27FC236}">
                <a16:creationId xmlns:a16="http://schemas.microsoft.com/office/drawing/2014/main" id="{D6DC4733-8526-4391-9353-38022C6BE098}"/>
              </a:ext>
            </a:extLst>
          </p:cNvPr>
          <p:cNvGrpSpPr/>
          <p:nvPr/>
        </p:nvGrpSpPr>
        <p:grpSpPr>
          <a:xfrm>
            <a:off x="5361388" y="2358004"/>
            <a:ext cx="2379742" cy="2378286"/>
            <a:chOff x="-7300913" y="-149225"/>
            <a:chExt cx="5207000" cy="5203825"/>
          </a:xfrm>
          <a:solidFill>
            <a:schemeClr val="bg1"/>
          </a:solidFill>
        </p:grpSpPr>
        <p:sp>
          <p:nvSpPr>
            <p:cNvPr id="48" name="Freeform 11">
              <a:extLst>
                <a:ext uri="{FF2B5EF4-FFF2-40B4-BE49-F238E27FC236}">
                  <a16:creationId xmlns:a16="http://schemas.microsoft.com/office/drawing/2014/main" id="{34A13D60-ECC2-45FA-BA50-70823A9B3542}"/>
                </a:ext>
              </a:extLst>
            </p:cNvPr>
            <p:cNvSpPr>
              <a:spLocks/>
            </p:cNvSpPr>
            <p:nvPr/>
          </p:nvSpPr>
          <p:spPr bwMode="auto">
            <a:xfrm>
              <a:off x="-3133725" y="227013"/>
              <a:ext cx="488950" cy="490538"/>
            </a:xfrm>
            <a:custGeom>
              <a:avLst/>
              <a:gdLst>
                <a:gd name="T0" fmla="*/ 115 w 616"/>
                <a:gd name="T1" fmla="*/ 0 h 618"/>
                <a:gd name="T2" fmla="*/ 145 w 616"/>
                <a:gd name="T3" fmla="*/ 6 h 618"/>
                <a:gd name="T4" fmla="*/ 223 w 616"/>
                <a:gd name="T5" fmla="*/ 40 h 618"/>
                <a:gd name="T6" fmla="*/ 299 w 616"/>
                <a:gd name="T7" fmla="*/ 82 h 618"/>
                <a:gd name="T8" fmla="*/ 367 w 616"/>
                <a:gd name="T9" fmla="*/ 132 h 618"/>
                <a:gd name="T10" fmla="*/ 430 w 616"/>
                <a:gd name="T11" fmla="*/ 188 h 618"/>
                <a:gd name="T12" fmla="*/ 486 w 616"/>
                <a:gd name="T13" fmla="*/ 250 h 618"/>
                <a:gd name="T14" fmla="*/ 536 w 616"/>
                <a:gd name="T15" fmla="*/ 319 h 618"/>
                <a:gd name="T16" fmla="*/ 576 w 616"/>
                <a:gd name="T17" fmla="*/ 393 h 618"/>
                <a:gd name="T18" fmla="*/ 610 w 616"/>
                <a:gd name="T19" fmla="*/ 473 h 618"/>
                <a:gd name="T20" fmla="*/ 616 w 616"/>
                <a:gd name="T21" fmla="*/ 501 h 618"/>
                <a:gd name="T22" fmla="*/ 614 w 616"/>
                <a:gd name="T23" fmla="*/ 531 h 618"/>
                <a:gd name="T24" fmla="*/ 606 w 616"/>
                <a:gd name="T25" fmla="*/ 557 h 618"/>
                <a:gd name="T26" fmla="*/ 590 w 616"/>
                <a:gd name="T27" fmla="*/ 580 h 618"/>
                <a:gd name="T28" fmla="*/ 570 w 616"/>
                <a:gd name="T29" fmla="*/ 598 h 618"/>
                <a:gd name="T30" fmla="*/ 544 w 616"/>
                <a:gd name="T31" fmla="*/ 612 h 618"/>
                <a:gd name="T32" fmla="*/ 506 w 616"/>
                <a:gd name="T33" fmla="*/ 618 h 618"/>
                <a:gd name="T34" fmla="*/ 480 w 616"/>
                <a:gd name="T35" fmla="*/ 616 h 618"/>
                <a:gd name="T36" fmla="*/ 456 w 616"/>
                <a:gd name="T37" fmla="*/ 606 h 618"/>
                <a:gd name="T38" fmla="*/ 434 w 616"/>
                <a:gd name="T39" fmla="*/ 590 h 618"/>
                <a:gd name="T40" fmla="*/ 416 w 616"/>
                <a:gd name="T41" fmla="*/ 570 h 618"/>
                <a:gd name="T42" fmla="*/ 404 w 616"/>
                <a:gd name="T43" fmla="*/ 547 h 618"/>
                <a:gd name="T44" fmla="*/ 377 w 616"/>
                <a:gd name="T45" fmla="*/ 483 h 618"/>
                <a:gd name="T46" fmla="*/ 341 w 616"/>
                <a:gd name="T47" fmla="*/ 423 h 618"/>
                <a:gd name="T48" fmla="*/ 299 w 616"/>
                <a:gd name="T49" fmla="*/ 367 h 618"/>
                <a:gd name="T50" fmla="*/ 249 w 616"/>
                <a:gd name="T51" fmla="*/ 319 h 618"/>
                <a:gd name="T52" fmla="*/ 195 w 616"/>
                <a:gd name="T53" fmla="*/ 275 h 618"/>
                <a:gd name="T54" fmla="*/ 135 w 616"/>
                <a:gd name="T55" fmla="*/ 242 h 618"/>
                <a:gd name="T56" fmla="*/ 71 w 616"/>
                <a:gd name="T57" fmla="*/ 214 h 618"/>
                <a:gd name="T58" fmla="*/ 45 w 616"/>
                <a:gd name="T59" fmla="*/ 200 h 618"/>
                <a:gd name="T60" fmla="*/ 24 w 616"/>
                <a:gd name="T61" fmla="*/ 180 h 618"/>
                <a:gd name="T62" fmla="*/ 10 w 616"/>
                <a:gd name="T63" fmla="*/ 158 h 618"/>
                <a:gd name="T64" fmla="*/ 0 w 616"/>
                <a:gd name="T65" fmla="*/ 130 h 618"/>
                <a:gd name="T66" fmla="*/ 0 w 616"/>
                <a:gd name="T67" fmla="*/ 102 h 618"/>
                <a:gd name="T68" fmla="*/ 6 w 616"/>
                <a:gd name="T69" fmla="*/ 74 h 618"/>
                <a:gd name="T70" fmla="*/ 18 w 616"/>
                <a:gd name="T71" fmla="*/ 48 h 618"/>
                <a:gd name="T72" fmla="*/ 38 w 616"/>
                <a:gd name="T73" fmla="*/ 26 h 618"/>
                <a:gd name="T74" fmla="*/ 61 w 616"/>
                <a:gd name="T75" fmla="*/ 12 h 618"/>
                <a:gd name="T76" fmla="*/ 87 w 616"/>
                <a:gd name="T77" fmla="*/ 2 h 618"/>
                <a:gd name="T78" fmla="*/ 115 w 616"/>
                <a:gd name="T7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18">
                  <a:moveTo>
                    <a:pt x="115" y="0"/>
                  </a:moveTo>
                  <a:lnTo>
                    <a:pt x="145" y="6"/>
                  </a:lnTo>
                  <a:lnTo>
                    <a:pt x="223" y="40"/>
                  </a:lnTo>
                  <a:lnTo>
                    <a:pt x="299" y="82"/>
                  </a:lnTo>
                  <a:lnTo>
                    <a:pt x="367" y="132"/>
                  </a:lnTo>
                  <a:lnTo>
                    <a:pt x="430" y="188"/>
                  </a:lnTo>
                  <a:lnTo>
                    <a:pt x="486" y="250"/>
                  </a:lnTo>
                  <a:lnTo>
                    <a:pt x="536" y="319"/>
                  </a:lnTo>
                  <a:lnTo>
                    <a:pt x="576" y="393"/>
                  </a:lnTo>
                  <a:lnTo>
                    <a:pt x="610" y="473"/>
                  </a:lnTo>
                  <a:lnTo>
                    <a:pt x="616" y="501"/>
                  </a:lnTo>
                  <a:lnTo>
                    <a:pt x="614" y="531"/>
                  </a:lnTo>
                  <a:lnTo>
                    <a:pt x="606" y="557"/>
                  </a:lnTo>
                  <a:lnTo>
                    <a:pt x="590" y="580"/>
                  </a:lnTo>
                  <a:lnTo>
                    <a:pt x="570" y="598"/>
                  </a:lnTo>
                  <a:lnTo>
                    <a:pt x="544" y="612"/>
                  </a:lnTo>
                  <a:lnTo>
                    <a:pt x="506" y="618"/>
                  </a:lnTo>
                  <a:lnTo>
                    <a:pt x="480" y="616"/>
                  </a:lnTo>
                  <a:lnTo>
                    <a:pt x="456" y="606"/>
                  </a:lnTo>
                  <a:lnTo>
                    <a:pt x="434" y="590"/>
                  </a:lnTo>
                  <a:lnTo>
                    <a:pt x="416" y="570"/>
                  </a:lnTo>
                  <a:lnTo>
                    <a:pt x="404" y="547"/>
                  </a:lnTo>
                  <a:lnTo>
                    <a:pt x="377" y="483"/>
                  </a:lnTo>
                  <a:lnTo>
                    <a:pt x="341" y="423"/>
                  </a:lnTo>
                  <a:lnTo>
                    <a:pt x="299" y="367"/>
                  </a:lnTo>
                  <a:lnTo>
                    <a:pt x="249" y="319"/>
                  </a:lnTo>
                  <a:lnTo>
                    <a:pt x="195" y="275"/>
                  </a:lnTo>
                  <a:lnTo>
                    <a:pt x="135" y="242"/>
                  </a:lnTo>
                  <a:lnTo>
                    <a:pt x="71" y="214"/>
                  </a:lnTo>
                  <a:lnTo>
                    <a:pt x="45" y="200"/>
                  </a:lnTo>
                  <a:lnTo>
                    <a:pt x="24" y="180"/>
                  </a:lnTo>
                  <a:lnTo>
                    <a:pt x="10" y="158"/>
                  </a:lnTo>
                  <a:lnTo>
                    <a:pt x="0" y="130"/>
                  </a:lnTo>
                  <a:lnTo>
                    <a:pt x="0" y="102"/>
                  </a:lnTo>
                  <a:lnTo>
                    <a:pt x="6" y="74"/>
                  </a:lnTo>
                  <a:lnTo>
                    <a:pt x="18" y="48"/>
                  </a:lnTo>
                  <a:lnTo>
                    <a:pt x="38" y="26"/>
                  </a:lnTo>
                  <a:lnTo>
                    <a:pt x="61" y="12"/>
                  </a:lnTo>
                  <a:lnTo>
                    <a:pt x="87"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2">
              <a:extLst>
                <a:ext uri="{FF2B5EF4-FFF2-40B4-BE49-F238E27FC236}">
                  <a16:creationId xmlns:a16="http://schemas.microsoft.com/office/drawing/2014/main" id="{22F0CEDD-7926-4871-A1A4-85117D6FD39B}"/>
                </a:ext>
              </a:extLst>
            </p:cNvPr>
            <p:cNvSpPr>
              <a:spLocks/>
            </p:cNvSpPr>
            <p:nvPr/>
          </p:nvSpPr>
          <p:spPr bwMode="auto">
            <a:xfrm>
              <a:off x="-5391150" y="-149225"/>
              <a:ext cx="3122613" cy="2949575"/>
            </a:xfrm>
            <a:custGeom>
              <a:avLst/>
              <a:gdLst>
                <a:gd name="T0" fmla="*/ 1496 w 3936"/>
                <a:gd name="T1" fmla="*/ 36 h 3716"/>
                <a:gd name="T2" fmla="*/ 1730 w 3936"/>
                <a:gd name="T3" fmla="*/ 136 h 3716"/>
                <a:gd name="T4" fmla="*/ 1742 w 3936"/>
                <a:gd name="T5" fmla="*/ 245 h 3716"/>
                <a:gd name="T6" fmla="*/ 1654 w 3936"/>
                <a:gd name="T7" fmla="*/ 309 h 3716"/>
                <a:gd name="T8" fmla="*/ 1405 w 3936"/>
                <a:gd name="T9" fmla="*/ 239 h 3716"/>
                <a:gd name="T10" fmla="*/ 992 w 3936"/>
                <a:gd name="T11" fmla="*/ 241 h 3716"/>
                <a:gd name="T12" fmla="*/ 623 w 3936"/>
                <a:gd name="T13" fmla="*/ 409 h 3716"/>
                <a:gd name="T14" fmla="*/ 353 w 3936"/>
                <a:gd name="T15" fmla="*/ 706 h 3716"/>
                <a:gd name="T16" fmla="*/ 224 w 3936"/>
                <a:gd name="T17" fmla="*/ 1094 h 3716"/>
                <a:gd name="T18" fmla="*/ 262 w 3936"/>
                <a:gd name="T19" fmla="*/ 1513 h 3716"/>
                <a:gd name="T20" fmla="*/ 449 w 3936"/>
                <a:gd name="T21" fmla="*/ 1981 h 3716"/>
                <a:gd name="T22" fmla="*/ 776 w 3936"/>
                <a:gd name="T23" fmla="*/ 2474 h 3716"/>
                <a:gd name="T24" fmla="*/ 1233 w 3936"/>
                <a:gd name="T25" fmla="*/ 2954 h 3716"/>
                <a:gd name="T26" fmla="*/ 1807 w 3936"/>
                <a:gd name="T27" fmla="*/ 3385 h 3716"/>
                <a:gd name="T28" fmla="*/ 2430 w 3936"/>
                <a:gd name="T29" fmla="*/ 3177 h 3716"/>
                <a:gd name="T30" fmla="*/ 2946 w 3936"/>
                <a:gd name="T31" fmla="*/ 2719 h 3716"/>
                <a:gd name="T32" fmla="*/ 3339 w 3936"/>
                <a:gd name="T33" fmla="*/ 2227 h 3716"/>
                <a:gd name="T34" fmla="*/ 3599 w 3936"/>
                <a:gd name="T35" fmla="*/ 1742 h 3716"/>
                <a:gd name="T36" fmla="*/ 3712 w 3936"/>
                <a:gd name="T37" fmla="*/ 1302 h 3716"/>
                <a:gd name="T38" fmla="*/ 3666 w 3936"/>
                <a:gd name="T39" fmla="*/ 891 h 3716"/>
                <a:gd name="T40" fmla="*/ 3463 w 3936"/>
                <a:gd name="T41" fmla="*/ 544 h 3716"/>
                <a:gd name="T42" fmla="*/ 3140 w 3936"/>
                <a:gd name="T43" fmla="*/ 307 h 3716"/>
                <a:gd name="T44" fmla="*/ 2733 w 3936"/>
                <a:gd name="T45" fmla="*/ 219 h 3716"/>
                <a:gd name="T46" fmla="*/ 2338 w 3936"/>
                <a:gd name="T47" fmla="*/ 303 h 3716"/>
                <a:gd name="T48" fmla="*/ 2011 w 3936"/>
                <a:gd name="T49" fmla="*/ 534 h 3716"/>
                <a:gd name="T50" fmla="*/ 1825 w 3936"/>
                <a:gd name="T51" fmla="*/ 811 h 3716"/>
                <a:gd name="T52" fmla="*/ 1724 w 3936"/>
                <a:gd name="T53" fmla="*/ 849 h 3716"/>
                <a:gd name="T54" fmla="*/ 1640 w 3936"/>
                <a:gd name="T55" fmla="*/ 779 h 3716"/>
                <a:gd name="T56" fmla="*/ 1696 w 3936"/>
                <a:gd name="T57" fmla="*/ 592 h 3716"/>
                <a:gd name="T58" fmla="*/ 1995 w 3936"/>
                <a:gd name="T59" fmla="*/ 255 h 3716"/>
                <a:gd name="T60" fmla="*/ 2394 w 3936"/>
                <a:gd name="T61" fmla="*/ 50 h 3716"/>
                <a:gd name="T62" fmla="*/ 2857 w 3936"/>
                <a:gd name="T63" fmla="*/ 6 h 3716"/>
                <a:gd name="T64" fmla="*/ 3305 w 3936"/>
                <a:gd name="T65" fmla="*/ 145 h 3716"/>
                <a:gd name="T66" fmla="*/ 3660 w 3936"/>
                <a:gd name="T67" fmla="*/ 439 h 3716"/>
                <a:gd name="T68" fmla="*/ 3882 w 3936"/>
                <a:gd name="T69" fmla="*/ 845 h 3716"/>
                <a:gd name="T70" fmla="*/ 3932 w 3936"/>
                <a:gd name="T71" fmla="*/ 1306 h 3716"/>
                <a:gd name="T72" fmla="*/ 3824 w 3936"/>
                <a:gd name="T73" fmla="*/ 1764 h 3716"/>
                <a:gd name="T74" fmla="*/ 3575 w 3936"/>
                <a:gd name="T75" fmla="*/ 2268 h 3716"/>
                <a:gd name="T76" fmla="*/ 3188 w 3936"/>
                <a:gd name="T77" fmla="*/ 2783 h 3716"/>
                <a:gd name="T78" fmla="*/ 2669 w 3936"/>
                <a:gd name="T79" fmla="*/ 3273 h 3716"/>
                <a:gd name="T80" fmla="*/ 2021 w 3936"/>
                <a:gd name="T81" fmla="*/ 3702 h 3716"/>
                <a:gd name="T82" fmla="*/ 1915 w 3936"/>
                <a:gd name="T83" fmla="*/ 3702 h 3716"/>
                <a:gd name="T84" fmla="*/ 1267 w 3936"/>
                <a:gd name="T85" fmla="*/ 3273 h 3716"/>
                <a:gd name="T86" fmla="*/ 748 w 3936"/>
                <a:gd name="T87" fmla="*/ 2783 h 3716"/>
                <a:gd name="T88" fmla="*/ 361 w 3936"/>
                <a:gd name="T89" fmla="*/ 2268 h 3716"/>
                <a:gd name="T90" fmla="*/ 112 w 3936"/>
                <a:gd name="T91" fmla="*/ 1764 h 3716"/>
                <a:gd name="T92" fmla="*/ 4 w 3936"/>
                <a:gd name="T93" fmla="*/ 1306 h 3716"/>
                <a:gd name="T94" fmla="*/ 54 w 3936"/>
                <a:gd name="T95" fmla="*/ 845 h 3716"/>
                <a:gd name="T96" fmla="*/ 276 w 3936"/>
                <a:gd name="T97" fmla="*/ 439 h 3716"/>
                <a:gd name="T98" fmla="*/ 631 w 3936"/>
                <a:gd name="T99" fmla="*/ 145 h 3716"/>
                <a:gd name="T100" fmla="*/ 1079 w 3936"/>
                <a:gd name="T101" fmla="*/ 6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36" h="3716">
                  <a:moveTo>
                    <a:pt x="1203" y="0"/>
                  </a:moveTo>
                  <a:lnTo>
                    <a:pt x="1303" y="4"/>
                  </a:lnTo>
                  <a:lnTo>
                    <a:pt x="1401" y="16"/>
                  </a:lnTo>
                  <a:lnTo>
                    <a:pt x="1496" y="36"/>
                  </a:lnTo>
                  <a:lnTo>
                    <a:pt x="1592" y="64"/>
                  </a:lnTo>
                  <a:lnTo>
                    <a:pt x="1684" y="100"/>
                  </a:lnTo>
                  <a:lnTo>
                    <a:pt x="1710" y="116"/>
                  </a:lnTo>
                  <a:lnTo>
                    <a:pt x="1730" y="136"/>
                  </a:lnTo>
                  <a:lnTo>
                    <a:pt x="1742" y="161"/>
                  </a:lnTo>
                  <a:lnTo>
                    <a:pt x="1750" y="187"/>
                  </a:lnTo>
                  <a:lnTo>
                    <a:pt x="1750" y="217"/>
                  </a:lnTo>
                  <a:lnTo>
                    <a:pt x="1742" y="245"/>
                  </a:lnTo>
                  <a:lnTo>
                    <a:pt x="1726" y="269"/>
                  </a:lnTo>
                  <a:lnTo>
                    <a:pt x="1706" y="289"/>
                  </a:lnTo>
                  <a:lnTo>
                    <a:pt x="1680" y="303"/>
                  </a:lnTo>
                  <a:lnTo>
                    <a:pt x="1654" y="309"/>
                  </a:lnTo>
                  <a:lnTo>
                    <a:pt x="1626" y="309"/>
                  </a:lnTo>
                  <a:lnTo>
                    <a:pt x="1596" y="301"/>
                  </a:lnTo>
                  <a:lnTo>
                    <a:pt x="1502" y="265"/>
                  </a:lnTo>
                  <a:lnTo>
                    <a:pt x="1405" y="239"/>
                  </a:lnTo>
                  <a:lnTo>
                    <a:pt x="1305" y="223"/>
                  </a:lnTo>
                  <a:lnTo>
                    <a:pt x="1203" y="219"/>
                  </a:lnTo>
                  <a:lnTo>
                    <a:pt x="1095" y="225"/>
                  </a:lnTo>
                  <a:lnTo>
                    <a:pt x="992" y="241"/>
                  </a:lnTo>
                  <a:lnTo>
                    <a:pt x="892" y="269"/>
                  </a:lnTo>
                  <a:lnTo>
                    <a:pt x="796" y="307"/>
                  </a:lnTo>
                  <a:lnTo>
                    <a:pt x="706" y="353"/>
                  </a:lnTo>
                  <a:lnTo>
                    <a:pt x="623" y="409"/>
                  </a:lnTo>
                  <a:lnTo>
                    <a:pt x="543" y="472"/>
                  </a:lnTo>
                  <a:lnTo>
                    <a:pt x="473" y="544"/>
                  </a:lnTo>
                  <a:lnTo>
                    <a:pt x="409" y="622"/>
                  </a:lnTo>
                  <a:lnTo>
                    <a:pt x="353" y="706"/>
                  </a:lnTo>
                  <a:lnTo>
                    <a:pt x="306" y="797"/>
                  </a:lnTo>
                  <a:lnTo>
                    <a:pt x="270" y="891"/>
                  </a:lnTo>
                  <a:lnTo>
                    <a:pt x="242" y="991"/>
                  </a:lnTo>
                  <a:lnTo>
                    <a:pt x="224" y="1094"/>
                  </a:lnTo>
                  <a:lnTo>
                    <a:pt x="220" y="1202"/>
                  </a:lnTo>
                  <a:lnTo>
                    <a:pt x="224" y="1302"/>
                  </a:lnTo>
                  <a:lnTo>
                    <a:pt x="238" y="1405"/>
                  </a:lnTo>
                  <a:lnTo>
                    <a:pt x="262" y="1513"/>
                  </a:lnTo>
                  <a:lnTo>
                    <a:pt x="296" y="1627"/>
                  </a:lnTo>
                  <a:lnTo>
                    <a:pt x="337" y="1742"/>
                  </a:lnTo>
                  <a:lnTo>
                    <a:pt x="389" y="1860"/>
                  </a:lnTo>
                  <a:lnTo>
                    <a:pt x="449" y="1981"/>
                  </a:lnTo>
                  <a:lnTo>
                    <a:pt x="519" y="2103"/>
                  </a:lnTo>
                  <a:lnTo>
                    <a:pt x="597" y="2227"/>
                  </a:lnTo>
                  <a:lnTo>
                    <a:pt x="683" y="2350"/>
                  </a:lnTo>
                  <a:lnTo>
                    <a:pt x="776" y="2474"/>
                  </a:lnTo>
                  <a:lnTo>
                    <a:pt x="878" y="2597"/>
                  </a:lnTo>
                  <a:lnTo>
                    <a:pt x="990" y="2719"/>
                  </a:lnTo>
                  <a:lnTo>
                    <a:pt x="1107" y="2836"/>
                  </a:lnTo>
                  <a:lnTo>
                    <a:pt x="1233" y="2954"/>
                  </a:lnTo>
                  <a:lnTo>
                    <a:pt x="1365" y="3068"/>
                  </a:lnTo>
                  <a:lnTo>
                    <a:pt x="1506" y="3177"/>
                  </a:lnTo>
                  <a:lnTo>
                    <a:pt x="1652" y="3285"/>
                  </a:lnTo>
                  <a:lnTo>
                    <a:pt x="1807" y="3385"/>
                  </a:lnTo>
                  <a:lnTo>
                    <a:pt x="1969" y="3480"/>
                  </a:lnTo>
                  <a:lnTo>
                    <a:pt x="2129" y="3385"/>
                  </a:lnTo>
                  <a:lnTo>
                    <a:pt x="2284" y="3285"/>
                  </a:lnTo>
                  <a:lnTo>
                    <a:pt x="2430" y="3177"/>
                  </a:lnTo>
                  <a:lnTo>
                    <a:pt x="2571" y="3068"/>
                  </a:lnTo>
                  <a:lnTo>
                    <a:pt x="2703" y="2954"/>
                  </a:lnTo>
                  <a:lnTo>
                    <a:pt x="2829" y="2836"/>
                  </a:lnTo>
                  <a:lnTo>
                    <a:pt x="2946" y="2719"/>
                  </a:lnTo>
                  <a:lnTo>
                    <a:pt x="3058" y="2597"/>
                  </a:lnTo>
                  <a:lnTo>
                    <a:pt x="3160" y="2474"/>
                  </a:lnTo>
                  <a:lnTo>
                    <a:pt x="3253" y="2350"/>
                  </a:lnTo>
                  <a:lnTo>
                    <a:pt x="3339" y="2227"/>
                  </a:lnTo>
                  <a:lnTo>
                    <a:pt x="3417" y="2103"/>
                  </a:lnTo>
                  <a:lnTo>
                    <a:pt x="3487" y="1981"/>
                  </a:lnTo>
                  <a:lnTo>
                    <a:pt x="3547" y="1860"/>
                  </a:lnTo>
                  <a:lnTo>
                    <a:pt x="3599" y="1742"/>
                  </a:lnTo>
                  <a:lnTo>
                    <a:pt x="3640" y="1627"/>
                  </a:lnTo>
                  <a:lnTo>
                    <a:pt x="3674" y="1513"/>
                  </a:lnTo>
                  <a:lnTo>
                    <a:pt x="3698" y="1405"/>
                  </a:lnTo>
                  <a:lnTo>
                    <a:pt x="3712" y="1302"/>
                  </a:lnTo>
                  <a:lnTo>
                    <a:pt x="3718" y="1202"/>
                  </a:lnTo>
                  <a:lnTo>
                    <a:pt x="3712" y="1094"/>
                  </a:lnTo>
                  <a:lnTo>
                    <a:pt x="3694" y="991"/>
                  </a:lnTo>
                  <a:lnTo>
                    <a:pt x="3666" y="891"/>
                  </a:lnTo>
                  <a:lnTo>
                    <a:pt x="3630" y="797"/>
                  </a:lnTo>
                  <a:lnTo>
                    <a:pt x="3583" y="706"/>
                  </a:lnTo>
                  <a:lnTo>
                    <a:pt x="3527" y="622"/>
                  </a:lnTo>
                  <a:lnTo>
                    <a:pt x="3463" y="544"/>
                  </a:lnTo>
                  <a:lnTo>
                    <a:pt x="3393" y="472"/>
                  </a:lnTo>
                  <a:lnTo>
                    <a:pt x="3313" y="409"/>
                  </a:lnTo>
                  <a:lnTo>
                    <a:pt x="3230" y="353"/>
                  </a:lnTo>
                  <a:lnTo>
                    <a:pt x="3140" y="307"/>
                  </a:lnTo>
                  <a:lnTo>
                    <a:pt x="3044" y="269"/>
                  </a:lnTo>
                  <a:lnTo>
                    <a:pt x="2944" y="241"/>
                  </a:lnTo>
                  <a:lnTo>
                    <a:pt x="2841" y="225"/>
                  </a:lnTo>
                  <a:lnTo>
                    <a:pt x="2733" y="219"/>
                  </a:lnTo>
                  <a:lnTo>
                    <a:pt x="2631" y="225"/>
                  </a:lnTo>
                  <a:lnTo>
                    <a:pt x="2529" y="241"/>
                  </a:lnTo>
                  <a:lnTo>
                    <a:pt x="2432" y="267"/>
                  </a:lnTo>
                  <a:lnTo>
                    <a:pt x="2338" y="303"/>
                  </a:lnTo>
                  <a:lnTo>
                    <a:pt x="2248" y="347"/>
                  </a:lnTo>
                  <a:lnTo>
                    <a:pt x="2162" y="401"/>
                  </a:lnTo>
                  <a:lnTo>
                    <a:pt x="2085" y="464"/>
                  </a:lnTo>
                  <a:lnTo>
                    <a:pt x="2011" y="534"/>
                  </a:lnTo>
                  <a:lnTo>
                    <a:pt x="1947" y="612"/>
                  </a:lnTo>
                  <a:lnTo>
                    <a:pt x="1889" y="696"/>
                  </a:lnTo>
                  <a:lnTo>
                    <a:pt x="1841" y="787"/>
                  </a:lnTo>
                  <a:lnTo>
                    <a:pt x="1825" y="811"/>
                  </a:lnTo>
                  <a:lnTo>
                    <a:pt x="1803" y="831"/>
                  </a:lnTo>
                  <a:lnTo>
                    <a:pt x="1780" y="843"/>
                  </a:lnTo>
                  <a:lnTo>
                    <a:pt x="1752" y="849"/>
                  </a:lnTo>
                  <a:lnTo>
                    <a:pt x="1724" y="849"/>
                  </a:lnTo>
                  <a:lnTo>
                    <a:pt x="1696" y="841"/>
                  </a:lnTo>
                  <a:lnTo>
                    <a:pt x="1672" y="825"/>
                  </a:lnTo>
                  <a:lnTo>
                    <a:pt x="1652" y="803"/>
                  </a:lnTo>
                  <a:lnTo>
                    <a:pt x="1640" y="779"/>
                  </a:lnTo>
                  <a:lnTo>
                    <a:pt x="1634" y="751"/>
                  </a:lnTo>
                  <a:lnTo>
                    <a:pt x="1634" y="724"/>
                  </a:lnTo>
                  <a:lnTo>
                    <a:pt x="1642" y="696"/>
                  </a:lnTo>
                  <a:lnTo>
                    <a:pt x="1696" y="592"/>
                  </a:lnTo>
                  <a:lnTo>
                    <a:pt x="1760" y="496"/>
                  </a:lnTo>
                  <a:lnTo>
                    <a:pt x="1831" y="409"/>
                  </a:lnTo>
                  <a:lnTo>
                    <a:pt x="1909" y="327"/>
                  </a:lnTo>
                  <a:lnTo>
                    <a:pt x="1995" y="255"/>
                  </a:lnTo>
                  <a:lnTo>
                    <a:pt x="2087" y="189"/>
                  </a:lnTo>
                  <a:lnTo>
                    <a:pt x="2184" y="134"/>
                  </a:lnTo>
                  <a:lnTo>
                    <a:pt x="2288" y="86"/>
                  </a:lnTo>
                  <a:lnTo>
                    <a:pt x="2394" y="50"/>
                  </a:lnTo>
                  <a:lnTo>
                    <a:pt x="2504" y="22"/>
                  </a:lnTo>
                  <a:lnTo>
                    <a:pt x="2617" y="6"/>
                  </a:lnTo>
                  <a:lnTo>
                    <a:pt x="2733" y="0"/>
                  </a:lnTo>
                  <a:lnTo>
                    <a:pt x="2857" y="6"/>
                  </a:lnTo>
                  <a:lnTo>
                    <a:pt x="2976" y="24"/>
                  </a:lnTo>
                  <a:lnTo>
                    <a:pt x="3090" y="54"/>
                  </a:lnTo>
                  <a:lnTo>
                    <a:pt x="3202" y="96"/>
                  </a:lnTo>
                  <a:lnTo>
                    <a:pt x="3305" y="145"/>
                  </a:lnTo>
                  <a:lnTo>
                    <a:pt x="3405" y="205"/>
                  </a:lnTo>
                  <a:lnTo>
                    <a:pt x="3499" y="275"/>
                  </a:lnTo>
                  <a:lnTo>
                    <a:pt x="3583" y="353"/>
                  </a:lnTo>
                  <a:lnTo>
                    <a:pt x="3660" y="439"/>
                  </a:lnTo>
                  <a:lnTo>
                    <a:pt x="3730" y="530"/>
                  </a:lnTo>
                  <a:lnTo>
                    <a:pt x="3790" y="630"/>
                  </a:lnTo>
                  <a:lnTo>
                    <a:pt x="3842" y="736"/>
                  </a:lnTo>
                  <a:lnTo>
                    <a:pt x="3882" y="845"/>
                  </a:lnTo>
                  <a:lnTo>
                    <a:pt x="3912" y="961"/>
                  </a:lnTo>
                  <a:lnTo>
                    <a:pt x="3930" y="1080"/>
                  </a:lnTo>
                  <a:lnTo>
                    <a:pt x="3936" y="1202"/>
                  </a:lnTo>
                  <a:lnTo>
                    <a:pt x="3932" y="1306"/>
                  </a:lnTo>
                  <a:lnTo>
                    <a:pt x="3918" y="1413"/>
                  </a:lnTo>
                  <a:lnTo>
                    <a:pt x="3896" y="1527"/>
                  </a:lnTo>
                  <a:lnTo>
                    <a:pt x="3864" y="1644"/>
                  </a:lnTo>
                  <a:lnTo>
                    <a:pt x="3824" y="1764"/>
                  </a:lnTo>
                  <a:lnTo>
                    <a:pt x="3774" y="1888"/>
                  </a:lnTo>
                  <a:lnTo>
                    <a:pt x="3716" y="2013"/>
                  </a:lnTo>
                  <a:lnTo>
                    <a:pt x="3648" y="2141"/>
                  </a:lnTo>
                  <a:lnTo>
                    <a:pt x="3575" y="2268"/>
                  </a:lnTo>
                  <a:lnTo>
                    <a:pt x="3491" y="2398"/>
                  </a:lnTo>
                  <a:lnTo>
                    <a:pt x="3397" y="2528"/>
                  </a:lnTo>
                  <a:lnTo>
                    <a:pt x="3297" y="2655"/>
                  </a:lnTo>
                  <a:lnTo>
                    <a:pt x="3188" y="2783"/>
                  </a:lnTo>
                  <a:lnTo>
                    <a:pt x="3070" y="2908"/>
                  </a:lnTo>
                  <a:lnTo>
                    <a:pt x="2944" y="3034"/>
                  </a:lnTo>
                  <a:lnTo>
                    <a:pt x="2811" y="3153"/>
                  </a:lnTo>
                  <a:lnTo>
                    <a:pt x="2669" y="3273"/>
                  </a:lnTo>
                  <a:lnTo>
                    <a:pt x="2518" y="3387"/>
                  </a:lnTo>
                  <a:lnTo>
                    <a:pt x="2360" y="3496"/>
                  </a:lnTo>
                  <a:lnTo>
                    <a:pt x="2194" y="3602"/>
                  </a:lnTo>
                  <a:lnTo>
                    <a:pt x="2021" y="3702"/>
                  </a:lnTo>
                  <a:lnTo>
                    <a:pt x="1995" y="3712"/>
                  </a:lnTo>
                  <a:lnTo>
                    <a:pt x="1969" y="3716"/>
                  </a:lnTo>
                  <a:lnTo>
                    <a:pt x="1941" y="3712"/>
                  </a:lnTo>
                  <a:lnTo>
                    <a:pt x="1915" y="3702"/>
                  </a:lnTo>
                  <a:lnTo>
                    <a:pt x="1742" y="3602"/>
                  </a:lnTo>
                  <a:lnTo>
                    <a:pt x="1576" y="3496"/>
                  </a:lnTo>
                  <a:lnTo>
                    <a:pt x="1419" y="3387"/>
                  </a:lnTo>
                  <a:lnTo>
                    <a:pt x="1267" y="3273"/>
                  </a:lnTo>
                  <a:lnTo>
                    <a:pt x="1125" y="3153"/>
                  </a:lnTo>
                  <a:lnTo>
                    <a:pt x="992" y="3034"/>
                  </a:lnTo>
                  <a:lnTo>
                    <a:pt x="866" y="2908"/>
                  </a:lnTo>
                  <a:lnTo>
                    <a:pt x="748" y="2783"/>
                  </a:lnTo>
                  <a:lnTo>
                    <a:pt x="639" y="2655"/>
                  </a:lnTo>
                  <a:lnTo>
                    <a:pt x="539" y="2528"/>
                  </a:lnTo>
                  <a:lnTo>
                    <a:pt x="447" y="2398"/>
                  </a:lnTo>
                  <a:lnTo>
                    <a:pt x="361" y="2268"/>
                  </a:lnTo>
                  <a:lnTo>
                    <a:pt x="288" y="2141"/>
                  </a:lnTo>
                  <a:lnTo>
                    <a:pt x="220" y="2013"/>
                  </a:lnTo>
                  <a:lnTo>
                    <a:pt x="162" y="1888"/>
                  </a:lnTo>
                  <a:lnTo>
                    <a:pt x="112" y="1764"/>
                  </a:lnTo>
                  <a:lnTo>
                    <a:pt x="72" y="1644"/>
                  </a:lnTo>
                  <a:lnTo>
                    <a:pt x="40" y="1527"/>
                  </a:lnTo>
                  <a:lnTo>
                    <a:pt x="18" y="1413"/>
                  </a:lnTo>
                  <a:lnTo>
                    <a:pt x="4" y="1306"/>
                  </a:lnTo>
                  <a:lnTo>
                    <a:pt x="0" y="1202"/>
                  </a:lnTo>
                  <a:lnTo>
                    <a:pt x="6" y="1080"/>
                  </a:lnTo>
                  <a:lnTo>
                    <a:pt x="24" y="961"/>
                  </a:lnTo>
                  <a:lnTo>
                    <a:pt x="54" y="845"/>
                  </a:lnTo>
                  <a:lnTo>
                    <a:pt x="94" y="736"/>
                  </a:lnTo>
                  <a:lnTo>
                    <a:pt x="146" y="630"/>
                  </a:lnTo>
                  <a:lnTo>
                    <a:pt x="206" y="530"/>
                  </a:lnTo>
                  <a:lnTo>
                    <a:pt x="276" y="439"/>
                  </a:lnTo>
                  <a:lnTo>
                    <a:pt x="353" y="353"/>
                  </a:lnTo>
                  <a:lnTo>
                    <a:pt x="439" y="275"/>
                  </a:lnTo>
                  <a:lnTo>
                    <a:pt x="531" y="205"/>
                  </a:lnTo>
                  <a:lnTo>
                    <a:pt x="631" y="145"/>
                  </a:lnTo>
                  <a:lnTo>
                    <a:pt x="734" y="96"/>
                  </a:lnTo>
                  <a:lnTo>
                    <a:pt x="846" y="54"/>
                  </a:lnTo>
                  <a:lnTo>
                    <a:pt x="960" y="24"/>
                  </a:lnTo>
                  <a:lnTo>
                    <a:pt x="1079" y="6"/>
                  </a:lnTo>
                  <a:lnTo>
                    <a:pt x="1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13">
              <a:extLst>
                <a:ext uri="{FF2B5EF4-FFF2-40B4-BE49-F238E27FC236}">
                  <a16:creationId xmlns:a16="http://schemas.microsoft.com/office/drawing/2014/main" id="{B2B7B724-17A5-4CDA-915D-E975FE424702}"/>
                </a:ext>
              </a:extLst>
            </p:cNvPr>
            <p:cNvSpPr>
              <a:spLocks/>
            </p:cNvSpPr>
            <p:nvPr/>
          </p:nvSpPr>
          <p:spPr bwMode="auto">
            <a:xfrm>
              <a:off x="-6259513" y="2971800"/>
              <a:ext cx="2603500" cy="782638"/>
            </a:xfrm>
            <a:custGeom>
              <a:avLst/>
              <a:gdLst>
                <a:gd name="T0" fmla="*/ 984 w 3279"/>
                <a:gd name="T1" fmla="*/ 0 h 985"/>
                <a:gd name="T2" fmla="*/ 1121 w 3279"/>
                <a:gd name="T3" fmla="*/ 24 h 985"/>
                <a:gd name="T4" fmla="*/ 1265 w 3279"/>
                <a:gd name="T5" fmla="*/ 88 h 985"/>
                <a:gd name="T6" fmla="*/ 1417 w 3279"/>
                <a:gd name="T7" fmla="*/ 179 h 985"/>
                <a:gd name="T8" fmla="*/ 1572 w 3279"/>
                <a:gd name="T9" fmla="*/ 291 h 985"/>
                <a:gd name="T10" fmla="*/ 1710 w 3279"/>
                <a:gd name="T11" fmla="*/ 395 h 985"/>
                <a:gd name="T12" fmla="*/ 1827 w 3279"/>
                <a:gd name="T13" fmla="*/ 480 h 985"/>
                <a:gd name="T14" fmla="*/ 1943 w 3279"/>
                <a:gd name="T15" fmla="*/ 558 h 985"/>
                <a:gd name="T16" fmla="*/ 2051 w 3279"/>
                <a:gd name="T17" fmla="*/ 618 h 985"/>
                <a:gd name="T18" fmla="*/ 2147 w 3279"/>
                <a:gd name="T19" fmla="*/ 652 h 985"/>
                <a:gd name="T20" fmla="*/ 2843 w 3279"/>
                <a:gd name="T21" fmla="*/ 656 h 985"/>
                <a:gd name="T22" fmla="*/ 2982 w 3279"/>
                <a:gd name="T23" fmla="*/ 670 h 985"/>
                <a:gd name="T24" fmla="*/ 3092 w 3279"/>
                <a:gd name="T25" fmla="*/ 701 h 985"/>
                <a:gd name="T26" fmla="*/ 3172 w 3279"/>
                <a:gd name="T27" fmla="*/ 741 h 985"/>
                <a:gd name="T28" fmla="*/ 3224 w 3279"/>
                <a:gd name="T29" fmla="*/ 777 h 985"/>
                <a:gd name="T30" fmla="*/ 3248 w 3279"/>
                <a:gd name="T31" fmla="*/ 797 h 985"/>
                <a:gd name="T32" fmla="*/ 3275 w 3279"/>
                <a:gd name="T33" fmla="*/ 847 h 985"/>
                <a:gd name="T34" fmla="*/ 3275 w 3279"/>
                <a:gd name="T35" fmla="*/ 903 h 985"/>
                <a:gd name="T36" fmla="*/ 3248 w 3279"/>
                <a:gd name="T37" fmla="*/ 953 h 985"/>
                <a:gd name="T38" fmla="*/ 3198 w 3279"/>
                <a:gd name="T39" fmla="*/ 981 h 985"/>
                <a:gd name="T40" fmla="*/ 3142 w 3279"/>
                <a:gd name="T41" fmla="*/ 981 h 985"/>
                <a:gd name="T42" fmla="*/ 3094 w 3279"/>
                <a:gd name="T43" fmla="*/ 953 h 985"/>
                <a:gd name="T44" fmla="*/ 3076 w 3279"/>
                <a:gd name="T45" fmla="*/ 939 h 985"/>
                <a:gd name="T46" fmla="*/ 3030 w 3279"/>
                <a:gd name="T47" fmla="*/ 913 h 985"/>
                <a:gd name="T48" fmla="*/ 2950 w 3279"/>
                <a:gd name="T49" fmla="*/ 887 h 985"/>
                <a:gd name="T50" fmla="*/ 2843 w 3279"/>
                <a:gd name="T51" fmla="*/ 875 h 985"/>
                <a:gd name="T52" fmla="*/ 2119 w 3279"/>
                <a:gd name="T53" fmla="*/ 869 h 985"/>
                <a:gd name="T54" fmla="*/ 1977 w 3279"/>
                <a:gd name="T55" fmla="*/ 825 h 985"/>
                <a:gd name="T56" fmla="*/ 1829 w 3279"/>
                <a:gd name="T57" fmla="*/ 745 h 985"/>
                <a:gd name="T58" fmla="*/ 1678 w 3279"/>
                <a:gd name="T59" fmla="*/ 642 h 985"/>
                <a:gd name="T60" fmla="*/ 1520 w 3279"/>
                <a:gd name="T61" fmla="*/ 526 h 985"/>
                <a:gd name="T62" fmla="*/ 1403 w 3279"/>
                <a:gd name="T63" fmla="*/ 438 h 985"/>
                <a:gd name="T64" fmla="*/ 1285 w 3279"/>
                <a:gd name="T65" fmla="*/ 355 h 985"/>
                <a:gd name="T66" fmla="*/ 1173 w 3279"/>
                <a:gd name="T67" fmla="*/ 285 h 985"/>
                <a:gd name="T68" fmla="*/ 1069 w 3279"/>
                <a:gd name="T69" fmla="*/ 237 h 985"/>
                <a:gd name="T70" fmla="*/ 984 w 3279"/>
                <a:gd name="T71" fmla="*/ 219 h 985"/>
                <a:gd name="T72" fmla="*/ 74 w 3279"/>
                <a:gd name="T73" fmla="*/ 213 h 985"/>
                <a:gd name="T74" fmla="*/ 20 w 3279"/>
                <a:gd name="T75" fmla="*/ 175 h 985"/>
                <a:gd name="T76" fmla="*/ 0 w 3279"/>
                <a:gd name="T77" fmla="*/ 109 h 985"/>
                <a:gd name="T78" fmla="*/ 20 w 3279"/>
                <a:gd name="T79" fmla="*/ 46 h 985"/>
                <a:gd name="T80" fmla="*/ 74 w 3279"/>
                <a:gd name="T81" fmla="*/ 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9" h="985">
                  <a:moveTo>
                    <a:pt x="110" y="0"/>
                  </a:moveTo>
                  <a:lnTo>
                    <a:pt x="984" y="0"/>
                  </a:lnTo>
                  <a:lnTo>
                    <a:pt x="1052" y="6"/>
                  </a:lnTo>
                  <a:lnTo>
                    <a:pt x="1121" y="24"/>
                  </a:lnTo>
                  <a:lnTo>
                    <a:pt x="1193" y="52"/>
                  </a:lnTo>
                  <a:lnTo>
                    <a:pt x="1265" y="88"/>
                  </a:lnTo>
                  <a:lnTo>
                    <a:pt x="1341" y="131"/>
                  </a:lnTo>
                  <a:lnTo>
                    <a:pt x="1417" y="179"/>
                  </a:lnTo>
                  <a:lnTo>
                    <a:pt x="1492" y="233"/>
                  </a:lnTo>
                  <a:lnTo>
                    <a:pt x="1572" y="291"/>
                  </a:lnTo>
                  <a:lnTo>
                    <a:pt x="1650" y="351"/>
                  </a:lnTo>
                  <a:lnTo>
                    <a:pt x="1710" y="395"/>
                  </a:lnTo>
                  <a:lnTo>
                    <a:pt x="1768" y="436"/>
                  </a:lnTo>
                  <a:lnTo>
                    <a:pt x="1827" y="480"/>
                  </a:lnTo>
                  <a:lnTo>
                    <a:pt x="1885" y="520"/>
                  </a:lnTo>
                  <a:lnTo>
                    <a:pt x="1943" y="558"/>
                  </a:lnTo>
                  <a:lnTo>
                    <a:pt x="1997" y="590"/>
                  </a:lnTo>
                  <a:lnTo>
                    <a:pt x="2051" y="618"/>
                  </a:lnTo>
                  <a:lnTo>
                    <a:pt x="2101" y="638"/>
                  </a:lnTo>
                  <a:lnTo>
                    <a:pt x="2147" y="652"/>
                  </a:lnTo>
                  <a:lnTo>
                    <a:pt x="2186" y="656"/>
                  </a:lnTo>
                  <a:lnTo>
                    <a:pt x="2843" y="656"/>
                  </a:lnTo>
                  <a:lnTo>
                    <a:pt x="2916" y="660"/>
                  </a:lnTo>
                  <a:lnTo>
                    <a:pt x="2982" y="670"/>
                  </a:lnTo>
                  <a:lnTo>
                    <a:pt x="3040" y="684"/>
                  </a:lnTo>
                  <a:lnTo>
                    <a:pt x="3092" y="701"/>
                  </a:lnTo>
                  <a:lnTo>
                    <a:pt x="3136" y="721"/>
                  </a:lnTo>
                  <a:lnTo>
                    <a:pt x="3172" y="741"/>
                  </a:lnTo>
                  <a:lnTo>
                    <a:pt x="3202" y="761"/>
                  </a:lnTo>
                  <a:lnTo>
                    <a:pt x="3224" y="777"/>
                  </a:lnTo>
                  <a:lnTo>
                    <a:pt x="3240" y="789"/>
                  </a:lnTo>
                  <a:lnTo>
                    <a:pt x="3248" y="797"/>
                  </a:lnTo>
                  <a:lnTo>
                    <a:pt x="3265" y="821"/>
                  </a:lnTo>
                  <a:lnTo>
                    <a:pt x="3275" y="847"/>
                  </a:lnTo>
                  <a:lnTo>
                    <a:pt x="3279" y="875"/>
                  </a:lnTo>
                  <a:lnTo>
                    <a:pt x="3275" y="903"/>
                  </a:lnTo>
                  <a:lnTo>
                    <a:pt x="3265" y="929"/>
                  </a:lnTo>
                  <a:lnTo>
                    <a:pt x="3248" y="953"/>
                  </a:lnTo>
                  <a:lnTo>
                    <a:pt x="3224" y="971"/>
                  </a:lnTo>
                  <a:lnTo>
                    <a:pt x="3198" y="981"/>
                  </a:lnTo>
                  <a:lnTo>
                    <a:pt x="3170" y="985"/>
                  </a:lnTo>
                  <a:lnTo>
                    <a:pt x="3142" y="981"/>
                  </a:lnTo>
                  <a:lnTo>
                    <a:pt x="3116" y="971"/>
                  </a:lnTo>
                  <a:lnTo>
                    <a:pt x="3094" y="953"/>
                  </a:lnTo>
                  <a:lnTo>
                    <a:pt x="3088" y="949"/>
                  </a:lnTo>
                  <a:lnTo>
                    <a:pt x="3076" y="939"/>
                  </a:lnTo>
                  <a:lnTo>
                    <a:pt x="3056" y="927"/>
                  </a:lnTo>
                  <a:lnTo>
                    <a:pt x="3030" y="913"/>
                  </a:lnTo>
                  <a:lnTo>
                    <a:pt x="2994" y="899"/>
                  </a:lnTo>
                  <a:lnTo>
                    <a:pt x="2950" y="887"/>
                  </a:lnTo>
                  <a:lnTo>
                    <a:pt x="2900" y="879"/>
                  </a:lnTo>
                  <a:lnTo>
                    <a:pt x="2843" y="875"/>
                  </a:lnTo>
                  <a:lnTo>
                    <a:pt x="2186" y="875"/>
                  </a:lnTo>
                  <a:lnTo>
                    <a:pt x="2119" y="869"/>
                  </a:lnTo>
                  <a:lnTo>
                    <a:pt x="2049" y="851"/>
                  </a:lnTo>
                  <a:lnTo>
                    <a:pt x="1977" y="825"/>
                  </a:lnTo>
                  <a:lnTo>
                    <a:pt x="1905" y="787"/>
                  </a:lnTo>
                  <a:lnTo>
                    <a:pt x="1829" y="745"/>
                  </a:lnTo>
                  <a:lnTo>
                    <a:pt x="1754" y="696"/>
                  </a:lnTo>
                  <a:lnTo>
                    <a:pt x="1678" y="642"/>
                  </a:lnTo>
                  <a:lnTo>
                    <a:pt x="1598" y="584"/>
                  </a:lnTo>
                  <a:lnTo>
                    <a:pt x="1520" y="526"/>
                  </a:lnTo>
                  <a:lnTo>
                    <a:pt x="1462" y="482"/>
                  </a:lnTo>
                  <a:lnTo>
                    <a:pt x="1403" y="438"/>
                  </a:lnTo>
                  <a:lnTo>
                    <a:pt x="1343" y="397"/>
                  </a:lnTo>
                  <a:lnTo>
                    <a:pt x="1285" y="355"/>
                  </a:lnTo>
                  <a:lnTo>
                    <a:pt x="1227" y="319"/>
                  </a:lnTo>
                  <a:lnTo>
                    <a:pt x="1173" y="285"/>
                  </a:lnTo>
                  <a:lnTo>
                    <a:pt x="1119" y="259"/>
                  </a:lnTo>
                  <a:lnTo>
                    <a:pt x="1069" y="237"/>
                  </a:lnTo>
                  <a:lnTo>
                    <a:pt x="1026" y="223"/>
                  </a:lnTo>
                  <a:lnTo>
                    <a:pt x="984" y="219"/>
                  </a:lnTo>
                  <a:lnTo>
                    <a:pt x="110" y="219"/>
                  </a:lnTo>
                  <a:lnTo>
                    <a:pt x="74" y="213"/>
                  </a:lnTo>
                  <a:lnTo>
                    <a:pt x="44" y="197"/>
                  </a:lnTo>
                  <a:lnTo>
                    <a:pt x="20" y="175"/>
                  </a:lnTo>
                  <a:lnTo>
                    <a:pt x="6" y="145"/>
                  </a:lnTo>
                  <a:lnTo>
                    <a:pt x="0" y="109"/>
                  </a:lnTo>
                  <a:lnTo>
                    <a:pt x="6" y="76"/>
                  </a:lnTo>
                  <a:lnTo>
                    <a:pt x="20"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14">
              <a:extLst>
                <a:ext uri="{FF2B5EF4-FFF2-40B4-BE49-F238E27FC236}">
                  <a16:creationId xmlns:a16="http://schemas.microsoft.com/office/drawing/2014/main" id="{3A73ED35-4ADF-48A6-8485-4B76EC09D4EC}"/>
                </a:ext>
              </a:extLst>
            </p:cNvPr>
            <p:cNvSpPr>
              <a:spLocks/>
            </p:cNvSpPr>
            <p:nvPr/>
          </p:nvSpPr>
          <p:spPr bwMode="auto">
            <a:xfrm>
              <a:off x="-7126288" y="4359275"/>
              <a:ext cx="258763" cy="261938"/>
            </a:xfrm>
            <a:custGeom>
              <a:avLst/>
              <a:gdLst>
                <a:gd name="T0" fmla="*/ 164 w 328"/>
                <a:gd name="T1" fmla="*/ 0 h 329"/>
                <a:gd name="T2" fmla="*/ 208 w 328"/>
                <a:gd name="T3" fmla="*/ 6 h 329"/>
                <a:gd name="T4" fmla="*/ 246 w 328"/>
                <a:gd name="T5" fmla="*/ 24 h 329"/>
                <a:gd name="T6" fmla="*/ 280 w 328"/>
                <a:gd name="T7" fmla="*/ 50 h 329"/>
                <a:gd name="T8" fmla="*/ 306 w 328"/>
                <a:gd name="T9" fmla="*/ 82 h 329"/>
                <a:gd name="T10" fmla="*/ 322 w 328"/>
                <a:gd name="T11" fmla="*/ 122 h 329"/>
                <a:gd name="T12" fmla="*/ 328 w 328"/>
                <a:gd name="T13" fmla="*/ 165 h 329"/>
                <a:gd name="T14" fmla="*/ 322 w 328"/>
                <a:gd name="T15" fmla="*/ 207 h 329"/>
                <a:gd name="T16" fmla="*/ 306 w 328"/>
                <a:gd name="T17" fmla="*/ 247 h 329"/>
                <a:gd name="T18" fmla="*/ 280 w 328"/>
                <a:gd name="T19" fmla="*/ 281 h 329"/>
                <a:gd name="T20" fmla="*/ 246 w 328"/>
                <a:gd name="T21" fmla="*/ 307 h 329"/>
                <a:gd name="T22" fmla="*/ 208 w 328"/>
                <a:gd name="T23" fmla="*/ 323 h 329"/>
                <a:gd name="T24" fmla="*/ 164 w 328"/>
                <a:gd name="T25" fmla="*/ 329 h 329"/>
                <a:gd name="T26" fmla="*/ 120 w 328"/>
                <a:gd name="T27" fmla="*/ 323 h 329"/>
                <a:gd name="T28" fmla="*/ 80 w 328"/>
                <a:gd name="T29" fmla="*/ 307 h 329"/>
                <a:gd name="T30" fmla="*/ 48 w 328"/>
                <a:gd name="T31" fmla="*/ 281 h 329"/>
                <a:gd name="T32" fmla="*/ 22 w 328"/>
                <a:gd name="T33" fmla="*/ 247 h 329"/>
                <a:gd name="T34" fmla="*/ 6 w 328"/>
                <a:gd name="T35" fmla="*/ 207 h 329"/>
                <a:gd name="T36" fmla="*/ 0 w 328"/>
                <a:gd name="T37" fmla="*/ 165 h 329"/>
                <a:gd name="T38" fmla="*/ 6 w 328"/>
                <a:gd name="T39" fmla="*/ 122 h 329"/>
                <a:gd name="T40" fmla="*/ 22 w 328"/>
                <a:gd name="T41" fmla="*/ 82 h 329"/>
                <a:gd name="T42" fmla="*/ 48 w 328"/>
                <a:gd name="T43" fmla="*/ 50 h 329"/>
                <a:gd name="T44" fmla="*/ 80 w 328"/>
                <a:gd name="T45" fmla="*/ 24 h 329"/>
                <a:gd name="T46" fmla="*/ 120 w 328"/>
                <a:gd name="T47" fmla="*/ 6 h 329"/>
                <a:gd name="T48" fmla="*/ 164 w 328"/>
                <a:gd name="T4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329">
                  <a:moveTo>
                    <a:pt x="164" y="0"/>
                  </a:moveTo>
                  <a:lnTo>
                    <a:pt x="208" y="6"/>
                  </a:lnTo>
                  <a:lnTo>
                    <a:pt x="246" y="24"/>
                  </a:lnTo>
                  <a:lnTo>
                    <a:pt x="280" y="50"/>
                  </a:lnTo>
                  <a:lnTo>
                    <a:pt x="306" y="82"/>
                  </a:lnTo>
                  <a:lnTo>
                    <a:pt x="322" y="122"/>
                  </a:lnTo>
                  <a:lnTo>
                    <a:pt x="328" y="165"/>
                  </a:lnTo>
                  <a:lnTo>
                    <a:pt x="322" y="207"/>
                  </a:lnTo>
                  <a:lnTo>
                    <a:pt x="306" y="247"/>
                  </a:lnTo>
                  <a:lnTo>
                    <a:pt x="280" y="281"/>
                  </a:lnTo>
                  <a:lnTo>
                    <a:pt x="246" y="307"/>
                  </a:lnTo>
                  <a:lnTo>
                    <a:pt x="208" y="323"/>
                  </a:lnTo>
                  <a:lnTo>
                    <a:pt x="164" y="329"/>
                  </a:lnTo>
                  <a:lnTo>
                    <a:pt x="120" y="323"/>
                  </a:lnTo>
                  <a:lnTo>
                    <a:pt x="80" y="307"/>
                  </a:lnTo>
                  <a:lnTo>
                    <a:pt x="48" y="281"/>
                  </a:lnTo>
                  <a:lnTo>
                    <a:pt x="22" y="247"/>
                  </a:lnTo>
                  <a:lnTo>
                    <a:pt x="6" y="207"/>
                  </a:lnTo>
                  <a:lnTo>
                    <a:pt x="0" y="165"/>
                  </a:lnTo>
                  <a:lnTo>
                    <a:pt x="6" y="122"/>
                  </a:lnTo>
                  <a:lnTo>
                    <a:pt x="22" y="82"/>
                  </a:lnTo>
                  <a:lnTo>
                    <a:pt x="48" y="50"/>
                  </a:lnTo>
                  <a:lnTo>
                    <a:pt x="80" y="24"/>
                  </a:lnTo>
                  <a:lnTo>
                    <a:pt x="120" y="6"/>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15">
              <a:extLst>
                <a:ext uri="{FF2B5EF4-FFF2-40B4-BE49-F238E27FC236}">
                  <a16:creationId xmlns:a16="http://schemas.microsoft.com/office/drawing/2014/main" id="{1CD9A76D-27D2-45D8-8947-1E37581A26C1}"/>
                </a:ext>
              </a:extLst>
            </p:cNvPr>
            <p:cNvSpPr>
              <a:spLocks/>
            </p:cNvSpPr>
            <p:nvPr/>
          </p:nvSpPr>
          <p:spPr bwMode="auto">
            <a:xfrm>
              <a:off x="-6259513" y="3321050"/>
              <a:ext cx="4165600" cy="1558925"/>
            </a:xfrm>
            <a:custGeom>
              <a:avLst/>
              <a:gdLst>
                <a:gd name="T0" fmla="*/ 4989 w 5248"/>
                <a:gd name="T1" fmla="*/ 38 h 1966"/>
                <a:gd name="T2" fmla="*/ 5188 w 5248"/>
                <a:gd name="T3" fmla="*/ 218 h 1966"/>
                <a:gd name="T4" fmla="*/ 5246 w 5248"/>
                <a:gd name="T5" fmla="*/ 483 h 1966"/>
                <a:gd name="T6" fmla="*/ 5136 w 5248"/>
                <a:gd name="T7" fmla="*/ 730 h 1966"/>
                <a:gd name="T8" fmla="*/ 3551 w 5248"/>
                <a:gd name="T9" fmla="*/ 1735 h 1966"/>
                <a:gd name="T10" fmla="*/ 3443 w 5248"/>
                <a:gd name="T11" fmla="*/ 1788 h 1966"/>
                <a:gd name="T12" fmla="*/ 3198 w 5248"/>
                <a:gd name="T13" fmla="*/ 1874 h 1966"/>
                <a:gd name="T14" fmla="*/ 2803 w 5248"/>
                <a:gd name="T15" fmla="*/ 1946 h 1966"/>
                <a:gd name="T16" fmla="*/ 2318 w 5248"/>
                <a:gd name="T17" fmla="*/ 1964 h 1966"/>
                <a:gd name="T18" fmla="*/ 1955 w 5248"/>
                <a:gd name="T19" fmla="*/ 1906 h 1966"/>
                <a:gd name="T20" fmla="*/ 1582 w 5248"/>
                <a:gd name="T21" fmla="*/ 1794 h 1966"/>
                <a:gd name="T22" fmla="*/ 1239 w 5248"/>
                <a:gd name="T23" fmla="*/ 1661 h 1966"/>
                <a:gd name="T24" fmla="*/ 956 w 5248"/>
                <a:gd name="T25" fmla="*/ 1531 h 1966"/>
                <a:gd name="T26" fmla="*/ 768 w 5248"/>
                <a:gd name="T27" fmla="*/ 1438 h 1966"/>
                <a:gd name="T28" fmla="*/ 706 w 5248"/>
                <a:gd name="T29" fmla="*/ 1404 h 1966"/>
                <a:gd name="T30" fmla="*/ 587 w 5248"/>
                <a:gd name="T31" fmla="*/ 1366 h 1966"/>
                <a:gd name="T32" fmla="*/ 308 w 5248"/>
                <a:gd name="T33" fmla="*/ 1320 h 1966"/>
                <a:gd name="T34" fmla="*/ 44 w 5248"/>
                <a:gd name="T35" fmla="*/ 1290 h 1966"/>
                <a:gd name="T36" fmla="*/ 6 w 5248"/>
                <a:gd name="T37" fmla="*/ 1166 h 1966"/>
                <a:gd name="T38" fmla="*/ 110 w 5248"/>
                <a:gd name="T39" fmla="*/ 1093 h 1966"/>
                <a:gd name="T40" fmla="*/ 493 w 5248"/>
                <a:gd name="T41" fmla="*/ 1123 h 1966"/>
                <a:gd name="T42" fmla="*/ 728 w 5248"/>
                <a:gd name="T43" fmla="*/ 1180 h 1966"/>
                <a:gd name="T44" fmla="*/ 814 w 5248"/>
                <a:gd name="T45" fmla="*/ 1212 h 1966"/>
                <a:gd name="T46" fmla="*/ 894 w 5248"/>
                <a:gd name="T47" fmla="*/ 1256 h 1966"/>
                <a:gd name="T48" fmla="*/ 1095 w 5248"/>
                <a:gd name="T49" fmla="*/ 1356 h 1966"/>
                <a:gd name="T50" fmla="*/ 1383 w 5248"/>
                <a:gd name="T51" fmla="*/ 1483 h 1966"/>
                <a:gd name="T52" fmla="*/ 1720 w 5248"/>
                <a:gd name="T53" fmla="*/ 1611 h 1966"/>
                <a:gd name="T54" fmla="*/ 2073 w 5248"/>
                <a:gd name="T55" fmla="*/ 1709 h 1966"/>
                <a:gd name="T56" fmla="*/ 2406 w 5248"/>
                <a:gd name="T57" fmla="*/ 1749 h 1966"/>
                <a:gd name="T58" fmla="*/ 2892 w 5248"/>
                <a:gd name="T59" fmla="*/ 1713 h 1966"/>
                <a:gd name="T60" fmla="*/ 3222 w 5248"/>
                <a:gd name="T61" fmla="*/ 1639 h 1966"/>
                <a:gd name="T62" fmla="*/ 3399 w 5248"/>
                <a:gd name="T63" fmla="*/ 1569 h 1966"/>
                <a:gd name="T64" fmla="*/ 4917 w 5248"/>
                <a:gd name="T65" fmla="*/ 628 h 1966"/>
                <a:gd name="T66" fmla="*/ 5021 w 5248"/>
                <a:gd name="T67" fmla="*/ 493 h 1966"/>
                <a:gd name="T68" fmla="*/ 4999 w 5248"/>
                <a:gd name="T69" fmla="*/ 327 h 1966"/>
                <a:gd name="T70" fmla="*/ 4867 w 5248"/>
                <a:gd name="T71" fmla="*/ 226 h 1966"/>
                <a:gd name="T72" fmla="*/ 4702 w 5248"/>
                <a:gd name="T73" fmla="*/ 248 h 1966"/>
                <a:gd name="T74" fmla="*/ 3218 w 5248"/>
                <a:gd name="T75" fmla="*/ 941 h 1966"/>
                <a:gd name="T76" fmla="*/ 2869 w 5248"/>
                <a:gd name="T77" fmla="*/ 979 h 1966"/>
                <a:gd name="T78" fmla="*/ 2434 w 5248"/>
                <a:gd name="T79" fmla="*/ 981 h 1966"/>
                <a:gd name="T80" fmla="*/ 2093 w 5248"/>
                <a:gd name="T81" fmla="*/ 961 h 1966"/>
                <a:gd name="T82" fmla="*/ 1766 w 5248"/>
                <a:gd name="T83" fmla="*/ 925 h 1966"/>
                <a:gd name="T84" fmla="*/ 1514 w 5248"/>
                <a:gd name="T85" fmla="*/ 889 h 1966"/>
                <a:gd name="T86" fmla="*/ 1403 w 5248"/>
                <a:gd name="T87" fmla="*/ 871 h 1966"/>
                <a:gd name="T88" fmla="*/ 1313 w 5248"/>
                <a:gd name="T89" fmla="*/ 782 h 1966"/>
                <a:gd name="T90" fmla="*/ 1373 w 5248"/>
                <a:gd name="T91" fmla="*/ 666 h 1966"/>
                <a:gd name="T92" fmla="*/ 1466 w 5248"/>
                <a:gd name="T93" fmla="*/ 662 h 1966"/>
                <a:gd name="T94" fmla="*/ 1648 w 5248"/>
                <a:gd name="T95" fmla="*/ 688 h 1966"/>
                <a:gd name="T96" fmla="*/ 1939 w 5248"/>
                <a:gd name="T97" fmla="*/ 726 h 1966"/>
                <a:gd name="T98" fmla="*/ 2274 w 5248"/>
                <a:gd name="T99" fmla="*/ 756 h 1966"/>
                <a:gd name="T100" fmla="*/ 2637 w 5248"/>
                <a:gd name="T101" fmla="*/ 764 h 1966"/>
                <a:gd name="T102" fmla="*/ 3016 w 5248"/>
                <a:gd name="T103" fmla="*/ 752 h 1966"/>
                <a:gd name="T104" fmla="*/ 3281 w 5248"/>
                <a:gd name="T105" fmla="*/ 694 h 1966"/>
                <a:gd name="T106" fmla="*/ 4721 w 5248"/>
                <a:gd name="T107" fmla="*/ 8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48" h="1966">
                  <a:moveTo>
                    <a:pt x="4787" y="0"/>
                  </a:moveTo>
                  <a:lnTo>
                    <a:pt x="4855" y="2"/>
                  </a:lnTo>
                  <a:lnTo>
                    <a:pt x="4923" y="14"/>
                  </a:lnTo>
                  <a:lnTo>
                    <a:pt x="4989" y="38"/>
                  </a:lnTo>
                  <a:lnTo>
                    <a:pt x="5049" y="70"/>
                  </a:lnTo>
                  <a:lnTo>
                    <a:pt x="5102" y="112"/>
                  </a:lnTo>
                  <a:lnTo>
                    <a:pt x="5150" y="162"/>
                  </a:lnTo>
                  <a:lnTo>
                    <a:pt x="5188" y="218"/>
                  </a:lnTo>
                  <a:lnTo>
                    <a:pt x="5218" y="281"/>
                  </a:lnTo>
                  <a:lnTo>
                    <a:pt x="5238" y="345"/>
                  </a:lnTo>
                  <a:lnTo>
                    <a:pt x="5248" y="413"/>
                  </a:lnTo>
                  <a:lnTo>
                    <a:pt x="5246" y="483"/>
                  </a:lnTo>
                  <a:lnTo>
                    <a:pt x="5232" y="551"/>
                  </a:lnTo>
                  <a:lnTo>
                    <a:pt x="5210" y="614"/>
                  </a:lnTo>
                  <a:lnTo>
                    <a:pt x="5176" y="676"/>
                  </a:lnTo>
                  <a:lnTo>
                    <a:pt x="5136" y="730"/>
                  </a:lnTo>
                  <a:lnTo>
                    <a:pt x="5086" y="776"/>
                  </a:lnTo>
                  <a:lnTo>
                    <a:pt x="5029" y="816"/>
                  </a:lnTo>
                  <a:lnTo>
                    <a:pt x="3557" y="1731"/>
                  </a:lnTo>
                  <a:lnTo>
                    <a:pt x="3551" y="1735"/>
                  </a:lnTo>
                  <a:lnTo>
                    <a:pt x="3535" y="1745"/>
                  </a:lnTo>
                  <a:lnTo>
                    <a:pt x="3513" y="1756"/>
                  </a:lnTo>
                  <a:lnTo>
                    <a:pt x="3483" y="1770"/>
                  </a:lnTo>
                  <a:lnTo>
                    <a:pt x="3443" y="1788"/>
                  </a:lnTo>
                  <a:lnTo>
                    <a:pt x="3395" y="1808"/>
                  </a:lnTo>
                  <a:lnTo>
                    <a:pt x="3337" y="1830"/>
                  </a:lnTo>
                  <a:lnTo>
                    <a:pt x="3271" y="1852"/>
                  </a:lnTo>
                  <a:lnTo>
                    <a:pt x="3198" y="1874"/>
                  </a:lnTo>
                  <a:lnTo>
                    <a:pt x="3114" y="1894"/>
                  </a:lnTo>
                  <a:lnTo>
                    <a:pt x="3020" y="1914"/>
                  </a:lnTo>
                  <a:lnTo>
                    <a:pt x="2916" y="1930"/>
                  </a:lnTo>
                  <a:lnTo>
                    <a:pt x="2803" y="1946"/>
                  </a:lnTo>
                  <a:lnTo>
                    <a:pt x="2681" y="1956"/>
                  </a:lnTo>
                  <a:lnTo>
                    <a:pt x="2547" y="1964"/>
                  </a:lnTo>
                  <a:lnTo>
                    <a:pt x="2406" y="1966"/>
                  </a:lnTo>
                  <a:lnTo>
                    <a:pt x="2318" y="1964"/>
                  </a:lnTo>
                  <a:lnTo>
                    <a:pt x="2230" y="1956"/>
                  </a:lnTo>
                  <a:lnTo>
                    <a:pt x="2141" y="1944"/>
                  </a:lnTo>
                  <a:lnTo>
                    <a:pt x="2047" y="1926"/>
                  </a:lnTo>
                  <a:lnTo>
                    <a:pt x="1955" y="1906"/>
                  </a:lnTo>
                  <a:lnTo>
                    <a:pt x="1861" y="1882"/>
                  </a:lnTo>
                  <a:lnTo>
                    <a:pt x="1768" y="1856"/>
                  </a:lnTo>
                  <a:lnTo>
                    <a:pt x="1674" y="1826"/>
                  </a:lnTo>
                  <a:lnTo>
                    <a:pt x="1582" y="1794"/>
                  </a:lnTo>
                  <a:lnTo>
                    <a:pt x="1492" y="1762"/>
                  </a:lnTo>
                  <a:lnTo>
                    <a:pt x="1405" y="1729"/>
                  </a:lnTo>
                  <a:lnTo>
                    <a:pt x="1321" y="1695"/>
                  </a:lnTo>
                  <a:lnTo>
                    <a:pt x="1239" y="1661"/>
                  </a:lnTo>
                  <a:lnTo>
                    <a:pt x="1161" y="1627"/>
                  </a:lnTo>
                  <a:lnTo>
                    <a:pt x="1087" y="1593"/>
                  </a:lnTo>
                  <a:lnTo>
                    <a:pt x="1020" y="1561"/>
                  </a:lnTo>
                  <a:lnTo>
                    <a:pt x="956" y="1531"/>
                  </a:lnTo>
                  <a:lnTo>
                    <a:pt x="898" y="1503"/>
                  </a:lnTo>
                  <a:lnTo>
                    <a:pt x="848" y="1477"/>
                  </a:lnTo>
                  <a:lnTo>
                    <a:pt x="804" y="1455"/>
                  </a:lnTo>
                  <a:lnTo>
                    <a:pt x="768" y="1438"/>
                  </a:lnTo>
                  <a:lnTo>
                    <a:pt x="740" y="1422"/>
                  </a:lnTo>
                  <a:lnTo>
                    <a:pt x="722" y="1412"/>
                  </a:lnTo>
                  <a:lnTo>
                    <a:pt x="712" y="1406"/>
                  </a:lnTo>
                  <a:lnTo>
                    <a:pt x="706" y="1404"/>
                  </a:lnTo>
                  <a:lnTo>
                    <a:pt x="693" y="1398"/>
                  </a:lnTo>
                  <a:lnTo>
                    <a:pt x="667" y="1390"/>
                  </a:lnTo>
                  <a:lnTo>
                    <a:pt x="631" y="1378"/>
                  </a:lnTo>
                  <a:lnTo>
                    <a:pt x="587" y="1366"/>
                  </a:lnTo>
                  <a:lnTo>
                    <a:pt x="531" y="1352"/>
                  </a:lnTo>
                  <a:lnTo>
                    <a:pt x="465" y="1340"/>
                  </a:lnTo>
                  <a:lnTo>
                    <a:pt x="391" y="1328"/>
                  </a:lnTo>
                  <a:lnTo>
                    <a:pt x="308" y="1320"/>
                  </a:lnTo>
                  <a:lnTo>
                    <a:pt x="214" y="1314"/>
                  </a:lnTo>
                  <a:lnTo>
                    <a:pt x="110" y="1310"/>
                  </a:lnTo>
                  <a:lnTo>
                    <a:pt x="74" y="1306"/>
                  </a:lnTo>
                  <a:lnTo>
                    <a:pt x="44" y="1290"/>
                  </a:lnTo>
                  <a:lnTo>
                    <a:pt x="20" y="1266"/>
                  </a:lnTo>
                  <a:lnTo>
                    <a:pt x="6" y="1236"/>
                  </a:lnTo>
                  <a:lnTo>
                    <a:pt x="0" y="1202"/>
                  </a:lnTo>
                  <a:lnTo>
                    <a:pt x="6" y="1166"/>
                  </a:lnTo>
                  <a:lnTo>
                    <a:pt x="20" y="1137"/>
                  </a:lnTo>
                  <a:lnTo>
                    <a:pt x="44" y="1113"/>
                  </a:lnTo>
                  <a:lnTo>
                    <a:pt x="74" y="1099"/>
                  </a:lnTo>
                  <a:lnTo>
                    <a:pt x="110" y="1093"/>
                  </a:lnTo>
                  <a:lnTo>
                    <a:pt x="220" y="1095"/>
                  </a:lnTo>
                  <a:lnTo>
                    <a:pt x="320" y="1101"/>
                  </a:lnTo>
                  <a:lnTo>
                    <a:pt x="411" y="1111"/>
                  </a:lnTo>
                  <a:lnTo>
                    <a:pt x="493" y="1123"/>
                  </a:lnTo>
                  <a:lnTo>
                    <a:pt x="567" y="1137"/>
                  </a:lnTo>
                  <a:lnTo>
                    <a:pt x="629" y="1151"/>
                  </a:lnTo>
                  <a:lnTo>
                    <a:pt x="685" y="1166"/>
                  </a:lnTo>
                  <a:lnTo>
                    <a:pt x="728" y="1180"/>
                  </a:lnTo>
                  <a:lnTo>
                    <a:pt x="764" y="1192"/>
                  </a:lnTo>
                  <a:lnTo>
                    <a:pt x="790" y="1202"/>
                  </a:lnTo>
                  <a:lnTo>
                    <a:pt x="806" y="1210"/>
                  </a:lnTo>
                  <a:lnTo>
                    <a:pt x="814" y="1212"/>
                  </a:lnTo>
                  <a:lnTo>
                    <a:pt x="820" y="1216"/>
                  </a:lnTo>
                  <a:lnTo>
                    <a:pt x="836" y="1224"/>
                  </a:lnTo>
                  <a:lnTo>
                    <a:pt x="860" y="1238"/>
                  </a:lnTo>
                  <a:lnTo>
                    <a:pt x="894" y="1256"/>
                  </a:lnTo>
                  <a:lnTo>
                    <a:pt x="934" y="1276"/>
                  </a:lnTo>
                  <a:lnTo>
                    <a:pt x="982" y="1300"/>
                  </a:lnTo>
                  <a:lnTo>
                    <a:pt x="1036" y="1326"/>
                  </a:lnTo>
                  <a:lnTo>
                    <a:pt x="1095" y="1356"/>
                  </a:lnTo>
                  <a:lnTo>
                    <a:pt x="1159" y="1386"/>
                  </a:lnTo>
                  <a:lnTo>
                    <a:pt x="1231" y="1418"/>
                  </a:lnTo>
                  <a:lnTo>
                    <a:pt x="1305" y="1450"/>
                  </a:lnTo>
                  <a:lnTo>
                    <a:pt x="1383" y="1483"/>
                  </a:lnTo>
                  <a:lnTo>
                    <a:pt x="1464" y="1517"/>
                  </a:lnTo>
                  <a:lnTo>
                    <a:pt x="1548" y="1549"/>
                  </a:lnTo>
                  <a:lnTo>
                    <a:pt x="1634" y="1581"/>
                  </a:lnTo>
                  <a:lnTo>
                    <a:pt x="1720" y="1611"/>
                  </a:lnTo>
                  <a:lnTo>
                    <a:pt x="1807" y="1639"/>
                  </a:lnTo>
                  <a:lnTo>
                    <a:pt x="1897" y="1665"/>
                  </a:lnTo>
                  <a:lnTo>
                    <a:pt x="1985" y="1689"/>
                  </a:lnTo>
                  <a:lnTo>
                    <a:pt x="2073" y="1709"/>
                  </a:lnTo>
                  <a:lnTo>
                    <a:pt x="2158" y="1725"/>
                  </a:lnTo>
                  <a:lnTo>
                    <a:pt x="2244" y="1737"/>
                  </a:lnTo>
                  <a:lnTo>
                    <a:pt x="2326" y="1745"/>
                  </a:lnTo>
                  <a:lnTo>
                    <a:pt x="2406" y="1749"/>
                  </a:lnTo>
                  <a:lnTo>
                    <a:pt x="2543" y="1745"/>
                  </a:lnTo>
                  <a:lnTo>
                    <a:pt x="2669" y="1739"/>
                  </a:lnTo>
                  <a:lnTo>
                    <a:pt x="2787" y="1727"/>
                  </a:lnTo>
                  <a:lnTo>
                    <a:pt x="2892" y="1713"/>
                  </a:lnTo>
                  <a:lnTo>
                    <a:pt x="2990" y="1697"/>
                  </a:lnTo>
                  <a:lnTo>
                    <a:pt x="3076" y="1679"/>
                  </a:lnTo>
                  <a:lnTo>
                    <a:pt x="3154" y="1659"/>
                  </a:lnTo>
                  <a:lnTo>
                    <a:pt x="3222" y="1639"/>
                  </a:lnTo>
                  <a:lnTo>
                    <a:pt x="3279" y="1619"/>
                  </a:lnTo>
                  <a:lnTo>
                    <a:pt x="3327" y="1601"/>
                  </a:lnTo>
                  <a:lnTo>
                    <a:pt x="3367" y="1583"/>
                  </a:lnTo>
                  <a:lnTo>
                    <a:pt x="3399" y="1569"/>
                  </a:lnTo>
                  <a:lnTo>
                    <a:pt x="3421" y="1557"/>
                  </a:lnTo>
                  <a:lnTo>
                    <a:pt x="3433" y="1551"/>
                  </a:lnTo>
                  <a:lnTo>
                    <a:pt x="3439" y="1547"/>
                  </a:lnTo>
                  <a:lnTo>
                    <a:pt x="4917" y="628"/>
                  </a:lnTo>
                  <a:lnTo>
                    <a:pt x="4953" y="602"/>
                  </a:lnTo>
                  <a:lnTo>
                    <a:pt x="4983" y="570"/>
                  </a:lnTo>
                  <a:lnTo>
                    <a:pt x="5007" y="535"/>
                  </a:lnTo>
                  <a:lnTo>
                    <a:pt x="5021" y="493"/>
                  </a:lnTo>
                  <a:lnTo>
                    <a:pt x="5029" y="451"/>
                  </a:lnTo>
                  <a:lnTo>
                    <a:pt x="5027" y="409"/>
                  </a:lnTo>
                  <a:lnTo>
                    <a:pt x="5017" y="367"/>
                  </a:lnTo>
                  <a:lnTo>
                    <a:pt x="4999" y="327"/>
                  </a:lnTo>
                  <a:lnTo>
                    <a:pt x="4973" y="291"/>
                  </a:lnTo>
                  <a:lnTo>
                    <a:pt x="4943" y="261"/>
                  </a:lnTo>
                  <a:lnTo>
                    <a:pt x="4907" y="240"/>
                  </a:lnTo>
                  <a:lnTo>
                    <a:pt x="4867" y="226"/>
                  </a:lnTo>
                  <a:lnTo>
                    <a:pt x="4825" y="220"/>
                  </a:lnTo>
                  <a:lnTo>
                    <a:pt x="4783" y="220"/>
                  </a:lnTo>
                  <a:lnTo>
                    <a:pt x="4741" y="230"/>
                  </a:lnTo>
                  <a:lnTo>
                    <a:pt x="4702" y="248"/>
                  </a:lnTo>
                  <a:lnTo>
                    <a:pt x="3437" y="863"/>
                  </a:lnTo>
                  <a:lnTo>
                    <a:pt x="3365" y="895"/>
                  </a:lnTo>
                  <a:lnTo>
                    <a:pt x="3291" y="921"/>
                  </a:lnTo>
                  <a:lnTo>
                    <a:pt x="3218" y="941"/>
                  </a:lnTo>
                  <a:lnTo>
                    <a:pt x="3140" y="957"/>
                  </a:lnTo>
                  <a:lnTo>
                    <a:pt x="3056" y="967"/>
                  </a:lnTo>
                  <a:lnTo>
                    <a:pt x="2966" y="975"/>
                  </a:lnTo>
                  <a:lnTo>
                    <a:pt x="2869" y="979"/>
                  </a:lnTo>
                  <a:lnTo>
                    <a:pt x="2761" y="983"/>
                  </a:lnTo>
                  <a:lnTo>
                    <a:pt x="2643" y="983"/>
                  </a:lnTo>
                  <a:lnTo>
                    <a:pt x="2514" y="983"/>
                  </a:lnTo>
                  <a:lnTo>
                    <a:pt x="2434" y="981"/>
                  </a:lnTo>
                  <a:lnTo>
                    <a:pt x="2352" y="979"/>
                  </a:lnTo>
                  <a:lnTo>
                    <a:pt x="2266" y="975"/>
                  </a:lnTo>
                  <a:lnTo>
                    <a:pt x="2180" y="969"/>
                  </a:lnTo>
                  <a:lnTo>
                    <a:pt x="2093" y="961"/>
                  </a:lnTo>
                  <a:lnTo>
                    <a:pt x="2007" y="953"/>
                  </a:lnTo>
                  <a:lnTo>
                    <a:pt x="1923" y="943"/>
                  </a:lnTo>
                  <a:lnTo>
                    <a:pt x="1843" y="933"/>
                  </a:lnTo>
                  <a:lnTo>
                    <a:pt x="1766" y="925"/>
                  </a:lnTo>
                  <a:lnTo>
                    <a:pt x="1694" y="915"/>
                  </a:lnTo>
                  <a:lnTo>
                    <a:pt x="1626" y="905"/>
                  </a:lnTo>
                  <a:lnTo>
                    <a:pt x="1566" y="897"/>
                  </a:lnTo>
                  <a:lnTo>
                    <a:pt x="1514" y="889"/>
                  </a:lnTo>
                  <a:lnTo>
                    <a:pt x="1470" y="883"/>
                  </a:lnTo>
                  <a:lnTo>
                    <a:pt x="1436" y="877"/>
                  </a:lnTo>
                  <a:lnTo>
                    <a:pt x="1415" y="873"/>
                  </a:lnTo>
                  <a:lnTo>
                    <a:pt x="1403" y="871"/>
                  </a:lnTo>
                  <a:lnTo>
                    <a:pt x="1371" y="861"/>
                  </a:lnTo>
                  <a:lnTo>
                    <a:pt x="1343" y="842"/>
                  </a:lnTo>
                  <a:lnTo>
                    <a:pt x="1323" y="814"/>
                  </a:lnTo>
                  <a:lnTo>
                    <a:pt x="1313" y="782"/>
                  </a:lnTo>
                  <a:lnTo>
                    <a:pt x="1313" y="746"/>
                  </a:lnTo>
                  <a:lnTo>
                    <a:pt x="1325" y="714"/>
                  </a:lnTo>
                  <a:lnTo>
                    <a:pt x="1345" y="686"/>
                  </a:lnTo>
                  <a:lnTo>
                    <a:pt x="1373" y="666"/>
                  </a:lnTo>
                  <a:lnTo>
                    <a:pt x="1405" y="656"/>
                  </a:lnTo>
                  <a:lnTo>
                    <a:pt x="1438" y="656"/>
                  </a:lnTo>
                  <a:lnTo>
                    <a:pt x="1446" y="658"/>
                  </a:lnTo>
                  <a:lnTo>
                    <a:pt x="1466" y="662"/>
                  </a:lnTo>
                  <a:lnTo>
                    <a:pt x="1498" y="666"/>
                  </a:lnTo>
                  <a:lnTo>
                    <a:pt x="1538" y="672"/>
                  </a:lnTo>
                  <a:lnTo>
                    <a:pt x="1588" y="680"/>
                  </a:lnTo>
                  <a:lnTo>
                    <a:pt x="1648" y="688"/>
                  </a:lnTo>
                  <a:lnTo>
                    <a:pt x="1712" y="696"/>
                  </a:lnTo>
                  <a:lnTo>
                    <a:pt x="1784" y="706"/>
                  </a:lnTo>
                  <a:lnTo>
                    <a:pt x="1859" y="716"/>
                  </a:lnTo>
                  <a:lnTo>
                    <a:pt x="1939" y="726"/>
                  </a:lnTo>
                  <a:lnTo>
                    <a:pt x="2021" y="734"/>
                  </a:lnTo>
                  <a:lnTo>
                    <a:pt x="2105" y="742"/>
                  </a:lnTo>
                  <a:lnTo>
                    <a:pt x="2190" y="750"/>
                  </a:lnTo>
                  <a:lnTo>
                    <a:pt x="2274" y="756"/>
                  </a:lnTo>
                  <a:lnTo>
                    <a:pt x="2358" y="760"/>
                  </a:lnTo>
                  <a:lnTo>
                    <a:pt x="2438" y="764"/>
                  </a:lnTo>
                  <a:lnTo>
                    <a:pt x="2514" y="764"/>
                  </a:lnTo>
                  <a:lnTo>
                    <a:pt x="2637" y="764"/>
                  </a:lnTo>
                  <a:lnTo>
                    <a:pt x="2747" y="764"/>
                  </a:lnTo>
                  <a:lnTo>
                    <a:pt x="2847" y="762"/>
                  </a:lnTo>
                  <a:lnTo>
                    <a:pt x="2936" y="758"/>
                  </a:lnTo>
                  <a:lnTo>
                    <a:pt x="3016" y="752"/>
                  </a:lnTo>
                  <a:lnTo>
                    <a:pt x="3090" y="744"/>
                  </a:lnTo>
                  <a:lnTo>
                    <a:pt x="3158" y="732"/>
                  </a:lnTo>
                  <a:lnTo>
                    <a:pt x="3222" y="714"/>
                  </a:lnTo>
                  <a:lnTo>
                    <a:pt x="3281" y="694"/>
                  </a:lnTo>
                  <a:lnTo>
                    <a:pt x="3339" y="666"/>
                  </a:lnTo>
                  <a:lnTo>
                    <a:pt x="4598" y="54"/>
                  </a:lnTo>
                  <a:lnTo>
                    <a:pt x="4658" y="26"/>
                  </a:lnTo>
                  <a:lnTo>
                    <a:pt x="4721" y="8"/>
                  </a:lnTo>
                  <a:lnTo>
                    <a:pt x="47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16">
              <a:extLst>
                <a:ext uri="{FF2B5EF4-FFF2-40B4-BE49-F238E27FC236}">
                  <a16:creationId xmlns:a16="http://schemas.microsoft.com/office/drawing/2014/main" id="{DF6449FC-99D0-4A70-A53F-3BBE6B88634F}"/>
                </a:ext>
              </a:extLst>
            </p:cNvPr>
            <p:cNvSpPr>
              <a:spLocks/>
            </p:cNvSpPr>
            <p:nvPr/>
          </p:nvSpPr>
          <p:spPr bwMode="auto">
            <a:xfrm>
              <a:off x="-7300913" y="2625725"/>
              <a:ext cx="868363" cy="2428875"/>
            </a:xfrm>
            <a:custGeom>
              <a:avLst/>
              <a:gdLst>
                <a:gd name="T0" fmla="*/ 110 w 1093"/>
                <a:gd name="T1" fmla="*/ 0 h 3060"/>
                <a:gd name="T2" fmla="*/ 766 w 1093"/>
                <a:gd name="T3" fmla="*/ 0 h 3060"/>
                <a:gd name="T4" fmla="*/ 824 w 1093"/>
                <a:gd name="T5" fmla="*/ 6 h 3060"/>
                <a:gd name="T6" fmla="*/ 880 w 1093"/>
                <a:gd name="T7" fmla="*/ 20 h 3060"/>
                <a:gd name="T8" fmla="*/ 931 w 1093"/>
                <a:gd name="T9" fmla="*/ 46 h 3060"/>
                <a:gd name="T10" fmla="*/ 977 w 1093"/>
                <a:gd name="T11" fmla="*/ 78 h 3060"/>
                <a:gd name="T12" fmla="*/ 1015 w 1093"/>
                <a:gd name="T13" fmla="*/ 118 h 3060"/>
                <a:gd name="T14" fmla="*/ 1049 w 1093"/>
                <a:gd name="T15" fmla="*/ 164 h 3060"/>
                <a:gd name="T16" fmla="*/ 1073 w 1093"/>
                <a:gd name="T17" fmla="*/ 214 h 3060"/>
                <a:gd name="T18" fmla="*/ 1087 w 1093"/>
                <a:gd name="T19" fmla="*/ 269 h 3060"/>
                <a:gd name="T20" fmla="*/ 1093 w 1093"/>
                <a:gd name="T21" fmla="*/ 329 h 3060"/>
                <a:gd name="T22" fmla="*/ 1093 w 1093"/>
                <a:gd name="T23" fmla="*/ 2731 h 3060"/>
                <a:gd name="T24" fmla="*/ 1087 w 1093"/>
                <a:gd name="T25" fmla="*/ 2791 h 3060"/>
                <a:gd name="T26" fmla="*/ 1073 w 1093"/>
                <a:gd name="T27" fmla="*/ 2847 h 3060"/>
                <a:gd name="T28" fmla="*/ 1049 w 1093"/>
                <a:gd name="T29" fmla="*/ 2897 h 3060"/>
                <a:gd name="T30" fmla="*/ 1015 w 1093"/>
                <a:gd name="T31" fmla="*/ 2942 h 3060"/>
                <a:gd name="T32" fmla="*/ 977 w 1093"/>
                <a:gd name="T33" fmla="*/ 2982 h 3060"/>
                <a:gd name="T34" fmla="*/ 931 w 1093"/>
                <a:gd name="T35" fmla="*/ 3014 h 3060"/>
                <a:gd name="T36" fmla="*/ 880 w 1093"/>
                <a:gd name="T37" fmla="*/ 3040 h 3060"/>
                <a:gd name="T38" fmla="*/ 824 w 1093"/>
                <a:gd name="T39" fmla="*/ 3054 h 3060"/>
                <a:gd name="T40" fmla="*/ 766 w 1093"/>
                <a:gd name="T41" fmla="*/ 3060 h 3060"/>
                <a:gd name="T42" fmla="*/ 110 w 1093"/>
                <a:gd name="T43" fmla="*/ 3060 h 3060"/>
                <a:gd name="T44" fmla="*/ 74 w 1093"/>
                <a:gd name="T45" fmla="*/ 3054 h 3060"/>
                <a:gd name="T46" fmla="*/ 44 w 1093"/>
                <a:gd name="T47" fmla="*/ 3038 h 3060"/>
                <a:gd name="T48" fmla="*/ 22 w 1093"/>
                <a:gd name="T49" fmla="*/ 3014 h 3060"/>
                <a:gd name="T50" fmla="*/ 6 w 1093"/>
                <a:gd name="T51" fmla="*/ 2984 h 3060"/>
                <a:gd name="T52" fmla="*/ 0 w 1093"/>
                <a:gd name="T53" fmla="*/ 2950 h 3060"/>
                <a:gd name="T54" fmla="*/ 6 w 1093"/>
                <a:gd name="T55" fmla="*/ 2917 h 3060"/>
                <a:gd name="T56" fmla="*/ 22 w 1093"/>
                <a:gd name="T57" fmla="*/ 2887 h 3060"/>
                <a:gd name="T58" fmla="*/ 44 w 1093"/>
                <a:gd name="T59" fmla="*/ 2863 h 3060"/>
                <a:gd name="T60" fmla="*/ 74 w 1093"/>
                <a:gd name="T61" fmla="*/ 2847 h 3060"/>
                <a:gd name="T62" fmla="*/ 110 w 1093"/>
                <a:gd name="T63" fmla="*/ 2841 h 3060"/>
                <a:gd name="T64" fmla="*/ 766 w 1093"/>
                <a:gd name="T65" fmla="*/ 2841 h 3060"/>
                <a:gd name="T66" fmla="*/ 800 w 1093"/>
                <a:gd name="T67" fmla="*/ 2835 h 3060"/>
                <a:gd name="T68" fmla="*/ 830 w 1093"/>
                <a:gd name="T69" fmla="*/ 2821 h 3060"/>
                <a:gd name="T70" fmla="*/ 854 w 1093"/>
                <a:gd name="T71" fmla="*/ 2797 h 3060"/>
                <a:gd name="T72" fmla="*/ 870 w 1093"/>
                <a:gd name="T73" fmla="*/ 2767 h 3060"/>
                <a:gd name="T74" fmla="*/ 876 w 1093"/>
                <a:gd name="T75" fmla="*/ 2733 h 3060"/>
                <a:gd name="T76" fmla="*/ 876 w 1093"/>
                <a:gd name="T77" fmla="*/ 329 h 3060"/>
                <a:gd name="T78" fmla="*/ 870 w 1093"/>
                <a:gd name="T79" fmla="*/ 293 h 3060"/>
                <a:gd name="T80" fmla="*/ 854 w 1093"/>
                <a:gd name="T81" fmla="*/ 263 h 3060"/>
                <a:gd name="T82" fmla="*/ 830 w 1093"/>
                <a:gd name="T83" fmla="*/ 239 h 3060"/>
                <a:gd name="T84" fmla="*/ 800 w 1093"/>
                <a:gd name="T85" fmla="*/ 226 h 3060"/>
                <a:gd name="T86" fmla="*/ 766 w 1093"/>
                <a:gd name="T87" fmla="*/ 220 h 3060"/>
                <a:gd name="T88" fmla="*/ 110 w 1093"/>
                <a:gd name="T89" fmla="*/ 220 h 3060"/>
                <a:gd name="T90" fmla="*/ 74 w 1093"/>
                <a:gd name="T91" fmla="*/ 214 h 3060"/>
                <a:gd name="T92" fmla="*/ 44 w 1093"/>
                <a:gd name="T93" fmla="*/ 198 h 3060"/>
                <a:gd name="T94" fmla="*/ 22 w 1093"/>
                <a:gd name="T95" fmla="*/ 174 h 3060"/>
                <a:gd name="T96" fmla="*/ 6 w 1093"/>
                <a:gd name="T97" fmla="*/ 144 h 3060"/>
                <a:gd name="T98" fmla="*/ 0 w 1093"/>
                <a:gd name="T99" fmla="*/ 110 h 3060"/>
                <a:gd name="T100" fmla="*/ 6 w 1093"/>
                <a:gd name="T101" fmla="*/ 76 h 3060"/>
                <a:gd name="T102" fmla="*/ 22 w 1093"/>
                <a:gd name="T103" fmla="*/ 46 h 3060"/>
                <a:gd name="T104" fmla="*/ 44 w 1093"/>
                <a:gd name="T105" fmla="*/ 22 h 3060"/>
                <a:gd name="T106" fmla="*/ 74 w 1093"/>
                <a:gd name="T107" fmla="*/ 6 h 3060"/>
                <a:gd name="T108" fmla="*/ 110 w 1093"/>
                <a:gd name="T109"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3" h="3060">
                  <a:moveTo>
                    <a:pt x="110" y="0"/>
                  </a:moveTo>
                  <a:lnTo>
                    <a:pt x="766" y="0"/>
                  </a:lnTo>
                  <a:lnTo>
                    <a:pt x="824" y="6"/>
                  </a:lnTo>
                  <a:lnTo>
                    <a:pt x="880" y="20"/>
                  </a:lnTo>
                  <a:lnTo>
                    <a:pt x="931" y="46"/>
                  </a:lnTo>
                  <a:lnTo>
                    <a:pt x="977" y="78"/>
                  </a:lnTo>
                  <a:lnTo>
                    <a:pt x="1015" y="118"/>
                  </a:lnTo>
                  <a:lnTo>
                    <a:pt x="1049" y="164"/>
                  </a:lnTo>
                  <a:lnTo>
                    <a:pt x="1073" y="214"/>
                  </a:lnTo>
                  <a:lnTo>
                    <a:pt x="1087" y="269"/>
                  </a:lnTo>
                  <a:lnTo>
                    <a:pt x="1093" y="329"/>
                  </a:lnTo>
                  <a:lnTo>
                    <a:pt x="1093" y="2731"/>
                  </a:lnTo>
                  <a:lnTo>
                    <a:pt x="1087" y="2791"/>
                  </a:lnTo>
                  <a:lnTo>
                    <a:pt x="1073" y="2847"/>
                  </a:lnTo>
                  <a:lnTo>
                    <a:pt x="1049" y="2897"/>
                  </a:lnTo>
                  <a:lnTo>
                    <a:pt x="1015" y="2942"/>
                  </a:lnTo>
                  <a:lnTo>
                    <a:pt x="977" y="2982"/>
                  </a:lnTo>
                  <a:lnTo>
                    <a:pt x="931" y="3014"/>
                  </a:lnTo>
                  <a:lnTo>
                    <a:pt x="880" y="3040"/>
                  </a:lnTo>
                  <a:lnTo>
                    <a:pt x="824" y="3054"/>
                  </a:lnTo>
                  <a:lnTo>
                    <a:pt x="766" y="3060"/>
                  </a:lnTo>
                  <a:lnTo>
                    <a:pt x="110" y="3060"/>
                  </a:lnTo>
                  <a:lnTo>
                    <a:pt x="74" y="3054"/>
                  </a:lnTo>
                  <a:lnTo>
                    <a:pt x="44" y="3038"/>
                  </a:lnTo>
                  <a:lnTo>
                    <a:pt x="22" y="3014"/>
                  </a:lnTo>
                  <a:lnTo>
                    <a:pt x="6" y="2984"/>
                  </a:lnTo>
                  <a:lnTo>
                    <a:pt x="0" y="2950"/>
                  </a:lnTo>
                  <a:lnTo>
                    <a:pt x="6" y="2917"/>
                  </a:lnTo>
                  <a:lnTo>
                    <a:pt x="22" y="2887"/>
                  </a:lnTo>
                  <a:lnTo>
                    <a:pt x="44" y="2863"/>
                  </a:lnTo>
                  <a:lnTo>
                    <a:pt x="74" y="2847"/>
                  </a:lnTo>
                  <a:lnTo>
                    <a:pt x="110" y="2841"/>
                  </a:lnTo>
                  <a:lnTo>
                    <a:pt x="766" y="2841"/>
                  </a:lnTo>
                  <a:lnTo>
                    <a:pt x="800" y="2835"/>
                  </a:lnTo>
                  <a:lnTo>
                    <a:pt x="830" y="2821"/>
                  </a:lnTo>
                  <a:lnTo>
                    <a:pt x="854" y="2797"/>
                  </a:lnTo>
                  <a:lnTo>
                    <a:pt x="870" y="2767"/>
                  </a:lnTo>
                  <a:lnTo>
                    <a:pt x="876" y="2733"/>
                  </a:lnTo>
                  <a:lnTo>
                    <a:pt x="876" y="329"/>
                  </a:lnTo>
                  <a:lnTo>
                    <a:pt x="870" y="293"/>
                  </a:lnTo>
                  <a:lnTo>
                    <a:pt x="854" y="263"/>
                  </a:lnTo>
                  <a:lnTo>
                    <a:pt x="830" y="239"/>
                  </a:lnTo>
                  <a:lnTo>
                    <a:pt x="800" y="226"/>
                  </a:lnTo>
                  <a:lnTo>
                    <a:pt x="766" y="220"/>
                  </a:lnTo>
                  <a:lnTo>
                    <a:pt x="110" y="220"/>
                  </a:lnTo>
                  <a:lnTo>
                    <a:pt x="74" y="214"/>
                  </a:lnTo>
                  <a:lnTo>
                    <a:pt x="44" y="198"/>
                  </a:lnTo>
                  <a:lnTo>
                    <a:pt x="22" y="174"/>
                  </a:lnTo>
                  <a:lnTo>
                    <a:pt x="6" y="144"/>
                  </a:lnTo>
                  <a:lnTo>
                    <a:pt x="0" y="110"/>
                  </a:lnTo>
                  <a:lnTo>
                    <a:pt x="6" y="76"/>
                  </a:lnTo>
                  <a:lnTo>
                    <a:pt x="22"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DF8120AA-953B-4AE7-97DF-43F219059885}"/>
              </a:ext>
            </a:extLst>
          </p:cNvPr>
          <p:cNvSpPr/>
          <p:nvPr/>
        </p:nvSpPr>
        <p:spPr>
          <a:xfrm>
            <a:off x="149375" y="2828506"/>
            <a:ext cx="4128346" cy="1938992"/>
          </a:xfrm>
          <a:prstGeom prst="rect">
            <a:avLst/>
          </a:prstGeom>
        </p:spPr>
        <p:txBody>
          <a:bodyPr wrap="square">
            <a:spAutoFit/>
          </a:bodyPr>
          <a:lstStyle/>
          <a:p>
            <a:pPr algn="ctr">
              <a:buClr>
                <a:schemeClr val="bg1">
                  <a:lumMod val="10000"/>
                </a:schemeClr>
              </a:buClr>
              <a:buSzPct val="100000"/>
            </a:pPr>
            <a:r>
              <a:rPr lang="en-US" sz="2400" dirty="0">
                <a:solidFill>
                  <a:schemeClr val="tx1">
                    <a:lumMod val="85000"/>
                    <a:lumOff val="15000"/>
                  </a:schemeClr>
                </a:solidFill>
                <a:latin typeface="Arial Narrow" panose="020B0606020202030204" pitchFamily="34" charset="0"/>
              </a:rPr>
              <a:t>There is a significant </a:t>
            </a:r>
            <a:r>
              <a:rPr lang="en-US" sz="2400" b="1" i="1" dirty="0">
                <a:solidFill>
                  <a:schemeClr val="tx1">
                    <a:lumMod val="85000"/>
                    <a:lumOff val="15000"/>
                  </a:schemeClr>
                </a:solidFill>
                <a:latin typeface="Arial Narrow" panose="020B0606020202030204" pitchFamily="34" charset="0"/>
              </a:rPr>
              <a:t>unmet need</a:t>
            </a:r>
            <a:r>
              <a:rPr lang="en-US" sz="2400" dirty="0">
                <a:solidFill>
                  <a:schemeClr val="tx1">
                    <a:lumMod val="85000"/>
                    <a:lumOff val="15000"/>
                  </a:schemeClr>
                </a:solidFill>
                <a:latin typeface="Arial Narrow" panose="020B0606020202030204" pitchFamily="34" charset="0"/>
              </a:rPr>
              <a:t> for an oral antithrombotic strategy with an acceptable benefit/risk profile for treating </a:t>
            </a:r>
            <a:r>
              <a:rPr lang="en-US" sz="2400" b="1" u="sng" dirty="0">
                <a:solidFill>
                  <a:schemeClr val="tx1">
                    <a:lumMod val="85000"/>
                    <a:lumOff val="15000"/>
                  </a:schemeClr>
                </a:solidFill>
                <a:latin typeface="Arial Narrow" panose="020B0606020202030204" pitchFamily="34" charset="0"/>
              </a:rPr>
              <a:t>patients with both AF and CAD</a:t>
            </a:r>
            <a:r>
              <a:rPr lang="en-US" sz="2400" dirty="0">
                <a:solidFill>
                  <a:schemeClr val="tx1">
                    <a:lumMod val="85000"/>
                    <a:lumOff val="15000"/>
                  </a:schemeClr>
                </a:solidFill>
                <a:latin typeface="Arial Narrow" panose="020B0606020202030204" pitchFamily="34" charset="0"/>
              </a:rPr>
              <a:t>. </a:t>
            </a:r>
            <a:endParaRPr lang="en-GB" sz="2400"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73812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25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25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childTnLst>
                                </p:cTn>
                              </p:par>
                              <p:par>
                                <p:cTn id="35" presetID="2" presetClass="entr" presetSubtype="8" fill="hold" grpId="0" nodeType="withEffect">
                                  <p:stCondLst>
                                    <p:cond delay="25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5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1+#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25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10">
                                            <p:txEl>
                                              <p:pRg st="0" end="0"/>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0">
                                            <p:txEl>
                                              <p:pRg st="1" end="1"/>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animBg="1"/>
      <p:bldP spid="11" grpId="1" animBg="1"/>
      <p:bldP spid="18" grpId="0" animBg="1"/>
      <p:bldP spid="18" grpId="1" animBg="1"/>
      <p:bldP spid="19" grpId="0" animBg="1"/>
      <p:bldP spid="19" grpId="1" animBg="1"/>
      <p:bldP spid="20" grpId="0" animBg="1"/>
      <p:bldP spid="20" grpId="1" animBg="1"/>
      <p:bldP spid="21" grpId="0" animBg="1"/>
      <p:bldP spid="21" grpId="1" animBg="1"/>
      <p:bldP spid="26" grpId="0" animBg="1"/>
      <p:bldP spid="26" grpId="1" animBg="1"/>
      <p:bldP spid="31" grpId="0"/>
      <p:bldP spid="31" grpId="1"/>
      <p:bldP spid="32" grpId="0"/>
      <p:bldP spid="32" grpId="1"/>
      <p:bldP spid="33" grpId="0"/>
      <p:bldP spid="33" grpId="1"/>
      <p:bldP spid="44" grpId="0" animBg="1"/>
      <p:bldP spid="46" grpId="0" animBg="1"/>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138773"/>
          </a:xfrm>
          <a:prstGeom prst="rect">
            <a:avLst/>
          </a:prstGeom>
          <a:noFill/>
        </p:spPr>
        <p:txBody>
          <a:bodyPr wrap="square">
            <a:spAutoFit/>
          </a:bodyPr>
          <a:lstStyle/>
          <a:p>
            <a:r>
              <a:rPr lang="en-CA" sz="3600" b="1" dirty="0">
                <a:solidFill>
                  <a:srgbClr val="19325C"/>
                </a:solidFill>
                <a:latin typeface="Arial Narrow" panose="020B0606020202030204" pitchFamily="34" charset="0"/>
                <a:cs typeface="Aharoni" panose="02010803020104030203" pitchFamily="2" charset="-79"/>
              </a:rPr>
              <a:t>MACE</a:t>
            </a:r>
          </a:p>
          <a:p>
            <a:r>
              <a:rPr lang="en-CA" sz="3200" b="1" dirty="0">
                <a:solidFill>
                  <a:srgbClr val="2A559A"/>
                </a:solidFill>
                <a:latin typeface="Arial Narrow" panose="020B0606020202030204" pitchFamily="34" charset="0"/>
                <a:cs typeface="Aharoni" panose="02010803020104030203" pitchFamily="2" charset="-79"/>
              </a:rPr>
              <a:t>PIONEER AF-PCI</a:t>
            </a:r>
            <a:endParaRPr lang="en-CA" sz="2800" b="1" dirty="0">
              <a:solidFill>
                <a:srgbClr val="2A559A"/>
              </a:solidFill>
              <a:latin typeface="Arial Narrow" panose="020B0606020202030204" pitchFamily="34" charset="0"/>
              <a:cs typeface="Aharoni" panose="02010803020104030203" pitchFamily="2" charset="-79"/>
            </a:endParaRPr>
          </a:p>
        </p:txBody>
      </p:sp>
      <p:graphicFrame>
        <p:nvGraphicFramePr>
          <p:cNvPr id="20" name="Chart 19">
            <a:extLst>
              <a:ext uri="{FF2B5EF4-FFF2-40B4-BE49-F238E27FC236}">
                <a16:creationId xmlns:a16="http://schemas.microsoft.com/office/drawing/2014/main" id="{1334AA4B-6A17-46F3-A64F-91797FC062A7}"/>
              </a:ext>
            </a:extLst>
          </p:cNvPr>
          <p:cNvGraphicFramePr/>
          <p:nvPr>
            <p:extLst>
              <p:ext uri="{D42A27DB-BD31-4B8C-83A1-F6EECF244321}">
                <p14:modId xmlns:p14="http://schemas.microsoft.com/office/powerpoint/2010/main" val="4014996063"/>
              </p:ext>
            </p:extLst>
          </p:nvPr>
        </p:nvGraphicFramePr>
        <p:xfrm>
          <a:off x="995572" y="1677026"/>
          <a:ext cx="7491469" cy="4308745"/>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17">
            <a:extLst>
              <a:ext uri="{FF2B5EF4-FFF2-40B4-BE49-F238E27FC236}">
                <a16:creationId xmlns:a16="http://schemas.microsoft.com/office/drawing/2014/main" id="{F6FCFEB7-C45F-48DB-B999-91197DDB312E}"/>
              </a:ext>
            </a:extLst>
          </p:cNvPr>
          <p:cNvSpPr txBox="1">
            <a:spLocks noChangeArrowheads="1"/>
          </p:cNvSpPr>
          <p:nvPr/>
        </p:nvSpPr>
        <p:spPr bwMode="auto">
          <a:xfrm rot="-5400000">
            <a:off x="-701567" y="3685751"/>
            <a:ext cx="283527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Patients (%)</a:t>
            </a:r>
            <a:endParaRPr lang="en-US" b="1" dirty="0">
              <a:solidFill>
                <a:prstClr val="black"/>
              </a:solidFill>
              <a:latin typeface="Arial Narrow" panose="020B0606020202030204" pitchFamily="34" charset="0"/>
            </a:endParaRPr>
          </a:p>
        </p:txBody>
      </p:sp>
      <p:sp>
        <p:nvSpPr>
          <p:cNvPr id="22" name="TextBox 21">
            <a:extLst>
              <a:ext uri="{FF2B5EF4-FFF2-40B4-BE49-F238E27FC236}">
                <a16:creationId xmlns:a16="http://schemas.microsoft.com/office/drawing/2014/main" id="{92524E18-6233-4D8C-93A3-D37B4E3515A4}"/>
              </a:ext>
            </a:extLst>
          </p:cNvPr>
          <p:cNvSpPr txBox="1"/>
          <p:nvPr/>
        </p:nvSpPr>
        <p:spPr>
          <a:xfrm>
            <a:off x="2059477" y="5827923"/>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694</a:t>
            </a:r>
            <a:endParaRPr lang="en-US" sz="1600"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E8E389B3-A9B3-407D-AFAE-97EE250F83E8}"/>
              </a:ext>
            </a:extLst>
          </p:cNvPr>
          <p:cNvSpPr txBox="1"/>
          <p:nvPr/>
        </p:nvSpPr>
        <p:spPr>
          <a:xfrm>
            <a:off x="4364801" y="5844284"/>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704</a:t>
            </a:r>
            <a:endParaRPr lang="en-US" sz="1600" b="1" dirty="0">
              <a:solidFill>
                <a:prstClr val="black"/>
              </a:solidFill>
              <a:latin typeface="Arial Narrow" panose="020B0606020202030204" pitchFamily="34" charset="0"/>
            </a:endParaRPr>
          </a:p>
        </p:txBody>
      </p:sp>
      <p:sp>
        <p:nvSpPr>
          <p:cNvPr id="24" name="TextBox 23">
            <a:extLst>
              <a:ext uri="{FF2B5EF4-FFF2-40B4-BE49-F238E27FC236}">
                <a16:creationId xmlns:a16="http://schemas.microsoft.com/office/drawing/2014/main" id="{C189E564-D9D4-4AB1-8D7F-137CE7870391}"/>
              </a:ext>
            </a:extLst>
          </p:cNvPr>
          <p:cNvSpPr txBox="1"/>
          <p:nvPr/>
        </p:nvSpPr>
        <p:spPr>
          <a:xfrm>
            <a:off x="6692158" y="5860645"/>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695</a:t>
            </a:r>
            <a:endParaRPr lang="en-US" sz="1600" b="1"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CF416B15-82A9-4086-9A57-49449F1C3070}"/>
              </a:ext>
            </a:extLst>
          </p:cNvPr>
          <p:cNvSpPr txBox="1"/>
          <p:nvPr/>
        </p:nvSpPr>
        <p:spPr>
          <a:xfrm>
            <a:off x="2249701" y="2212935"/>
            <a:ext cx="1339541" cy="578882"/>
          </a:xfrm>
          <a:prstGeom prst="roundRect">
            <a:avLst/>
          </a:prstGeom>
          <a:solidFill>
            <a:srgbClr val="DCF4F8"/>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Riva 15 mg OD + single AP</a:t>
            </a:r>
            <a:endParaRPr lang="en-US" sz="1400" b="1" dirty="0">
              <a:solidFill>
                <a:prstClr val="black">
                  <a:lumMod val="85000"/>
                  <a:lumOff val="15000"/>
                </a:prstClr>
              </a:solidFill>
              <a:latin typeface="Arial Narrow" panose="020B0606020202030204" pitchFamily="34" charset="0"/>
            </a:endParaRPr>
          </a:p>
        </p:txBody>
      </p:sp>
      <p:sp>
        <p:nvSpPr>
          <p:cNvPr id="26" name="TextBox 25">
            <a:extLst>
              <a:ext uri="{FF2B5EF4-FFF2-40B4-BE49-F238E27FC236}">
                <a16:creationId xmlns:a16="http://schemas.microsoft.com/office/drawing/2014/main" id="{C8282EEF-4B52-4087-890C-41433D811ED8}"/>
              </a:ext>
            </a:extLst>
          </p:cNvPr>
          <p:cNvSpPr txBox="1"/>
          <p:nvPr/>
        </p:nvSpPr>
        <p:spPr>
          <a:xfrm>
            <a:off x="4608082" y="2212935"/>
            <a:ext cx="1339541" cy="1293971"/>
          </a:xfrm>
          <a:prstGeom prst="roundRect">
            <a:avLst/>
          </a:prstGeom>
          <a:solidFill>
            <a:srgbClr val="DCF4F8"/>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Riva 2.5 mg BID + DAPT, </a:t>
            </a:r>
          </a:p>
          <a:p>
            <a:pPr algn="ctr"/>
            <a:r>
              <a:rPr lang="en-CA" sz="1400" b="1" dirty="0">
                <a:solidFill>
                  <a:prstClr val="black">
                    <a:lumMod val="85000"/>
                    <a:lumOff val="15000"/>
                  </a:prstClr>
                </a:solidFill>
                <a:latin typeface="Arial Narrow" panose="020B0606020202030204" pitchFamily="34" charset="0"/>
              </a:rPr>
              <a:t>then Riva 15 mg OD + aspirin</a:t>
            </a:r>
            <a:endParaRPr lang="en-US" sz="1400" b="1" dirty="0">
              <a:solidFill>
                <a:prstClr val="black">
                  <a:lumMod val="85000"/>
                  <a:lumOff val="15000"/>
                </a:prstClr>
              </a:solidFill>
              <a:latin typeface="Arial Narrow" panose="020B0606020202030204" pitchFamily="34" charset="0"/>
            </a:endParaRPr>
          </a:p>
        </p:txBody>
      </p:sp>
      <p:sp>
        <p:nvSpPr>
          <p:cNvPr id="27" name="TextBox 26">
            <a:extLst>
              <a:ext uri="{FF2B5EF4-FFF2-40B4-BE49-F238E27FC236}">
                <a16:creationId xmlns:a16="http://schemas.microsoft.com/office/drawing/2014/main" id="{7A41287D-04F1-4C48-B50C-4F05A15F9747}"/>
              </a:ext>
            </a:extLst>
          </p:cNvPr>
          <p:cNvSpPr txBox="1"/>
          <p:nvPr/>
        </p:nvSpPr>
        <p:spPr>
          <a:xfrm>
            <a:off x="6966463" y="2216918"/>
            <a:ext cx="1339541" cy="817245"/>
          </a:xfrm>
          <a:prstGeom prst="roundRect">
            <a:avLst/>
          </a:prstGeom>
          <a:solidFill>
            <a:srgbClr val="DCF4F8"/>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VKA + DAPT</a:t>
            </a:r>
          </a:p>
          <a:p>
            <a:pPr algn="ctr"/>
            <a:r>
              <a:rPr lang="en-CA" sz="1400" b="1" dirty="0">
                <a:solidFill>
                  <a:prstClr val="black">
                    <a:lumMod val="85000"/>
                    <a:lumOff val="15000"/>
                  </a:prstClr>
                </a:solidFill>
                <a:latin typeface="Arial Narrow" panose="020B0606020202030204" pitchFamily="34" charset="0"/>
              </a:rPr>
              <a:t>then VKA</a:t>
            </a:r>
          </a:p>
          <a:p>
            <a:pPr algn="ctr"/>
            <a:r>
              <a:rPr lang="en-CA" sz="1400" b="1" dirty="0">
                <a:solidFill>
                  <a:prstClr val="black">
                    <a:lumMod val="85000"/>
                    <a:lumOff val="15000"/>
                  </a:prstClr>
                </a:solidFill>
                <a:latin typeface="Arial Narrow" panose="020B0606020202030204" pitchFamily="34" charset="0"/>
              </a:rPr>
              <a:t>+ aspirin</a:t>
            </a:r>
            <a:endParaRPr lang="en-US" sz="1400" b="1" dirty="0">
              <a:solidFill>
                <a:prstClr val="black">
                  <a:lumMod val="85000"/>
                  <a:lumOff val="15000"/>
                </a:prstClr>
              </a:solidFill>
              <a:latin typeface="Arial Narrow" panose="020B0606020202030204" pitchFamily="34" charset="0"/>
            </a:endParaRPr>
          </a:p>
        </p:txBody>
      </p:sp>
    </p:spTree>
    <p:extLst>
      <p:ext uri="{BB962C8B-B14F-4D97-AF65-F5344CB8AC3E}">
        <p14:creationId xmlns:p14="http://schemas.microsoft.com/office/powerpoint/2010/main" val="4013441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182896"/>
            <a:ext cx="7064374" cy="1015663"/>
          </a:xfrm>
          <a:prstGeom prst="rect">
            <a:avLst/>
          </a:prstGeom>
          <a:noFill/>
        </p:spPr>
        <p:txBody>
          <a:bodyPr wrap="square">
            <a:spAutoFit/>
          </a:bodyPr>
          <a:lstStyle/>
          <a:p>
            <a:r>
              <a:rPr lang="en-CA" sz="2800" b="1" dirty="0">
                <a:solidFill>
                  <a:srgbClr val="19325C"/>
                </a:solidFill>
                <a:latin typeface="Arial Narrow" panose="020B0606020202030204" pitchFamily="34" charset="0"/>
                <a:cs typeface="Aharoni" panose="02010803020104030203" pitchFamily="2" charset="-79"/>
              </a:rPr>
              <a:t>Post Hoc Analysis Recurrent Hospitalization </a:t>
            </a:r>
          </a:p>
          <a:p>
            <a:r>
              <a:rPr lang="en-CA" sz="3200" b="1" dirty="0">
                <a:solidFill>
                  <a:srgbClr val="2A559A"/>
                </a:solidFill>
                <a:latin typeface="Arial Narrow" panose="020B0606020202030204" pitchFamily="34" charset="0"/>
                <a:cs typeface="Aharoni" panose="02010803020104030203" pitchFamily="2" charset="-79"/>
              </a:rPr>
              <a:t>PIONEER AF-PCI</a:t>
            </a:r>
            <a:endParaRPr lang="en-CA" sz="2800" b="1" dirty="0">
              <a:solidFill>
                <a:srgbClr val="2A559A"/>
              </a:solidFill>
              <a:latin typeface="Arial Narrow" panose="020B0606020202030204" pitchFamily="34" charset="0"/>
              <a:cs typeface="Aharoni" panose="02010803020104030203" pitchFamily="2" charset="-79"/>
            </a:endParaRPr>
          </a:p>
        </p:txBody>
      </p:sp>
      <p:pic>
        <p:nvPicPr>
          <p:cNvPr id="16" name="Picture 15">
            <a:extLst>
              <a:ext uri="{FF2B5EF4-FFF2-40B4-BE49-F238E27FC236}">
                <a16:creationId xmlns:a16="http://schemas.microsoft.com/office/drawing/2014/main" id="{C4299967-8514-4A6A-A20F-A8FAD6480FDB}"/>
              </a:ext>
            </a:extLst>
          </p:cNvPr>
          <p:cNvPicPr>
            <a:picLocks noChangeAspect="1"/>
          </p:cNvPicPr>
          <p:nvPr/>
        </p:nvPicPr>
        <p:blipFill>
          <a:blip r:embed="rId6">
            <a:duotone>
              <a:prstClr val="black"/>
              <a:schemeClr val="accent1">
                <a:tint val="45000"/>
                <a:satMod val="400000"/>
              </a:schemeClr>
            </a:duotone>
          </a:blip>
          <a:stretch>
            <a:fillRect/>
          </a:stretch>
        </p:blipFill>
        <p:spPr>
          <a:xfrm>
            <a:off x="347173" y="1877127"/>
            <a:ext cx="3768809" cy="3657962"/>
          </a:xfrm>
          <a:prstGeom prst="rect">
            <a:avLst/>
          </a:prstGeom>
        </p:spPr>
      </p:pic>
      <p:sp>
        <p:nvSpPr>
          <p:cNvPr id="17" name="TextBox 16">
            <a:extLst>
              <a:ext uri="{FF2B5EF4-FFF2-40B4-BE49-F238E27FC236}">
                <a16:creationId xmlns:a16="http://schemas.microsoft.com/office/drawing/2014/main" id="{F5C895E6-8717-4F10-8D88-2B0E5E5AA294}"/>
              </a:ext>
            </a:extLst>
          </p:cNvPr>
          <p:cNvSpPr txBox="1"/>
          <p:nvPr/>
        </p:nvSpPr>
        <p:spPr>
          <a:xfrm>
            <a:off x="641145" y="1538551"/>
            <a:ext cx="376880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All-Cause First Rehospitalization</a:t>
            </a:r>
            <a:endParaRPr kumimoji="0" 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BD2BF58-C680-40B3-B253-0FB679CF47EA}"/>
              </a:ext>
            </a:extLst>
          </p:cNvPr>
          <p:cNvSpPr txBox="1"/>
          <p:nvPr/>
        </p:nvSpPr>
        <p:spPr>
          <a:xfrm>
            <a:off x="1081737" y="5464361"/>
            <a:ext cx="945194" cy="612934"/>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Riva 15 mg OD + single AP</a:t>
            </a:r>
            <a:endParaRPr lang="en-US" sz="1000" b="1" dirty="0">
              <a:solidFill>
                <a:schemeClr val="tx1">
                  <a:lumMod val="85000"/>
                  <a:lumOff val="15000"/>
                </a:schemeClr>
              </a:solidFill>
              <a:latin typeface="Arial Narrow" panose="020B0606020202030204" pitchFamily="34" charset="0"/>
            </a:endParaRPr>
          </a:p>
        </p:txBody>
      </p:sp>
      <p:sp>
        <p:nvSpPr>
          <p:cNvPr id="19" name="TextBox 18">
            <a:extLst>
              <a:ext uri="{FF2B5EF4-FFF2-40B4-BE49-F238E27FC236}">
                <a16:creationId xmlns:a16="http://schemas.microsoft.com/office/drawing/2014/main" id="{E44B2296-9398-455C-AEED-67B87691B079}"/>
              </a:ext>
            </a:extLst>
          </p:cNvPr>
          <p:cNvSpPr txBox="1"/>
          <p:nvPr/>
        </p:nvSpPr>
        <p:spPr>
          <a:xfrm>
            <a:off x="1865388" y="5424882"/>
            <a:ext cx="1339541" cy="783193"/>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Riva 2.5 mg BID + DAPT, </a:t>
            </a:r>
          </a:p>
          <a:p>
            <a:pPr algn="ctr"/>
            <a:r>
              <a:rPr lang="en-CA" sz="1000" b="1" dirty="0">
                <a:solidFill>
                  <a:schemeClr val="tx1">
                    <a:lumMod val="85000"/>
                    <a:lumOff val="15000"/>
                  </a:schemeClr>
                </a:solidFill>
                <a:latin typeface="Arial Narrow" panose="020B0606020202030204" pitchFamily="34" charset="0"/>
              </a:rPr>
              <a:t>then Riva 15 mg OD + aspirin</a:t>
            </a:r>
            <a:endParaRPr lang="en-US" sz="1000" b="1" dirty="0">
              <a:solidFill>
                <a:schemeClr val="tx1">
                  <a:lumMod val="85000"/>
                  <a:lumOff val="15000"/>
                </a:schemeClr>
              </a:solidFill>
              <a:latin typeface="Arial Narrow" panose="020B0606020202030204" pitchFamily="34" charset="0"/>
            </a:endParaRPr>
          </a:p>
        </p:txBody>
      </p:sp>
      <p:sp>
        <p:nvSpPr>
          <p:cNvPr id="28" name="TextBox 27">
            <a:extLst>
              <a:ext uri="{FF2B5EF4-FFF2-40B4-BE49-F238E27FC236}">
                <a16:creationId xmlns:a16="http://schemas.microsoft.com/office/drawing/2014/main" id="{8C5412CC-5EDA-47C9-85D9-666DE1A82D0B}"/>
              </a:ext>
            </a:extLst>
          </p:cNvPr>
          <p:cNvSpPr txBox="1"/>
          <p:nvPr/>
        </p:nvSpPr>
        <p:spPr>
          <a:xfrm>
            <a:off x="2794878" y="5424238"/>
            <a:ext cx="1339541" cy="612934"/>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VKA + DAPT</a:t>
            </a:r>
          </a:p>
          <a:p>
            <a:pPr algn="ctr"/>
            <a:r>
              <a:rPr lang="en-CA" sz="1000" b="1" dirty="0">
                <a:solidFill>
                  <a:schemeClr val="tx1">
                    <a:lumMod val="85000"/>
                    <a:lumOff val="15000"/>
                  </a:schemeClr>
                </a:solidFill>
                <a:latin typeface="Arial Narrow" panose="020B0606020202030204" pitchFamily="34" charset="0"/>
              </a:rPr>
              <a:t>then VKA</a:t>
            </a:r>
          </a:p>
          <a:p>
            <a:pPr algn="ctr"/>
            <a:r>
              <a:rPr lang="en-CA" sz="1000" b="1" dirty="0">
                <a:solidFill>
                  <a:schemeClr val="tx1">
                    <a:lumMod val="85000"/>
                    <a:lumOff val="15000"/>
                  </a:schemeClr>
                </a:solidFill>
                <a:latin typeface="Arial Narrow" panose="020B0606020202030204" pitchFamily="34" charset="0"/>
              </a:rPr>
              <a:t>+ aspirin</a:t>
            </a:r>
            <a:endParaRPr lang="en-US" sz="1000" b="1" dirty="0">
              <a:solidFill>
                <a:schemeClr val="tx1">
                  <a:lumMod val="85000"/>
                  <a:lumOff val="15000"/>
                </a:schemeClr>
              </a:solidFill>
              <a:latin typeface="Arial Narrow" panose="020B0606020202030204" pitchFamily="34" charset="0"/>
            </a:endParaRPr>
          </a:p>
        </p:txBody>
      </p:sp>
      <p:sp>
        <p:nvSpPr>
          <p:cNvPr id="29" name="TextBox 28">
            <a:extLst>
              <a:ext uri="{FF2B5EF4-FFF2-40B4-BE49-F238E27FC236}">
                <a16:creationId xmlns:a16="http://schemas.microsoft.com/office/drawing/2014/main" id="{39BBA719-79A0-4F71-BD0F-970A6FE2BE36}"/>
              </a:ext>
            </a:extLst>
          </p:cNvPr>
          <p:cNvSpPr txBox="1"/>
          <p:nvPr/>
        </p:nvSpPr>
        <p:spPr>
          <a:xfrm>
            <a:off x="1034377" y="4780438"/>
            <a:ext cx="945194" cy="272415"/>
          </a:xfrm>
          <a:prstGeom prst="roundRect">
            <a:avLst/>
          </a:prstGeom>
          <a:noFill/>
        </p:spPr>
        <p:txBody>
          <a:bodyPr wrap="square" rtlCol="0">
            <a:spAutoFit/>
          </a:bodyPr>
          <a:lstStyle/>
          <a:p>
            <a:pPr algn="ctr"/>
            <a:r>
              <a:rPr lang="en-CA" sz="1000" b="1" dirty="0">
                <a:solidFill>
                  <a:schemeClr val="bg1"/>
                </a:solidFill>
                <a:latin typeface="Arial Narrow" panose="020B0606020202030204" pitchFamily="34" charset="0"/>
              </a:rPr>
              <a:t>N=696</a:t>
            </a:r>
            <a:endParaRPr lang="en-US" sz="1000" b="1" dirty="0">
              <a:solidFill>
                <a:schemeClr val="bg1"/>
              </a:solidFill>
              <a:latin typeface="Arial Narrow" panose="020B0606020202030204" pitchFamily="34" charset="0"/>
            </a:endParaRPr>
          </a:p>
        </p:txBody>
      </p:sp>
      <p:sp>
        <p:nvSpPr>
          <p:cNvPr id="30" name="TextBox 29">
            <a:extLst>
              <a:ext uri="{FF2B5EF4-FFF2-40B4-BE49-F238E27FC236}">
                <a16:creationId xmlns:a16="http://schemas.microsoft.com/office/drawing/2014/main" id="{B0E9562C-A03F-451E-A56F-2726B981EAEB}"/>
              </a:ext>
            </a:extLst>
          </p:cNvPr>
          <p:cNvSpPr txBox="1"/>
          <p:nvPr/>
        </p:nvSpPr>
        <p:spPr>
          <a:xfrm>
            <a:off x="2078550" y="4779794"/>
            <a:ext cx="945194" cy="272415"/>
          </a:xfrm>
          <a:prstGeom prst="roundRect">
            <a:avLst/>
          </a:prstGeom>
          <a:noFill/>
        </p:spPr>
        <p:txBody>
          <a:bodyPr wrap="square" rtlCol="0">
            <a:spAutoFit/>
          </a:bodyPr>
          <a:lstStyle/>
          <a:p>
            <a:pPr algn="ctr"/>
            <a:r>
              <a:rPr lang="en-CA" sz="1000" b="1" dirty="0">
                <a:solidFill>
                  <a:schemeClr val="bg1"/>
                </a:solidFill>
                <a:latin typeface="Arial Narrow" panose="020B0606020202030204" pitchFamily="34" charset="0"/>
              </a:rPr>
              <a:t>N=706</a:t>
            </a:r>
            <a:endParaRPr lang="en-US" sz="1000" b="1" dirty="0">
              <a:solidFill>
                <a:schemeClr val="bg1"/>
              </a:solidFill>
              <a:latin typeface="Arial Narrow" panose="020B0606020202030204" pitchFamily="34" charset="0"/>
            </a:endParaRPr>
          </a:p>
        </p:txBody>
      </p:sp>
      <p:sp>
        <p:nvSpPr>
          <p:cNvPr id="31" name="TextBox 30">
            <a:extLst>
              <a:ext uri="{FF2B5EF4-FFF2-40B4-BE49-F238E27FC236}">
                <a16:creationId xmlns:a16="http://schemas.microsoft.com/office/drawing/2014/main" id="{B0714252-6F02-4C81-AEA2-DB07259A2634}"/>
              </a:ext>
            </a:extLst>
          </p:cNvPr>
          <p:cNvSpPr txBox="1"/>
          <p:nvPr/>
        </p:nvSpPr>
        <p:spPr>
          <a:xfrm>
            <a:off x="3026663" y="4779150"/>
            <a:ext cx="945194" cy="272415"/>
          </a:xfrm>
          <a:prstGeom prst="roundRect">
            <a:avLst/>
          </a:prstGeom>
          <a:noFill/>
        </p:spPr>
        <p:txBody>
          <a:bodyPr wrap="square" rtlCol="0">
            <a:spAutoFit/>
          </a:bodyPr>
          <a:lstStyle/>
          <a:p>
            <a:pPr algn="ctr"/>
            <a:r>
              <a:rPr lang="en-CA" sz="1000" b="1" dirty="0">
                <a:solidFill>
                  <a:schemeClr val="bg1"/>
                </a:solidFill>
                <a:latin typeface="Arial Narrow" panose="020B0606020202030204" pitchFamily="34" charset="0"/>
              </a:rPr>
              <a:t>N=697</a:t>
            </a:r>
            <a:endParaRPr lang="en-US" sz="1000" b="1" dirty="0">
              <a:solidFill>
                <a:schemeClr val="bg1"/>
              </a:solidFill>
              <a:latin typeface="Arial Narrow" panose="020B0606020202030204" pitchFamily="34" charset="0"/>
            </a:endParaRPr>
          </a:p>
        </p:txBody>
      </p:sp>
      <p:pic>
        <p:nvPicPr>
          <p:cNvPr id="32" name="Picture 31">
            <a:extLst>
              <a:ext uri="{FF2B5EF4-FFF2-40B4-BE49-F238E27FC236}">
                <a16:creationId xmlns:a16="http://schemas.microsoft.com/office/drawing/2014/main" id="{4E357893-1B3A-42A6-9D55-852E057531D1}"/>
              </a:ext>
            </a:extLst>
          </p:cNvPr>
          <p:cNvPicPr>
            <a:picLocks noChangeAspect="1"/>
          </p:cNvPicPr>
          <p:nvPr/>
        </p:nvPicPr>
        <p:blipFill>
          <a:blip r:embed="rId7">
            <a:duotone>
              <a:prstClr val="black"/>
              <a:schemeClr val="accent1">
                <a:tint val="45000"/>
                <a:satMod val="400000"/>
              </a:schemeClr>
            </a:duotone>
          </a:blip>
          <a:stretch>
            <a:fillRect/>
          </a:stretch>
        </p:blipFill>
        <p:spPr>
          <a:xfrm>
            <a:off x="4571997" y="2551187"/>
            <a:ext cx="4396253" cy="2697818"/>
          </a:xfrm>
          <a:prstGeom prst="rect">
            <a:avLst/>
          </a:prstGeom>
        </p:spPr>
      </p:pic>
      <p:sp>
        <p:nvSpPr>
          <p:cNvPr id="33" name="TextBox 32">
            <a:extLst>
              <a:ext uri="{FF2B5EF4-FFF2-40B4-BE49-F238E27FC236}">
                <a16:creationId xmlns:a16="http://schemas.microsoft.com/office/drawing/2014/main" id="{FC656903-A137-4D04-91B2-611ACE85FC50}"/>
              </a:ext>
            </a:extLst>
          </p:cNvPr>
          <p:cNvSpPr txBox="1"/>
          <p:nvPr/>
        </p:nvSpPr>
        <p:spPr>
          <a:xfrm>
            <a:off x="5259677" y="5319025"/>
            <a:ext cx="945194" cy="612934"/>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Riva 15 mg OD + single AP</a:t>
            </a:r>
            <a:endParaRPr lang="en-US" sz="1000" b="1" dirty="0">
              <a:solidFill>
                <a:schemeClr val="tx1">
                  <a:lumMod val="85000"/>
                  <a:lumOff val="15000"/>
                </a:schemeClr>
              </a:solidFill>
              <a:latin typeface="Arial Narrow" panose="020B0606020202030204" pitchFamily="34" charset="0"/>
            </a:endParaRPr>
          </a:p>
        </p:txBody>
      </p:sp>
      <p:sp>
        <p:nvSpPr>
          <p:cNvPr id="35" name="TextBox 34">
            <a:extLst>
              <a:ext uri="{FF2B5EF4-FFF2-40B4-BE49-F238E27FC236}">
                <a16:creationId xmlns:a16="http://schemas.microsoft.com/office/drawing/2014/main" id="{C713B05B-463F-46E0-BFFC-7731569F4507}"/>
              </a:ext>
            </a:extLst>
          </p:cNvPr>
          <p:cNvSpPr txBox="1"/>
          <p:nvPr/>
        </p:nvSpPr>
        <p:spPr>
          <a:xfrm>
            <a:off x="6292848" y="5268453"/>
            <a:ext cx="1339541" cy="783193"/>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Riva 2.5 mg BID + DAPT, </a:t>
            </a:r>
          </a:p>
          <a:p>
            <a:pPr algn="ctr"/>
            <a:r>
              <a:rPr lang="en-CA" sz="1000" b="1" dirty="0">
                <a:solidFill>
                  <a:schemeClr val="tx1">
                    <a:lumMod val="85000"/>
                    <a:lumOff val="15000"/>
                  </a:schemeClr>
                </a:solidFill>
                <a:latin typeface="Arial Narrow" panose="020B0606020202030204" pitchFamily="34" charset="0"/>
              </a:rPr>
              <a:t>then Riva 15 mg OD + aspirin</a:t>
            </a:r>
            <a:endParaRPr lang="en-US" sz="1000" b="1" dirty="0">
              <a:solidFill>
                <a:schemeClr val="tx1">
                  <a:lumMod val="85000"/>
                  <a:lumOff val="15000"/>
                </a:schemeClr>
              </a:solidFill>
              <a:latin typeface="Arial Narrow" panose="020B0606020202030204" pitchFamily="34" charset="0"/>
            </a:endParaRPr>
          </a:p>
        </p:txBody>
      </p:sp>
      <p:sp>
        <p:nvSpPr>
          <p:cNvPr id="36" name="TextBox 35">
            <a:extLst>
              <a:ext uri="{FF2B5EF4-FFF2-40B4-BE49-F238E27FC236}">
                <a16:creationId xmlns:a16="http://schemas.microsoft.com/office/drawing/2014/main" id="{FF77C4A9-7EF5-4CE0-95B7-5A5D66802FF3}"/>
              </a:ext>
            </a:extLst>
          </p:cNvPr>
          <p:cNvSpPr txBox="1"/>
          <p:nvPr/>
        </p:nvSpPr>
        <p:spPr>
          <a:xfrm>
            <a:off x="7529588" y="5266091"/>
            <a:ext cx="1339541" cy="612934"/>
          </a:xfrm>
          <a:prstGeom prst="roundRect">
            <a:avLst/>
          </a:prstGeom>
          <a:noFill/>
        </p:spPr>
        <p:txBody>
          <a:bodyPr wrap="square" rtlCol="0">
            <a:spAutoFit/>
          </a:bodyPr>
          <a:lstStyle/>
          <a:p>
            <a:pPr algn="ctr"/>
            <a:r>
              <a:rPr lang="en-CA" sz="1000" b="1" dirty="0">
                <a:solidFill>
                  <a:schemeClr val="tx1">
                    <a:lumMod val="85000"/>
                    <a:lumOff val="15000"/>
                  </a:schemeClr>
                </a:solidFill>
                <a:latin typeface="Arial Narrow" panose="020B0606020202030204" pitchFamily="34" charset="0"/>
              </a:rPr>
              <a:t>VKA + DAPT</a:t>
            </a:r>
          </a:p>
          <a:p>
            <a:pPr algn="ctr"/>
            <a:r>
              <a:rPr lang="en-CA" sz="1000" b="1" dirty="0">
                <a:solidFill>
                  <a:schemeClr val="tx1">
                    <a:lumMod val="85000"/>
                    <a:lumOff val="15000"/>
                  </a:schemeClr>
                </a:solidFill>
                <a:latin typeface="Arial Narrow" panose="020B0606020202030204" pitchFamily="34" charset="0"/>
              </a:rPr>
              <a:t>then VKA</a:t>
            </a:r>
          </a:p>
          <a:p>
            <a:pPr algn="ctr"/>
            <a:r>
              <a:rPr lang="en-CA" sz="1000" b="1" dirty="0">
                <a:solidFill>
                  <a:schemeClr val="tx1">
                    <a:lumMod val="85000"/>
                    <a:lumOff val="15000"/>
                  </a:schemeClr>
                </a:solidFill>
                <a:latin typeface="Arial Narrow" panose="020B0606020202030204" pitchFamily="34" charset="0"/>
              </a:rPr>
              <a:t>+ aspirin</a:t>
            </a:r>
            <a:endParaRPr lang="en-US" sz="1000" b="1" dirty="0">
              <a:solidFill>
                <a:schemeClr val="tx1">
                  <a:lumMod val="85000"/>
                  <a:lumOff val="15000"/>
                </a:schemeClr>
              </a:solidFill>
              <a:latin typeface="Arial Narrow" panose="020B0606020202030204" pitchFamily="34" charset="0"/>
            </a:endParaRPr>
          </a:p>
        </p:txBody>
      </p:sp>
      <p:sp>
        <p:nvSpPr>
          <p:cNvPr id="37" name="TextBox 36">
            <a:extLst>
              <a:ext uri="{FF2B5EF4-FFF2-40B4-BE49-F238E27FC236}">
                <a16:creationId xmlns:a16="http://schemas.microsoft.com/office/drawing/2014/main" id="{267C983E-E76E-4B6D-8F9F-69ABDDF772E9}"/>
              </a:ext>
            </a:extLst>
          </p:cNvPr>
          <p:cNvSpPr txBox="1"/>
          <p:nvPr/>
        </p:nvSpPr>
        <p:spPr>
          <a:xfrm>
            <a:off x="5206686" y="5755005"/>
            <a:ext cx="945194" cy="272415"/>
          </a:xfrm>
          <a:prstGeom prst="roundRect">
            <a:avLst/>
          </a:prstGeom>
          <a:noFill/>
        </p:spPr>
        <p:txBody>
          <a:bodyPr wrap="square" rtlCol="0">
            <a:spAutoFit/>
          </a:bodyPr>
          <a:lstStyle/>
          <a:p>
            <a:pPr algn="ctr"/>
            <a:r>
              <a:rPr lang="en-CA" sz="1000" b="1" dirty="0">
                <a:solidFill>
                  <a:schemeClr val="tx1">
                    <a:lumMod val="75000"/>
                    <a:lumOff val="25000"/>
                  </a:schemeClr>
                </a:solidFill>
                <a:latin typeface="Arial Narrow" panose="020B0606020202030204" pitchFamily="34" charset="0"/>
              </a:rPr>
              <a:t>N=696</a:t>
            </a:r>
            <a:endParaRPr lang="en-US" sz="1000" b="1" dirty="0">
              <a:solidFill>
                <a:schemeClr val="tx1">
                  <a:lumMod val="75000"/>
                  <a:lumOff val="25000"/>
                </a:schemeClr>
              </a:solidFill>
              <a:latin typeface="Arial Narrow" panose="020B0606020202030204" pitchFamily="34" charset="0"/>
            </a:endParaRPr>
          </a:p>
        </p:txBody>
      </p:sp>
      <p:sp>
        <p:nvSpPr>
          <p:cNvPr id="38" name="TextBox 37">
            <a:extLst>
              <a:ext uri="{FF2B5EF4-FFF2-40B4-BE49-F238E27FC236}">
                <a16:creationId xmlns:a16="http://schemas.microsoft.com/office/drawing/2014/main" id="{BFE07417-C69F-40AA-9391-A73D17A80865}"/>
              </a:ext>
            </a:extLst>
          </p:cNvPr>
          <p:cNvSpPr txBox="1"/>
          <p:nvPr/>
        </p:nvSpPr>
        <p:spPr>
          <a:xfrm>
            <a:off x="5028551" y="3903849"/>
            <a:ext cx="945194" cy="272415"/>
          </a:xfrm>
          <a:prstGeom prst="roundRect">
            <a:avLst/>
          </a:prstGeom>
          <a:noFill/>
        </p:spPr>
        <p:txBody>
          <a:bodyPr wrap="square" rtlCol="0">
            <a:spAutoFit/>
          </a:bodyPr>
          <a:lstStyle/>
          <a:p>
            <a:pPr algn="ctr"/>
            <a:r>
              <a:rPr lang="en-CA" sz="1000" b="1" dirty="0">
                <a:solidFill>
                  <a:schemeClr val="tx1">
                    <a:lumMod val="75000"/>
                    <a:lumOff val="25000"/>
                  </a:schemeClr>
                </a:solidFill>
                <a:latin typeface="Arial Narrow" panose="020B0606020202030204" pitchFamily="34" charset="0"/>
              </a:rPr>
              <a:t>P = .012</a:t>
            </a:r>
            <a:endParaRPr lang="en-US" sz="1000" b="1" dirty="0">
              <a:solidFill>
                <a:schemeClr val="tx1">
                  <a:lumMod val="75000"/>
                  <a:lumOff val="25000"/>
                </a:schemeClr>
              </a:solidFill>
              <a:latin typeface="Arial Narrow" panose="020B0606020202030204" pitchFamily="34" charset="0"/>
            </a:endParaRPr>
          </a:p>
        </p:txBody>
      </p:sp>
      <p:sp>
        <p:nvSpPr>
          <p:cNvPr id="39" name="TextBox 38">
            <a:extLst>
              <a:ext uri="{FF2B5EF4-FFF2-40B4-BE49-F238E27FC236}">
                <a16:creationId xmlns:a16="http://schemas.microsoft.com/office/drawing/2014/main" id="{CDEB06CE-5866-4650-8984-92C288E52E89}"/>
              </a:ext>
            </a:extLst>
          </p:cNvPr>
          <p:cNvSpPr txBox="1"/>
          <p:nvPr/>
        </p:nvSpPr>
        <p:spPr>
          <a:xfrm>
            <a:off x="5372222" y="2954151"/>
            <a:ext cx="945194" cy="272415"/>
          </a:xfrm>
          <a:prstGeom prst="roundRect">
            <a:avLst/>
          </a:prstGeom>
          <a:noFill/>
        </p:spPr>
        <p:txBody>
          <a:bodyPr wrap="square" rtlCol="0">
            <a:spAutoFit/>
          </a:bodyPr>
          <a:lstStyle/>
          <a:p>
            <a:pPr algn="ctr"/>
            <a:r>
              <a:rPr lang="en-CA" sz="1000" b="1" dirty="0">
                <a:solidFill>
                  <a:schemeClr val="tx1">
                    <a:lumMod val="75000"/>
                    <a:lumOff val="25000"/>
                  </a:schemeClr>
                </a:solidFill>
                <a:latin typeface="Arial Narrow" panose="020B0606020202030204" pitchFamily="34" charset="0"/>
              </a:rPr>
              <a:t>P = .001</a:t>
            </a:r>
            <a:endParaRPr lang="en-US" sz="1000" b="1" dirty="0">
              <a:solidFill>
                <a:schemeClr val="tx1">
                  <a:lumMod val="75000"/>
                  <a:lumOff val="25000"/>
                </a:schemeClr>
              </a:solidFill>
              <a:latin typeface="Arial Narrow" panose="020B0606020202030204" pitchFamily="34" charset="0"/>
            </a:endParaRPr>
          </a:p>
        </p:txBody>
      </p:sp>
      <p:sp>
        <p:nvSpPr>
          <p:cNvPr id="40" name="TextBox 39">
            <a:extLst>
              <a:ext uri="{FF2B5EF4-FFF2-40B4-BE49-F238E27FC236}">
                <a16:creationId xmlns:a16="http://schemas.microsoft.com/office/drawing/2014/main" id="{94CB6A93-4B3F-4DDE-870B-AC06F6FEAC15}"/>
              </a:ext>
            </a:extLst>
          </p:cNvPr>
          <p:cNvSpPr txBox="1"/>
          <p:nvPr/>
        </p:nvSpPr>
        <p:spPr>
          <a:xfrm>
            <a:off x="6292848" y="3965370"/>
            <a:ext cx="945194" cy="272415"/>
          </a:xfrm>
          <a:prstGeom prst="roundRect">
            <a:avLst/>
          </a:prstGeom>
          <a:noFill/>
        </p:spPr>
        <p:txBody>
          <a:bodyPr wrap="square" rtlCol="0">
            <a:spAutoFit/>
          </a:bodyPr>
          <a:lstStyle/>
          <a:p>
            <a:pPr algn="ctr"/>
            <a:r>
              <a:rPr lang="en-CA" sz="1000" b="1" dirty="0">
                <a:solidFill>
                  <a:schemeClr val="tx1">
                    <a:lumMod val="75000"/>
                    <a:lumOff val="25000"/>
                  </a:schemeClr>
                </a:solidFill>
                <a:latin typeface="Arial Narrow" panose="020B0606020202030204" pitchFamily="34" charset="0"/>
              </a:rPr>
              <a:t>P = .001</a:t>
            </a:r>
            <a:endParaRPr lang="en-US" sz="1000" b="1" dirty="0">
              <a:solidFill>
                <a:schemeClr val="tx1">
                  <a:lumMod val="75000"/>
                  <a:lumOff val="25000"/>
                </a:schemeClr>
              </a:solidFill>
              <a:latin typeface="Arial Narrow" panose="020B0606020202030204" pitchFamily="34" charset="0"/>
            </a:endParaRPr>
          </a:p>
        </p:txBody>
      </p:sp>
      <p:sp>
        <p:nvSpPr>
          <p:cNvPr id="41" name="TextBox 40">
            <a:extLst>
              <a:ext uri="{FF2B5EF4-FFF2-40B4-BE49-F238E27FC236}">
                <a16:creationId xmlns:a16="http://schemas.microsoft.com/office/drawing/2014/main" id="{6697E0C7-9D34-4E98-AD75-EC14DF85B6BA}"/>
              </a:ext>
            </a:extLst>
          </p:cNvPr>
          <p:cNvSpPr txBox="1"/>
          <p:nvPr/>
        </p:nvSpPr>
        <p:spPr>
          <a:xfrm>
            <a:off x="6584394" y="2954150"/>
            <a:ext cx="945194" cy="272415"/>
          </a:xfrm>
          <a:prstGeom prst="roundRect">
            <a:avLst/>
          </a:prstGeom>
          <a:noFill/>
        </p:spPr>
        <p:txBody>
          <a:bodyPr wrap="square" rtlCol="0">
            <a:spAutoFit/>
          </a:bodyPr>
          <a:lstStyle/>
          <a:p>
            <a:pPr algn="ctr"/>
            <a:r>
              <a:rPr lang="en-CA" sz="1000" b="1" dirty="0">
                <a:solidFill>
                  <a:schemeClr val="tx1">
                    <a:lumMod val="75000"/>
                    <a:lumOff val="25000"/>
                  </a:schemeClr>
                </a:solidFill>
                <a:latin typeface="Arial Narrow" panose="020B0606020202030204" pitchFamily="34" charset="0"/>
              </a:rPr>
              <a:t>P = .005</a:t>
            </a:r>
            <a:endParaRPr lang="en-US" sz="1000" b="1" dirty="0">
              <a:solidFill>
                <a:schemeClr val="tx1">
                  <a:lumMod val="75000"/>
                  <a:lumOff val="25000"/>
                </a:schemeClr>
              </a:solidFill>
              <a:latin typeface="Arial Narrow" panose="020B0606020202030204" pitchFamily="34" charset="0"/>
            </a:endParaRPr>
          </a:p>
        </p:txBody>
      </p:sp>
      <p:sp>
        <p:nvSpPr>
          <p:cNvPr id="42" name="TextBox 41">
            <a:extLst>
              <a:ext uri="{FF2B5EF4-FFF2-40B4-BE49-F238E27FC236}">
                <a16:creationId xmlns:a16="http://schemas.microsoft.com/office/drawing/2014/main" id="{472DC463-E7A5-4B3A-A480-7A1613DEE763}"/>
              </a:ext>
            </a:extLst>
          </p:cNvPr>
          <p:cNvSpPr txBox="1"/>
          <p:nvPr/>
        </p:nvSpPr>
        <p:spPr>
          <a:xfrm>
            <a:off x="5206686" y="1953396"/>
            <a:ext cx="3304515"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50627E"/>
                </a:solidFill>
                <a:effectLst/>
                <a:uLnTx/>
                <a:uFillTx/>
                <a:latin typeface="Arial Narrow" panose="020B0606020202030204" pitchFamily="34" charset="0"/>
              </a:rPr>
              <a:t>P values vs Group 3</a:t>
            </a:r>
            <a:endParaRPr kumimoji="0" lang="en-US" sz="1600" b="1" i="0" u="none" strike="noStrike" kern="1200" cap="none" spc="0" normalizeH="0" baseline="0" noProof="0" dirty="0">
              <a:ln>
                <a:noFill/>
              </a:ln>
              <a:solidFill>
                <a:srgbClr val="50627E"/>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A85AD78F-835E-4CF6-977C-EB42890A16B3}"/>
              </a:ext>
            </a:extLst>
          </p:cNvPr>
          <p:cNvSpPr txBox="1"/>
          <p:nvPr/>
        </p:nvSpPr>
        <p:spPr>
          <a:xfrm>
            <a:off x="5309980" y="1538551"/>
            <a:ext cx="306404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Cause of First Rehospitalization</a:t>
            </a:r>
            <a:endParaRPr kumimoji="0" 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spTree>
    <p:extLst>
      <p:ext uri="{BB962C8B-B14F-4D97-AF65-F5344CB8AC3E}">
        <p14:creationId xmlns:p14="http://schemas.microsoft.com/office/powerpoint/2010/main" val="649973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1784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80816"/>
            <a:ext cx="6149975" cy="1138773"/>
          </a:xfrm>
          <a:prstGeom prst="rect">
            <a:avLst/>
          </a:prstGeom>
          <a:noFill/>
        </p:spPr>
        <p:txBody>
          <a:bodyPr wrap="square">
            <a:spAutoFit/>
          </a:bodyPr>
          <a:lstStyle/>
          <a:p>
            <a:pPr lvl="0"/>
            <a:r>
              <a:rPr lang="en-CA" sz="3600" b="1" dirty="0">
                <a:solidFill>
                  <a:srgbClr val="19325C"/>
                </a:solidFill>
                <a:latin typeface="Arial Narrow" panose="020B0606020202030204" pitchFamily="34" charset="0"/>
                <a:cs typeface="Aharoni" panose="02010803020104030203" pitchFamily="2" charset="-79"/>
              </a:rPr>
              <a:t>Conclusion</a:t>
            </a:r>
          </a:p>
          <a:p>
            <a:pPr lvl="0">
              <a:defRPr/>
            </a:pPr>
            <a:r>
              <a:rPr lang="en-CA" sz="3200" b="1" dirty="0">
                <a:solidFill>
                  <a:srgbClr val="2A559A"/>
                </a:solidFill>
                <a:latin typeface="Arial Narrow" panose="020B0606020202030204" pitchFamily="34" charset="0"/>
                <a:cs typeface="Aharoni" panose="02010803020104030203" pitchFamily="2" charset="-79"/>
              </a:rPr>
              <a:t>PIONEER AF-PCI</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Rectangle 3">
            <a:extLst>
              <a:ext uri="{FF2B5EF4-FFF2-40B4-BE49-F238E27FC236}">
                <a16:creationId xmlns:a16="http://schemas.microsoft.com/office/drawing/2014/main" id="{DB855030-0ADE-4587-B2DB-A15B4729D479}"/>
              </a:ext>
            </a:extLst>
          </p:cNvPr>
          <p:cNvSpPr txBox="1">
            <a:spLocks noChangeArrowheads="1"/>
          </p:cNvSpPr>
          <p:nvPr/>
        </p:nvSpPr>
        <p:spPr>
          <a:xfrm>
            <a:off x="314780" y="2629090"/>
            <a:ext cx="8558212" cy="2417762"/>
          </a:xfrm>
          <a:prstGeom prst="rect">
            <a:avLst/>
          </a:prstGeo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20000"/>
              </a:lnSpc>
              <a:spcBef>
                <a:spcPts val="0"/>
              </a:spcBef>
              <a:buNone/>
            </a:pPr>
            <a:r>
              <a:rPr lang="en-CA" sz="3200" kern="0" dirty="0">
                <a:solidFill>
                  <a:prstClr val="black"/>
                </a:solidFill>
                <a:latin typeface="Arial Narrow" panose="020B0606020202030204" pitchFamily="34" charset="0"/>
              </a:rPr>
              <a:t>Among stented AF participants, administration of either rivaroxaban 15 mg daily plus P2Y</a:t>
            </a:r>
            <a:r>
              <a:rPr lang="en-CA" kern="0" dirty="0">
                <a:solidFill>
                  <a:prstClr val="black"/>
                </a:solidFill>
                <a:latin typeface="Arial Narrow" panose="020B0606020202030204" pitchFamily="34" charset="0"/>
              </a:rPr>
              <a:t>12</a:t>
            </a:r>
            <a:r>
              <a:rPr lang="en-CA" sz="3200" kern="0" dirty="0">
                <a:solidFill>
                  <a:prstClr val="black"/>
                </a:solidFill>
                <a:latin typeface="Arial Narrow" panose="020B0606020202030204" pitchFamily="34" charset="0"/>
              </a:rPr>
              <a:t> monotherapy for one year or rivaroxaban 2.5 mg BID plus 1, 6, or 12 months of DAPT reduced the risk of clinically significant bleeding as compared with standard of care VKA plus 1, 6, or 12 months of DAPT and yielded comparable efficacy with broad confidence intervals</a:t>
            </a:r>
          </a:p>
        </p:txBody>
      </p:sp>
    </p:spTree>
    <p:extLst>
      <p:ext uri="{BB962C8B-B14F-4D97-AF65-F5344CB8AC3E}">
        <p14:creationId xmlns:p14="http://schemas.microsoft.com/office/powerpoint/2010/main" val="183387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1784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5792" y="301522"/>
            <a:ext cx="6149975" cy="769441"/>
          </a:xfrm>
          <a:prstGeom prst="rect">
            <a:avLst/>
          </a:prstGeom>
          <a:noFill/>
        </p:spPr>
        <p:txBody>
          <a:bodyPr wrap="square">
            <a:spAutoFit/>
          </a:bodyPr>
          <a:lstStyle/>
          <a:p>
            <a:pPr lvl="0">
              <a:defRPr/>
            </a:pPr>
            <a:r>
              <a:rPr lang="en-CA" sz="4400" b="1" dirty="0">
                <a:solidFill>
                  <a:srgbClr val="1B1A5A"/>
                </a:solidFill>
                <a:latin typeface="Arial Narrow" panose="020B0606020202030204" pitchFamily="34" charset="0"/>
                <a:cs typeface="Aharoni" panose="02010803020104030203" pitchFamily="2" charset="-79"/>
              </a:rPr>
              <a:t>RE-DUAL PCI</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Rectangle 3">
            <a:extLst>
              <a:ext uri="{FF2B5EF4-FFF2-40B4-BE49-F238E27FC236}">
                <a16:creationId xmlns:a16="http://schemas.microsoft.com/office/drawing/2014/main" id="{DB855030-0ADE-4587-B2DB-A15B4729D479}"/>
              </a:ext>
            </a:extLst>
          </p:cNvPr>
          <p:cNvSpPr txBox="1">
            <a:spLocks noChangeArrowheads="1"/>
          </p:cNvSpPr>
          <p:nvPr/>
        </p:nvSpPr>
        <p:spPr>
          <a:xfrm>
            <a:off x="314780" y="2308692"/>
            <a:ext cx="8558212" cy="2417762"/>
          </a:xfrm>
          <a:prstGeom prst="rect">
            <a:avLst/>
          </a:prstGeo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RE-DUAL PCI: dual antithrombotic therapy</a:t>
            </a:r>
          </a:p>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with dabigatran after percutaneous coronary</a:t>
            </a:r>
          </a:p>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	intervention in patients with atrial fibrillation</a:t>
            </a:r>
            <a:endParaRPr kumimoji="0" lang="en-US" altLang="ja-JP" b="0" i="0" u="none" strike="noStrike" kern="120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endParaRPr>
          </a:p>
        </p:txBody>
      </p:sp>
      <p:sp>
        <p:nvSpPr>
          <p:cNvPr id="14" name="Title 3">
            <a:extLst>
              <a:ext uri="{FF2B5EF4-FFF2-40B4-BE49-F238E27FC236}">
                <a16:creationId xmlns:a16="http://schemas.microsoft.com/office/drawing/2014/main" id="{3662CA3F-C2A6-472D-9964-4DF1BD743143}"/>
              </a:ext>
            </a:extLst>
          </p:cNvPr>
          <p:cNvSpPr txBox="1">
            <a:spLocks/>
          </p:cNvSpPr>
          <p:nvPr/>
        </p:nvSpPr>
        <p:spPr bwMode="auto">
          <a:xfrm>
            <a:off x="296451" y="3984988"/>
            <a:ext cx="8558213" cy="50598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altLang="en-US" sz="2400" b="1" dirty="0">
                <a:solidFill>
                  <a:srgbClr val="30C1D7"/>
                </a:solidFill>
                <a:latin typeface="Arial Narrow" panose="020B0606020202030204" pitchFamily="34" charset="0"/>
              </a:rPr>
              <a:t>Christopher P. Cannon</a:t>
            </a:r>
          </a:p>
        </p:txBody>
      </p:sp>
      <p:sp>
        <p:nvSpPr>
          <p:cNvPr id="12" name="TextBox 1">
            <a:extLst>
              <a:ext uri="{FF2B5EF4-FFF2-40B4-BE49-F238E27FC236}">
                <a16:creationId xmlns:a16="http://schemas.microsoft.com/office/drawing/2014/main" id="{57C89916-120E-4AFF-80F4-98FB744C0323}"/>
              </a:ext>
            </a:extLst>
          </p:cNvPr>
          <p:cNvSpPr txBox="1"/>
          <p:nvPr/>
        </p:nvSpPr>
        <p:spPr>
          <a:xfrm>
            <a:off x="206669" y="4491348"/>
            <a:ext cx="8676573" cy="810871"/>
          </a:xfrm>
          <a:prstGeom prst="rect">
            <a:avLst/>
          </a:prstGeom>
          <a:noFill/>
        </p:spPr>
        <p:txBody>
          <a:bodyPr wrap="square" lIns="0" tIns="0" rIns="0" bIns="41029" rtlCol="0">
            <a:spAutoFit/>
          </a:bodyPr>
          <a:lstStyle/>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cs typeface="Times New Roman" pitchFamily="18" charset="0"/>
              </a:rPr>
              <a:t>Deepak L Bhatt, Jonas Oldgren, Gregory YH Lip, Stephen G Ellis, Takeshi Kimura, Michael Maeng,</a:t>
            </a:r>
          </a:p>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rPr>
              <a:t>		</a:t>
            </a:r>
            <a:r>
              <a:rPr lang="en-US" altLang="zh-CN" sz="1600" dirty="0">
                <a:solidFill>
                  <a:schemeClr val="tx1">
                    <a:lumMod val="65000"/>
                    <a:lumOff val="35000"/>
                  </a:schemeClr>
                </a:solidFill>
                <a:latin typeface="Arial Narrow" panose="020B0606020202030204" pitchFamily="34" charset="0"/>
                <a:cs typeface="Times New Roman" pitchFamily="18" charset="0"/>
              </a:rPr>
              <a:t>Bela Merkely, Uwe Zeymer, Savion Gropper, Matias Nordaby, Eva Kleine, Ruth Harper, Jenny</a:t>
            </a:r>
          </a:p>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rPr>
              <a:t>	</a:t>
            </a:r>
            <a:r>
              <a:rPr lang="en-US" altLang="zh-CN" sz="1600" dirty="0">
                <a:solidFill>
                  <a:schemeClr val="tx1">
                    <a:lumMod val="65000"/>
                    <a:lumOff val="35000"/>
                  </a:schemeClr>
                </a:solidFill>
                <a:latin typeface="Arial Narrow" panose="020B0606020202030204" pitchFamily="34" charset="0"/>
                <a:cs typeface="Times New Roman" pitchFamily="18" charset="0"/>
              </a:rPr>
              <a:t>Manassie, James L Januzzi, Jurrien M ten Berg, Philippe Gabriel Steg and Stefan H Hohnloser</a:t>
            </a:r>
          </a:p>
        </p:txBody>
      </p:sp>
      <p:sp>
        <p:nvSpPr>
          <p:cNvPr id="15" name="TextBox 1">
            <a:extLst>
              <a:ext uri="{FF2B5EF4-FFF2-40B4-BE49-F238E27FC236}">
                <a16:creationId xmlns:a16="http://schemas.microsoft.com/office/drawing/2014/main" id="{371A792E-DE55-4E84-BC55-F518A0C590A2}"/>
              </a:ext>
            </a:extLst>
          </p:cNvPr>
          <p:cNvSpPr txBox="1"/>
          <p:nvPr/>
        </p:nvSpPr>
        <p:spPr>
          <a:xfrm>
            <a:off x="208742" y="5436664"/>
            <a:ext cx="8790663" cy="196472"/>
          </a:xfrm>
          <a:prstGeom prst="rect">
            <a:avLst/>
          </a:prstGeom>
          <a:noFill/>
        </p:spPr>
        <p:txBody>
          <a:bodyPr wrap="square" lIns="0" tIns="0" rIns="0" bIns="41029" rtlCol="0">
            <a:spAutoFit/>
          </a:bodyPr>
          <a:lstStyle/>
          <a:p>
            <a:pPr algn="ctr">
              <a:lnSpc>
                <a:spcPts val="1167"/>
              </a:lnSpc>
            </a:pPr>
            <a:r>
              <a:rPr lang="en-US" altLang="zh-CN" sz="1400" b="1" dirty="0">
                <a:solidFill>
                  <a:schemeClr val="tx1">
                    <a:lumMod val="65000"/>
                    <a:lumOff val="35000"/>
                  </a:schemeClr>
                </a:solidFill>
                <a:latin typeface="Arial Narrow" panose="020B0606020202030204" pitchFamily="34" charset="0"/>
                <a:cs typeface="Times New Roman" pitchFamily="18" charset="0"/>
              </a:rPr>
              <a:t>On behalf of the steering committee and RE-DUAL PCI investigators</a:t>
            </a:r>
          </a:p>
        </p:txBody>
      </p:sp>
    </p:spTree>
    <p:extLst>
      <p:ext uri="{BB962C8B-B14F-4D97-AF65-F5344CB8AC3E}">
        <p14:creationId xmlns:p14="http://schemas.microsoft.com/office/powerpoint/2010/main" val="4263336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Study drug should be administered 6 hours after sheath removal and no later than ≤ 120 hrs post-PCI ( ≤ 72 hrs is preferable). PROBE, prospective, randomized, open, blinded end-point;</a:t>
            </a:r>
          </a:p>
          <a:p>
            <a:pPr lvl="0">
              <a:lnSpc>
                <a:spcPct val="90000"/>
              </a:lnSpc>
              <a:defRPr/>
            </a:pPr>
            <a:r>
              <a:rPr lang="en-CA" sz="900" dirty="0">
                <a:solidFill>
                  <a:prstClr val="white"/>
                </a:solidFill>
                <a:latin typeface="Arial Narrow" panose="020B0606020202030204" pitchFamily="34" charset="0"/>
                <a:cs typeface="Arial" pitchFamily="34" charset="0"/>
              </a:rPr>
              <a:t>R, randomization; BMS, bare metal stent; DES, drug-eluting stent. 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2298"/>
            <a:ext cx="7417717" cy="1384995"/>
          </a:xfrm>
          <a:prstGeom prst="rect">
            <a:avLst/>
          </a:prstGeom>
          <a:noFill/>
        </p:spPr>
        <p:txBody>
          <a:bodyPr wrap="square">
            <a:spAutoFit/>
          </a:bodyPr>
          <a:lstStyle/>
          <a:p>
            <a:pPr lvl="0"/>
            <a:r>
              <a:rPr lang="en-CA" sz="2600" b="1" dirty="0">
                <a:solidFill>
                  <a:srgbClr val="19325C"/>
                </a:solidFill>
                <a:latin typeface="Arial Narrow" panose="020B0606020202030204" pitchFamily="34" charset="0"/>
                <a:cs typeface="Aharoni" panose="02010803020104030203" pitchFamily="2" charset="-79"/>
              </a:rPr>
              <a:t>Study Design: Multicenter, randomized,</a:t>
            </a:r>
          </a:p>
          <a:p>
            <a:pPr lvl="0"/>
            <a:r>
              <a:rPr lang="en-CA" sz="2600" b="1" dirty="0">
                <a:solidFill>
                  <a:srgbClr val="19325C"/>
                </a:solidFill>
                <a:latin typeface="Arial Narrow" panose="020B0606020202030204" pitchFamily="34" charset="0"/>
                <a:cs typeface="Aharoni" panose="02010803020104030203" pitchFamily="2" charset="-79"/>
              </a:rPr>
              <a:t>open-label trial following a PROBE design</a:t>
            </a:r>
          </a:p>
          <a:p>
            <a:pPr lvl="0"/>
            <a:r>
              <a:rPr lang="en-CA" sz="3200" b="1" dirty="0">
                <a:solidFill>
                  <a:srgbClr val="2A559A"/>
                </a:solidFill>
                <a:latin typeface="Arial Narrow" panose="020B0606020202030204" pitchFamily="34" charset="0"/>
                <a:cs typeface="Aharoni" panose="02010803020104030203" pitchFamily="2" charset="-79"/>
              </a:rPr>
              <a:t>RE-DUAL PCI</a:t>
            </a:r>
          </a:p>
        </p:txBody>
      </p:sp>
      <p:cxnSp>
        <p:nvCxnSpPr>
          <p:cNvPr id="46" name="Straight Connector 45">
            <a:extLst>
              <a:ext uri="{FF2B5EF4-FFF2-40B4-BE49-F238E27FC236}">
                <a16:creationId xmlns:a16="http://schemas.microsoft.com/office/drawing/2014/main" id="{DB2DB4DB-FC86-43AF-8D2C-C03FED309558}"/>
              </a:ext>
            </a:extLst>
          </p:cNvPr>
          <p:cNvCxnSpPr>
            <a:cxnSpLocks/>
          </p:cNvCxnSpPr>
          <p:nvPr/>
        </p:nvCxnSpPr>
        <p:spPr>
          <a:xfrm flipV="1">
            <a:off x="2820357" y="2482620"/>
            <a:ext cx="4628438" cy="0"/>
          </a:xfrm>
          <a:prstGeom prst="line">
            <a:avLst/>
          </a:prstGeom>
          <a:ln w="28575">
            <a:solidFill>
              <a:srgbClr val="356AC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0EF610-0F26-435C-AE87-9BF1FC017FAA}"/>
              </a:ext>
            </a:extLst>
          </p:cNvPr>
          <p:cNvCxnSpPr>
            <a:cxnSpLocks/>
            <a:stCxn id="98" idx="0"/>
          </p:cNvCxnSpPr>
          <p:nvPr/>
        </p:nvCxnSpPr>
        <p:spPr>
          <a:xfrm flipV="1">
            <a:off x="2599705" y="1814828"/>
            <a:ext cx="318654" cy="418089"/>
          </a:xfrm>
          <a:prstGeom prst="line">
            <a:avLst/>
          </a:prstGeom>
          <a:ln w="28575">
            <a:solidFill>
              <a:srgbClr val="19325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C712732-AC77-4B5A-BD1C-5E54CCA9E7DB}"/>
              </a:ext>
            </a:extLst>
          </p:cNvPr>
          <p:cNvCxnSpPr>
            <a:cxnSpLocks/>
          </p:cNvCxnSpPr>
          <p:nvPr/>
        </p:nvCxnSpPr>
        <p:spPr>
          <a:xfrm flipH="1" flipV="1">
            <a:off x="2640152" y="2694799"/>
            <a:ext cx="260196" cy="437621"/>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sp>
        <p:nvSpPr>
          <p:cNvPr id="49" name="Freeform 3">
            <a:extLst>
              <a:ext uri="{FF2B5EF4-FFF2-40B4-BE49-F238E27FC236}">
                <a16:creationId xmlns:a16="http://schemas.microsoft.com/office/drawing/2014/main" id="{C45555A6-003D-44B2-A45E-AC0731C25D8F}"/>
              </a:ext>
            </a:extLst>
          </p:cNvPr>
          <p:cNvSpPr/>
          <p:nvPr/>
        </p:nvSpPr>
        <p:spPr>
          <a:xfrm>
            <a:off x="2601090" y="2433173"/>
            <a:ext cx="18010" cy="73959"/>
          </a:xfrm>
          <a:custGeom>
            <a:avLst/>
            <a:gdLst>
              <a:gd name="connsiteX0" fmla="*/ 9905 w 19811"/>
              <a:gd name="connsiteY0" fmla="*/ 0 h 83820"/>
              <a:gd name="connsiteX1" fmla="*/ 9905 w 19811"/>
              <a:gd name="connsiteY1" fmla="*/ 83820 h 83820"/>
            </a:gdLst>
            <a:ahLst/>
            <a:cxnLst>
              <a:cxn ang="0">
                <a:pos x="connsiteX0" y="connsiteY0"/>
              </a:cxn>
              <a:cxn ang="1">
                <a:pos x="connsiteX1" y="connsiteY1"/>
              </a:cxn>
            </a:cxnLst>
            <a:rect l="l" t="t" r="r" b="b"/>
            <a:pathLst>
              <a:path w="19811" h="83820">
                <a:moveTo>
                  <a:pt x="9905" y="0"/>
                </a:moveTo>
                <a:lnTo>
                  <a:pt x="9905" y="83820"/>
                </a:lnTo>
              </a:path>
            </a:pathLst>
          </a:custGeom>
          <a:noFill/>
          <a:ln w="12700" cap="flat" cmpd="sng" algn="ctr">
            <a:solidFill>
              <a:srgbClr val="1E4784">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0" name="Freeform 3">
            <a:extLst>
              <a:ext uri="{FF2B5EF4-FFF2-40B4-BE49-F238E27FC236}">
                <a16:creationId xmlns:a16="http://schemas.microsoft.com/office/drawing/2014/main" id="{2B53DAFB-92FF-4225-B401-CF4331DE2264}"/>
              </a:ext>
            </a:extLst>
          </p:cNvPr>
          <p:cNvSpPr/>
          <p:nvPr/>
        </p:nvSpPr>
        <p:spPr>
          <a:xfrm>
            <a:off x="2601090" y="2562265"/>
            <a:ext cx="18010" cy="73959"/>
          </a:xfrm>
          <a:custGeom>
            <a:avLst/>
            <a:gdLst>
              <a:gd name="connsiteX0" fmla="*/ 9905 w 19811"/>
              <a:gd name="connsiteY0" fmla="*/ 0 h 83820"/>
              <a:gd name="connsiteX1" fmla="*/ 9905 w 19811"/>
              <a:gd name="connsiteY1" fmla="*/ 83820 h 83820"/>
            </a:gdLst>
            <a:ahLst/>
            <a:cxnLst>
              <a:cxn ang="0">
                <a:pos x="connsiteX0" y="connsiteY0"/>
              </a:cxn>
              <a:cxn ang="1">
                <a:pos x="connsiteX1" y="connsiteY1"/>
              </a:cxn>
            </a:cxnLst>
            <a:rect l="l" t="t" r="r" b="b"/>
            <a:pathLst>
              <a:path w="19811" h="83820">
                <a:moveTo>
                  <a:pt x="9905" y="0"/>
                </a:moveTo>
                <a:lnTo>
                  <a:pt x="9905" y="83820"/>
                </a:lnTo>
              </a:path>
            </a:pathLst>
          </a:custGeom>
          <a:noFill/>
          <a:ln w="12700" cap="flat" cmpd="sng" algn="ctr">
            <a:solidFill>
              <a:srgbClr val="1E4784">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1" name="Freeform 3">
            <a:extLst>
              <a:ext uri="{FF2B5EF4-FFF2-40B4-BE49-F238E27FC236}">
                <a16:creationId xmlns:a16="http://schemas.microsoft.com/office/drawing/2014/main" id="{BD56051D-0D75-4BAC-A2A9-86396083A493}"/>
              </a:ext>
            </a:extLst>
          </p:cNvPr>
          <p:cNvSpPr/>
          <p:nvPr/>
        </p:nvSpPr>
        <p:spPr>
          <a:xfrm>
            <a:off x="1541217" y="2468135"/>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25400" cap="flat" cmpd="sng" algn="ctr">
            <a:solidFill>
              <a:srgbClr val="1B1A5A"/>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2" name="Freeform 3">
            <a:extLst>
              <a:ext uri="{FF2B5EF4-FFF2-40B4-BE49-F238E27FC236}">
                <a16:creationId xmlns:a16="http://schemas.microsoft.com/office/drawing/2014/main" id="{2D2D2A83-003D-433C-B003-5E30349AF0B9}"/>
              </a:ext>
            </a:extLst>
          </p:cNvPr>
          <p:cNvSpPr/>
          <p:nvPr/>
        </p:nvSpPr>
        <p:spPr>
          <a:xfrm>
            <a:off x="2375261" y="2282566"/>
            <a:ext cx="419793" cy="400722"/>
          </a:xfrm>
          <a:custGeom>
            <a:avLst/>
            <a:gdLst>
              <a:gd name="connsiteX0" fmla="*/ 0 w 461772"/>
              <a:gd name="connsiteY0" fmla="*/ 227076 h 454152"/>
              <a:gd name="connsiteX1" fmla="*/ 230123 w 461772"/>
              <a:gd name="connsiteY1" fmla="*/ 0 h 454152"/>
              <a:gd name="connsiteX2" fmla="*/ 461772 w 461772"/>
              <a:gd name="connsiteY2" fmla="*/ 227076 h 454152"/>
              <a:gd name="connsiteX3" fmla="*/ 230123 w 461772"/>
              <a:gd name="connsiteY3" fmla="*/ 454152 h 454152"/>
              <a:gd name="connsiteX4" fmla="*/ 0 w 461772"/>
              <a:gd name="connsiteY4" fmla="*/ 227076 h 4541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1772" h="454152">
                <a:moveTo>
                  <a:pt x="0" y="227076"/>
                </a:moveTo>
                <a:cubicBezTo>
                  <a:pt x="0" y="102108"/>
                  <a:pt x="102107" y="0"/>
                  <a:pt x="230123" y="0"/>
                </a:cubicBezTo>
                <a:cubicBezTo>
                  <a:pt x="358139" y="0"/>
                  <a:pt x="461772" y="102108"/>
                  <a:pt x="461772" y="227076"/>
                </a:cubicBezTo>
                <a:cubicBezTo>
                  <a:pt x="461772" y="352044"/>
                  <a:pt x="358139" y="454152"/>
                  <a:pt x="230123" y="454152"/>
                </a:cubicBezTo>
                <a:cubicBezTo>
                  <a:pt x="102107" y="454152"/>
                  <a:pt x="0" y="352044"/>
                  <a:pt x="0" y="227076"/>
                </a:cubicBezTo>
              </a:path>
            </a:pathLst>
          </a:custGeom>
          <a:solidFill>
            <a:srgbClr val="FFFFFF">
              <a:alpha val="100000"/>
            </a:srgbClr>
          </a:solidFill>
          <a:ln w="12700" cap="flat" cmpd="sng" algn="ctr">
            <a:solidFill>
              <a:srgbClr val="000000">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a typeface="宋体" panose="02010600030101010101" pitchFamily="2" charset="-122"/>
            </a:endParaRPr>
          </a:p>
        </p:txBody>
      </p:sp>
      <p:sp>
        <p:nvSpPr>
          <p:cNvPr id="53" name="Freeform 3">
            <a:extLst>
              <a:ext uri="{FF2B5EF4-FFF2-40B4-BE49-F238E27FC236}">
                <a16:creationId xmlns:a16="http://schemas.microsoft.com/office/drawing/2014/main" id="{C8BD4256-932B-441F-B570-739773CC68F9}"/>
              </a:ext>
            </a:extLst>
          </p:cNvPr>
          <p:cNvSpPr/>
          <p:nvPr/>
        </p:nvSpPr>
        <p:spPr>
          <a:xfrm>
            <a:off x="1532905" y="2435862"/>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4" name="Freeform 3">
            <a:extLst>
              <a:ext uri="{FF2B5EF4-FFF2-40B4-BE49-F238E27FC236}">
                <a16:creationId xmlns:a16="http://schemas.microsoft.com/office/drawing/2014/main" id="{FEEC975B-E4BE-403B-9C47-429C6E2E2D4D}"/>
              </a:ext>
            </a:extLst>
          </p:cNvPr>
          <p:cNvSpPr/>
          <p:nvPr/>
        </p:nvSpPr>
        <p:spPr>
          <a:xfrm>
            <a:off x="1532905" y="2564954"/>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5" name="Freeform 3">
            <a:extLst>
              <a:ext uri="{FF2B5EF4-FFF2-40B4-BE49-F238E27FC236}">
                <a16:creationId xmlns:a16="http://schemas.microsoft.com/office/drawing/2014/main" id="{F5783273-FE73-4511-AC19-5D9B82F2758B}"/>
              </a:ext>
            </a:extLst>
          </p:cNvPr>
          <p:cNvSpPr/>
          <p:nvPr/>
        </p:nvSpPr>
        <p:spPr>
          <a:xfrm>
            <a:off x="1532905" y="2694046"/>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6" name="TextBox 1">
            <a:extLst>
              <a:ext uri="{FF2B5EF4-FFF2-40B4-BE49-F238E27FC236}">
                <a16:creationId xmlns:a16="http://schemas.microsoft.com/office/drawing/2014/main" id="{F1E3C42D-F408-4593-BC6F-5A3E69AE3C8A}"/>
              </a:ext>
            </a:extLst>
          </p:cNvPr>
          <p:cNvSpPr txBox="1"/>
          <p:nvPr/>
        </p:nvSpPr>
        <p:spPr>
          <a:xfrm>
            <a:off x="1679527" y="2888283"/>
            <a:ext cx="897774" cy="549261"/>
          </a:xfrm>
          <a:prstGeom prst="rect">
            <a:avLst/>
          </a:prstGeom>
          <a:noFill/>
        </p:spPr>
        <p:txBody>
          <a:bodyPr wrap="square" lIns="0" tIns="0" rIns="0" bIns="41029" rtlCol="0">
            <a:spAutoFit/>
          </a:bodyPr>
          <a:lstStyle/>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Randomization</a:t>
            </a:r>
          </a:p>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a:t>
            </a:r>
            <a:r>
              <a:rPr lang="en-US" altLang="zh-CN" sz="1100"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 </a:t>
            </a: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120</a:t>
            </a:r>
            <a:r>
              <a:rPr lang="en-US" altLang="zh-CN" sz="1100"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 </a:t>
            </a: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hours</a:t>
            </a:r>
          </a:p>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post-PCI*</a:t>
            </a:r>
          </a:p>
        </p:txBody>
      </p:sp>
      <p:sp>
        <p:nvSpPr>
          <p:cNvPr id="95" name="TextBox 94">
            <a:extLst>
              <a:ext uri="{FF2B5EF4-FFF2-40B4-BE49-F238E27FC236}">
                <a16:creationId xmlns:a16="http://schemas.microsoft.com/office/drawing/2014/main" id="{D65D8507-6902-4B4D-BD60-5EB2D8F89408}"/>
              </a:ext>
            </a:extLst>
          </p:cNvPr>
          <p:cNvSpPr txBox="1"/>
          <p:nvPr/>
        </p:nvSpPr>
        <p:spPr>
          <a:xfrm>
            <a:off x="562788" y="1978626"/>
            <a:ext cx="993178" cy="1015663"/>
          </a:xfrm>
          <a:prstGeom prst="rect">
            <a:avLst/>
          </a:prstGeom>
          <a:solidFill>
            <a:srgbClr val="1B1A5A"/>
          </a:solidFill>
          <a:effectLst>
            <a:outerShdw blurRad="50800" dist="38100" dir="2700000" algn="tl" rotWithShape="0">
              <a:prstClr val="black">
                <a:alpha val="40000"/>
              </a:prstClr>
            </a:outerShdw>
          </a:effectLst>
        </p:spPr>
        <p:txBody>
          <a:bodyPr wrap="square" rtlCol="0" anchor="ctr">
            <a:spAutoFit/>
          </a:bodyPr>
          <a:lstStyle/>
          <a:p>
            <a:pPr algn="ctr"/>
            <a:r>
              <a:rPr lang="en-CA" sz="1200" b="1" dirty="0">
                <a:solidFill>
                  <a:schemeClr val="bg1"/>
                </a:solidFill>
                <a:latin typeface="Arial Narrow" panose="020B0606020202030204" pitchFamily="34" charset="0"/>
              </a:rPr>
              <a:t>Patients</a:t>
            </a:r>
          </a:p>
          <a:p>
            <a:pPr algn="ctr"/>
            <a:r>
              <a:rPr lang="en-CA" sz="1200" b="1" dirty="0">
                <a:solidFill>
                  <a:schemeClr val="bg1"/>
                </a:solidFill>
                <a:latin typeface="Arial Narrow" panose="020B0606020202030204" pitchFamily="34" charset="0"/>
              </a:rPr>
              <a:t>with AF undergoing</a:t>
            </a:r>
          </a:p>
          <a:p>
            <a:pPr algn="ctr"/>
            <a:r>
              <a:rPr lang="en-CA" sz="1200" b="1" dirty="0">
                <a:solidFill>
                  <a:schemeClr val="bg1"/>
                </a:solidFill>
                <a:latin typeface="Arial Narrow" panose="020B0606020202030204" pitchFamily="34" charset="0"/>
              </a:rPr>
              <a:t>PCI with stenting</a:t>
            </a:r>
          </a:p>
        </p:txBody>
      </p:sp>
      <p:cxnSp>
        <p:nvCxnSpPr>
          <p:cNvPr id="96" name="Straight Connector 95">
            <a:extLst>
              <a:ext uri="{FF2B5EF4-FFF2-40B4-BE49-F238E27FC236}">
                <a16:creationId xmlns:a16="http://schemas.microsoft.com/office/drawing/2014/main" id="{BA20D858-1740-4495-BD70-34210C854A40}"/>
              </a:ext>
            </a:extLst>
          </p:cNvPr>
          <p:cNvCxnSpPr/>
          <p:nvPr/>
        </p:nvCxnSpPr>
        <p:spPr>
          <a:xfrm>
            <a:off x="1510871" y="2774548"/>
            <a:ext cx="0" cy="1188720"/>
          </a:xfrm>
          <a:prstGeom prst="line">
            <a:avLst/>
          </a:prstGeom>
          <a:ln w="19050">
            <a:solidFill>
              <a:srgbClr val="1B1A5A"/>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7" name="TextBox 1">
            <a:extLst>
              <a:ext uri="{FF2B5EF4-FFF2-40B4-BE49-F238E27FC236}">
                <a16:creationId xmlns:a16="http://schemas.microsoft.com/office/drawing/2014/main" id="{CAF2085D-8507-4BF3-B6CC-3BFC88E3736E}"/>
              </a:ext>
            </a:extLst>
          </p:cNvPr>
          <p:cNvSpPr txBox="1"/>
          <p:nvPr/>
        </p:nvSpPr>
        <p:spPr>
          <a:xfrm>
            <a:off x="589259" y="3217625"/>
            <a:ext cx="897774" cy="226096"/>
          </a:xfrm>
          <a:prstGeom prst="rect">
            <a:avLst/>
          </a:prstGeom>
          <a:noFill/>
        </p:spPr>
        <p:txBody>
          <a:bodyPr wrap="square" lIns="0" tIns="0" rIns="0" bIns="41029" rtlCol="0">
            <a:spAutoFit/>
          </a:bodyPr>
          <a:lstStyle/>
          <a:p>
            <a:pPr algn="ctr" defTabSz="914400">
              <a:tabLst>
                <a:tab pos="113970" algn="l"/>
                <a:tab pos="148161" algn="l"/>
              </a:tabLst>
            </a:pPr>
            <a:r>
              <a:rPr lang="en-US" altLang="zh-CN" sz="12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N=2725</a:t>
            </a:r>
          </a:p>
        </p:txBody>
      </p:sp>
      <p:sp>
        <p:nvSpPr>
          <p:cNvPr id="98" name="Flowchart: Connector 97">
            <a:extLst>
              <a:ext uri="{FF2B5EF4-FFF2-40B4-BE49-F238E27FC236}">
                <a16:creationId xmlns:a16="http://schemas.microsoft.com/office/drawing/2014/main" id="{693ACE76-2B6A-4445-A8DC-71068700B9F0}"/>
              </a:ext>
            </a:extLst>
          </p:cNvPr>
          <p:cNvSpPr/>
          <p:nvPr/>
        </p:nvSpPr>
        <p:spPr>
          <a:xfrm>
            <a:off x="2369899" y="2232917"/>
            <a:ext cx="459611" cy="466613"/>
          </a:xfrm>
          <a:prstGeom prst="flowChartConnector">
            <a:avLst/>
          </a:prstGeom>
          <a:solidFill>
            <a:schemeClr val="bg1"/>
          </a:solidFill>
          <a:ln w="38100">
            <a:solidFill>
              <a:srgbClr val="1B1A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99" name="TextBox 98">
            <a:extLst>
              <a:ext uri="{FF2B5EF4-FFF2-40B4-BE49-F238E27FC236}">
                <a16:creationId xmlns:a16="http://schemas.microsoft.com/office/drawing/2014/main" id="{73397B26-F86B-443B-A6CF-4978CF1AC490}"/>
              </a:ext>
            </a:extLst>
          </p:cNvPr>
          <p:cNvSpPr txBox="1"/>
          <p:nvPr/>
        </p:nvSpPr>
        <p:spPr>
          <a:xfrm>
            <a:off x="2533520" y="2380729"/>
            <a:ext cx="305969" cy="301757"/>
          </a:xfrm>
          <a:prstGeom prst="rect">
            <a:avLst/>
          </a:prstGeom>
          <a:noFill/>
        </p:spPr>
        <p:txBody>
          <a:bodyPr wrap="square" lIns="0" tIns="0" rIns="0" bIns="41029" rtlCol="0">
            <a:spAutoFit/>
          </a:bodyPr>
          <a:lstStyle/>
          <a:p>
            <a:pPr defTabSz="914400">
              <a:lnSpc>
                <a:spcPts val="1974"/>
              </a:lnSpc>
            </a:pPr>
            <a:r>
              <a:rPr lang="en-US" altLang="zh-CN" sz="20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R</a:t>
            </a:r>
          </a:p>
        </p:txBody>
      </p:sp>
      <p:cxnSp>
        <p:nvCxnSpPr>
          <p:cNvPr id="100" name="Straight Connector 99">
            <a:extLst>
              <a:ext uri="{FF2B5EF4-FFF2-40B4-BE49-F238E27FC236}">
                <a16:creationId xmlns:a16="http://schemas.microsoft.com/office/drawing/2014/main" id="{E0841548-1894-4DDB-B511-AF71E2CFDA68}"/>
              </a:ext>
            </a:extLst>
          </p:cNvPr>
          <p:cNvCxnSpPr>
            <a:cxnSpLocks/>
          </p:cNvCxnSpPr>
          <p:nvPr/>
        </p:nvCxnSpPr>
        <p:spPr>
          <a:xfrm>
            <a:off x="2910046" y="1821639"/>
            <a:ext cx="4540788" cy="0"/>
          </a:xfrm>
          <a:prstGeom prst="line">
            <a:avLst/>
          </a:prstGeom>
          <a:ln w="28575">
            <a:solidFill>
              <a:srgbClr val="19325C"/>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6157855-6694-4A0D-B17B-8720CFBC9B1F}"/>
              </a:ext>
            </a:extLst>
          </p:cNvPr>
          <p:cNvCxnSpPr>
            <a:cxnSpLocks/>
          </p:cNvCxnSpPr>
          <p:nvPr/>
        </p:nvCxnSpPr>
        <p:spPr>
          <a:xfrm>
            <a:off x="2903783" y="3121403"/>
            <a:ext cx="4540788" cy="0"/>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9CA3B65-A26A-4F33-8154-9CF012D1F7EE}"/>
              </a:ext>
            </a:extLst>
          </p:cNvPr>
          <p:cNvCxnSpPr/>
          <p:nvPr/>
        </p:nvCxnSpPr>
        <p:spPr>
          <a:xfrm>
            <a:off x="7453267" y="1825122"/>
            <a:ext cx="0" cy="2194560"/>
          </a:xfrm>
          <a:prstGeom prst="line">
            <a:avLst/>
          </a:prstGeom>
          <a:ln w="19050">
            <a:solidFill>
              <a:srgbClr val="1B1A5A"/>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3" name="TextBox 1">
            <a:extLst>
              <a:ext uri="{FF2B5EF4-FFF2-40B4-BE49-F238E27FC236}">
                <a16:creationId xmlns:a16="http://schemas.microsoft.com/office/drawing/2014/main" id="{4D910493-5386-4EC4-A450-A60E7F6D6B62}"/>
              </a:ext>
            </a:extLst>
          </p:cNvPr>
          <p:cNvSpPr txBox="1"/>
          <p:nvPr/>
        </p:nvSpPr>
        <p:spPr>
          <a:xfrm>
            <a:off x="7552594" y="1762317"/>
            <a:ext cx="1140627" cy="903204"/>
          </a:xfrm>
          <a:prstGeom prst="rect">
            <a:avLst/>
          </a:prstGeom>
          <a:noFill/>
        </p:spPr>
        <p:txBody>
          <a:bodyPr wrap="square" lIns="0" tIns="0" rIns="0" bIns="41029" rtlCol="0">
            <a:spAutoFit/>
          </a:bodyPr>
          <a:lstStyle/>
          <a:p>
            <a:pPr algn="ctr" defTabSz="914400">
              <a:tabLst>
                <a:tab pos="113970" algn="l"/>
                <a:tab pos="148161" algn="l"/>
              </a:tabLst>
            </a:pPr>
            <a:r>
              <a:rPr lang="en-CA"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M</a:t>
            </a:r>
            <a:r>
              <a:rPr lang="en-US" altLang="zh-CN" sz="1400" b="1" dirty="0" err="1">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ean</a:t>
            </a:r>
            <a:r>
              <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 Duration of Follow-Up:</a:t>
            </a:r>
          </a:p>
          <a:p>
            <a:pPr algn="ctr" defTabSz="914400">
              <a:tabLst>
                <a:tab pos="113970" algn="l"/>
                <a:tab pos="148161" algn="l"/>
              </a:tabLst>
            </a:pPr>
            <a:r>
              <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~14 months</a:t>
            </a:r>
          </a:p>
          <a:p>
            <a:pPr algn="ctr" defTabSz="914400">
              <a:tabLst>
                <a:tab pos="113970" algn="l"/>
                <a:tab pos="148161" algn="l"/>
              </a:tabLst>
            </a:pPr>
            <a:endPar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cxnSp>
        <p:nvCxnSpPr>
          <p:cNvPr id="104" name="Straight Connector 103">
            <a:extLst>
              <a:ext uri="{FF2B5EF4-FFF2-40B4-BE49-F238E27FC236}">
                <a16:creationId xmlns:a16="http://schemas.microsoft.com/office/drawing/2014/main" id="{34D321E8-431B-4158-A2DC-9469807431ED}"/>
              </a:ext>
            </a:extLst>
          </p:cNvPr>
          <p:cNvCxnSpPr/>
          <p:nvPr/>
        </p:nvCxnSpPr>
        <p:spPr>
          <a:xfrm>
            <a:off x="2599705" y="2704864"/>
            <a:ext cx="0" cy="1280160"/>
          </a:xfrm>
          <a:prstGeom prst="line">
            <a:avLst/>
          </a:prstGeom>
          <a:ln w="19050">
            <a:solidFill>
              <a:srgbClr val="1B1A5A"/>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 name="TextBox 1">
            <a:extLst>
              <a:ext uri="{FF2B5EF4-FFF2-40B4-BE49-F238E27FC236}">
                <a16:creationId xmlns:a16="http://schemas.microsoft.com/office/drawing/2014/main" id="{EC8926FD-9A74-461D-ADC1-4DE426AA2FAE}"/>
              </a:ext>
            </a:extLst>
          </p:cNvPr>
          <p:cNvSpPr txBox="1"/>
          <p:nvPr/>
        </p:nvSpPr>
        <p:spPr>
          <a:xfrm>
            <a:off x="2985563" y="1530344"/>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19325C"/>
                </a:solidFill>
                <a:latin typeface="Arial Narrow" panose="020B0606020202030204" pitchFamily="34" charset="0"/>
                <a:ea typeface="宋体" panose="02010600030101010101" pitchFamily="2" charset="-122"/>
                <a:cs typeface="Helvetica-Bold" pitchFamily="18" charset="0"/>
              </a:rPr>
              <a:t>Dabigatran 150 mg BID + P2Y12 inhibitor</a:t>
            </a:r>
          </a:p>
        </p:txBody>
      </p:sp>
      <p:sp>
        <p:nvSpPr>
          <p:cNvPr id="106" name="TextBox 1">
            <a:extLst>
              <a:ext uri="{FF2B5EF4-FFF2-40B4-BE49-F238E27FC236}">
                <a16:creationId xmlns:a16="http://schemas.microsoft.com/office/drawing/2014/main" id="{CDB9A052-A74E-4A70-A74D-704F86A6A4B7}"/>
              </a:ext>
            </a:extLst>
          </p:cNvPr>
          <p:cNvSpPr txBox="1"/>
          <p:nvPr/>
        </p:nvSpPr>
        <p:spPr>
          <a:xfrm>
            <a:off x="2985563" y="2210241"/>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356AC1"/>
                </a:solidFill>
                <a:latin typeface="Arial Narrow" panose="020B0606020202030204" pitchFamily="34" charset="0"/>
                <a:ea typeface="宋体" panose="02010600030101010101" pitchFamily="2" charset="-122"/>
                <a:cs typeface="Helvetica-Bold" pitchFamily="18" charset="0"/>
              </a:rPr>
              <a:t>Dabigatran 110 mg BID + P2Y12 inhibitor</a:t>
            </a:r>
          </a:p>
        </p:txBody>
      </p:sp>
      <p:sp>
        <p:nvSpPr>
          <p:cNvPr id="107" name="TextBox 1">
            <a:extLst>
              <a:ext uri="{FF2B5EF4-FFF2-40B4-BE49-F238E27FC236}">
                <a16:creationId xmlns:a16="http://schemas.microsoft.com/office/drawing/2014/main" id="{2F3D60BF-4FF7-4515-A2A0-9B1D47ADAE71}"/>
              </a:ext>
            </a:extLst>
          </p:cNvPr>
          <p:cNvSpPr txBox="1"/>
          <p:nvPr/>
        </p:nvSpPr>
        <p:spPr>
          <a:xfrm>
            <a:off x="2985562" y="2859897"/>
            <a:ext cx="3922935"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30C1D7"/>
                </a:solidFill>
                <a:latin typeface="Arial Narrow" panose="020B0606020202030204" pitchFamily="34" charset="0"/>
                <a:ea typeface="宋体" panose="02010600030101010101" pitchFamily="2" charset="-122"/>
                <a:cs typeface="Helvetica-Bold" pitchFamily="18" charset="0"/>
              </a:rPr>
              <a:t>Warfarin (INR 2.0–3.0) + P2Y12 inhibitor + ASA</a:t>
            </a:r>
          </a:p>
        </p:txBody>
      </p:sp>
      <p:sp>
        <p:nvSpPr>
          <p:cNvPr id="108" name="TextBox 1">
            <a:extLst>
              <a:ext uri="{FF2B5EF4-FFF2-40B4-BE49-F238E27FC236}">
                <a16:creationId xmlns:a16="http://schemas.microsoft.com/office/drawing/2014/main" id="{46DB3019-1277-4DE2-84E6-6BE28C3492BD}"/>
              </a:ext>
            </a:extLst>
          </p:cNvPr>
          <p:cNvSpPr txBox="1"/>
          <p:nvPr/>
        </p:nvSpPr>
        <p:spPr>
          <a:xfrm>
            <a:off x="2985562" y="3246589"/>
            <a:ext cx="4396594" cy="595427"/>
          </a:xfrm>
          <a:prstGeom prst="rect">
            <a:avLst/>
          </a:prstGeom>
          <a:noFill/>
        </p:spPr>
        <p:txBody>
          <a:bodyPr wrap="square" lIns="0" tIns="0" rIns="0" bIns="41029" rtlCol="0">
            <a:spAutoFit/>
          </a:bodyPr>
          <a:lstStyle/>
          <a:p>
            <a:pPr defTabSz="914400">
              <a:tabLst>
                <a:tab pos="113970" algn="l"/>
                <a:tab pos="148161" algn="l"/>
              </a:tabLst>
            </a:pPr>
            <a:r>
              <a:rPr lang="en-CA" altLang="zh-CN" sz="12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6-month minimum treatment duration with visits every 3 months for the first year, then visits and telephone contact alternating every 3 months and a 1-month post-treatment visit</a:t>
            </a:r>
          </a:p>
        </p:txBody>
      </p:sp>
      <p:sp>
        <p:nvSpPr>
          <p:cNvPr id="109" name="Arrow: Pentagon 108">
            <a:extLst>
              <a:ext uri="{FF2B5EF4-FFF2-40B4-BE49-F238E27FC236}">
                <a16:creationId xmlns:a16="http://schemas.microsoft.com/office/drawing/2014/main" id="{F1529196-1B65-4937-9BDE-A2A087E4B333}"/>
              </a:ext>
            </a:extLst>
          </p:cNvPr>
          <p:cNvSpPr/>
          <p:nvPr/>
        </p:nvSpPr>
        <p:spPr>
          <a:xfrm>
            <a:off x="2686504" y="4167645"/>
            <a:ext cx="4783351" cy="274320"/>
          </a:xfrm>
          <a:prstGeom prst="homePlate">
            <a:avLst/>
          </a:prstGeom>
          <a:solidFill>
            <a:srgbClr val="19325C">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0" name="Arrow: Pentagon 109">
            <a:extLst>
              <a:ext uri="{FF2B5EF4-FFF2-40B4-BE49-F238E27FC236}">
                <a16:creationId xmlns:a16="http://schemas.microsoft.com/office/drawing/2014/main" id="{8B12F83A-4318-4D19-9C87-26007465F886}"/>
              </a:ext>
            </a:extLst>
          </p:cNvPr>
          <p:cNvSpPr/>
          <p:nvPr/>
        </p:nvSpPr>
        <p:spPr>
          <a:xfrm>
            <a:off x="2686504" y="4526834"/>
            <a:ext cx="4783351" cy="274320"/>
          </a:xfrm>
          <a:prstGeom prst="homePlate">
            <a:avLst/>
          </a:prstGeom>
          <a:solidFill>
            <a:srgbClr val="19325C">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1" name="Arrow: Pentagon 110">
            <a:extLst>
              <a:ext uri="{FF2B5EF4-FFF2-40B4-BE49-F238E27FC236}">
                <a16:creationId xmlns:a16="http://schemas.microsoft.com/office/drawing/2014/main" id="{CCF530D7-7DC2-4569-A02D-B0276E90E76A}"/>
              </a:ext>
            </a:extLst>
          </p:cNvPr>
          <p:cNvSpPr/>
          <p:nvPr/>
        </p:nvSpPr>
        <p:spPr>
          <a:xfrm>
            <a:off x="2686504" y="5681116"/>
            <a:ext cx="914400" cy="182880"/>
          </a:xfrm>
          <a:prstGeom prst="homePlate">
            <a:avLst/>
          </a:prstGeom>
          <a:solidFill>
            <a:srgbClr val="DCF4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2" name="TextBox 1">
            <a:extLst>
              <a:ext uri="{FF2B5EF4-FFF2-40B4-BE49-F238E27FC236}">
                <a16:creationId xmlns:a16="http://schemas.microsoft.com/office/drawing/2014/main" id="{854E8D2E-5D81-43FB-B481-66AC8D351636}"/>
              </a:ext>
            </a:extLst>
          </p:cNvPr>
          <p:cNvSpPr txBox="1"/>
          <p:nvPr/>
        </p:nvSpPr>
        <p:spPr>
          <a:xfrm>
            <a:off x="3019963" y="4206059"/>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Dabigatran (110  or 150 mg)</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113" name="TextBox 1">
            <a:extLst>
              <a:ext uri="{FF2B5EF4-FFF2-40B4-BE49-F238E27FC236}">
                <a16:creationId xmlns:a16="http://schemas.microsoft.com/office/drawing/2014/main" id="{D0EBE0D1-662A-4FB6-AEA1-90B901AA27B3}"/>
              </a:ext>
            </a:extLst>
          </p:cNvPr>
          <p:cNvSpPr txBox="1"/>
          <p:nvPr/>
        </p:nvSpPr>
        <p:spPr>
          <a:xfrm>
            <a:off x="3019962" y="4571992"/>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P2Y12 inhibitor</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114" name="Arrow: Pentagon 113">
            <a:extLst>
              <a:ext uri="{FF2B5EF4-FFF2-40B4-BE49-F238E27FC236}">
                <a16:creationId xmlns:a16="http://schemas.microsoft.com/office/drawing/2014/main" id="{1D318A59-985C-479F-B1A7-C12345F2A384}"/>
              </a:ext>
            </a:extLst>
          </p:cNvPr>
          <p:cNvSpPr/>
          <p:nvPr/>
        </p:nvSpPr>
        <p:spPr>
          <a:xfrm>
            <a:off x="2686504" y="4947610"/>
            <a:ext cx="4783351" cy="274320"/>
          </a:xfrm>
          <a:prstGeom prst="homePlate">
            <a:avLst/>
          </a:prstGeom>
          <a:solidFill>
            <a:srgbClr val="30C1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5" name="Arrow: Pentagon 114">
            <a:extLst>
              <a:ext uri="{FF2B5EF4-FFF2-40B4-BE49-F238E27FC236}">
                <a16:creationId xmlns:a16="http://schemas.microsoft.com/office/drawing/2014/main" id="{2835002B-F5D9-4698-953A-94ACF031651A}"/>
              </a:ext>
            </a:extLst>
          </p:cNvPr>
          <p:cNvSpPr/>
          <p:nvPr/>
        </p:nvSpPr>
        <p:spPr>
          <a:xfrm>
            <a:off x="2686504" y="5306799"/>
            <a:ext cx="4783351" cy="274320"/>
          </a:xfrm>
          <a:prstGeom prst="homePlate">
            <a:avLst/>
          </a:prstGeom>
          <a:solidFill>
            <a:srgbClr val="30C1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6" name="TextBox 1">
            <a:extLst>
              <a:ext uri="{FF2B5EF4-FFF2-40B4-BE49-F238E27FC236}">
                <a16:creationId xmlns:a16="http://schemas.microsoft.com/office/drawing/2014/main" id="{6DC8C808-B3CC-4705-8D04-0D5431BB7E37}"/>
              </a:ext>
            </a:extLst>
          </p:cNvPr>
          <p:cNvSpPr txBox="1"/>
          <p:nvPr/>
        </p:nvSpPr>
        <p:spPr>
          <a:xfrm>
            <a:off x="3019963" y="4986024"/>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err="1">
                <a:solidFill>
                  <a:schemeClr val="bg1"/>
                </a:solidFill>
                <a:latin typeface="Arial Narrow" panose="020B0606020202030204" pitchFamily="34" charset="0"/>
                <a:ea typeface="宋体" panose="02010600030101010101" pitchFamily="2" charset="-122"/>
                <a:cs typeface="Helvetica-Bold" pitchFamily="18" charset="0"/>
              </a:rPr>
              <a:t>Warfarim</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117" name="TextBox 1">
            <a:extLst>
              <a:ext uri="{FF2B5EF4-FFF2-40B4-BE49-F238E27FC236}">
                <a16:creationId xmlns:a16="http://schemas.microsoft.com/office/drawing/2014/main" id="{3709DD04-51C8-411C-8A00-EC5A173208B8}"/>
              </a:ext>
            </a:extLst>
          </p:cNvPr>
          <p:cNvSpPr txBox="1"/>
          <p:nvPr/>
        </p:nvSpPr>
        <p:spPr>
          <a:xfrm>
            <a:off x="3019962" y="5351957"/>
            <a:ext cx="3436847" cy="210707"/>
          </a:xfrm>
          <a:prstGeom prst="rect">
            <a:avLst/>
          </a:prstGeom>
          <a:solidFill>
            <a:srgbClr val="30C1D7"/>
          </a:solid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P2Y12 inhibitor</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118" name="Arrow: Pentagon 117">
            <a:extLst>
              <a:ext uri="{FF2B5EF4-FFF2-40B4-BE49-F238E27FC236}">
                <a16:creationId xmlns:a16="http://schemas.microsoft.com/office/drawing/2014/main" id="{C2AE0717-DDA2-4AD2-9832-A749B7B4621C}"/>
              </a:ext>
            </a:extLst>
          </p:cNvPr>
          <p:cNvSpPr/>
          <p:nvPr/>
        </p:nvSpPr>
        <p:spPr>
          <a:xfrm>
            <a:off x="2673184" y="5944109"/>
            <a:ext cx="1737360" cy="182880"/>
          </a:xfrm>
          <a:prstGeom prst="homePlate">
            <a:avLst/>
          </a:prstGeom>
          <a:solidFill>
            <a:srgbClr val="DCF4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119" name="TextBox 1">
            <a:extLst>
              <a:ext uri="{FF2B5EF4-FFF2-40B4-BE49-F238E27FC236}">
                <a16:creationId xmlns:a16="http://schemas.microsoft.com/office/drawing/2014/main" id="{92551792-F9E3-4ABE-80B4-4F53FDA7AEF8}"/>
              </a:ext>
            </a:extLst>
          </p:cNvPr>
          <p:cNvSpPr txBox="1"/>
          <p:nvPr/>
        </p:nvSpPr>
        <p:spPr>
          <a:xfrm>
            <a:off x="4465630" y="5655702"/>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 month of ASA (BMS)</a:t>
            </a:r>
            <a:endParaRPr lang="en-US"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sp>
        <p:nvSpPr>
          <p:cNvPr id="120" name="TextBox 1">
            <a:extLst>
              <a:ext uri="{FF2B5EF4-FFF2-40B4-BE49-F238E27FC236}">
                <a16:creationId xmlns:a16="http://schemas.microsoft.com/office/drawing/2014/main" id="{50F7AC22-594B-4ED9-8F0A-6708A64000B9}"/>
              </a:ext>
            </a:extLst>
          </p:cNvPr>
          <p:cNvSpPr txBox="1"/>
          <p:nvPr/>
        </p:nvSpPr>
        <p:spPr>
          <a:xfrm>
            <a:off x="4465630" y="5945925"/>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3 months of ASA (DES)</a:t>
            </a:r>
            <a:endParaRPr lang="en-US"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spTree>
    <p:extLst>
      <p:ext uri="{BB962C8B-B14F-4D97-AF65-F5344CB8AC3E}">
        <p14:creationId xmlns:p14="http://schemas.microsoft.com/office/powerpoint/2010/main" val="1354800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2E15958F-AAAF-4DBC-8D23-2FD61CAE37CC}"/>
              </a:ext>
            </a:extLst>
          </p:cNvPr>
          <p:cNvCxnSpPr/>
          <p:nvPr/>
        </p:nvCxnSpPr>
        <p:spPr>
          <a:xfrm>
            <a:off x="3995885" y="3332331"/>
            <a:ext cx="0" cy="548640"/>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497" y="154912"/>
            <a:ext cx="2100626" cy="827435"/>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cxnSp>
        <p:nvCxnSpPr>
          <p:cNvPr id="45" name="Straight Arrow Connector 44">
            <a:extLst>
              <a:ext uri="{FF2B5EF4-FFF2-40B4-BE49-F238E27FC236}">
                <a16:creationId xmlns:a16="http://schemas.microsoft.com/office/drawing/2014/main" id="{5CF3DB78-8D5C-4BB2-B805-9FDA959754F4}"/>
              </a:ext>
            </a:extLst>
          </p:cNvPr>
          <p:cNvCxnSpPr/>
          <p:nvPr/>
        </p:nvCxnSpPr>
        <p:spPr>
          <a:xfrm>
            <a:off x="4006902" y="3247040"/>
            <a:ext cx="3627787" cy="0"/>
          </a:xfrm>
          <a:prstGeom prst="straightConnector1">
            <a:avLst/>
          </a:prstGeom>
          <a:ln w="28575">
            <a:solidFill>
              <a:srgbClr val="356AC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EC25D9E-877F-45C9-8C58-56A29309B0E9}"/>
              </a:ext>
            </a:extLst>
          </p:cNvPr>
          <p:cNvSpPr txBox="1"/>
          <p:nvPr/>
        </p:nvSpPr>
        <p:spPr>
          <a:xfrm>
            <a:off x="506777" y="2721878"/>
            <a:ext cx="2666081" cy="1077218"/>
          </a:xfrm>
          <a:prstGeom prst="rect">
            <a:avLst/>
          </a:prstGeom>
          <a:solidFill>
            <a:srgbClr val="1B1A5A"/>
          </a:solidFill>
          <a:effectLst>
            <a:outerShdw blurRad="50800" dist="38100" dir="2700000" algn="tl" rotWithShape="0">
              <a:prstClr val="black">
                <a:alpha val="40000"/>
              </a:prstClr>
            </a:outerShdw>
          </a:effectLst>
        </p:spPr>
        <p:txBody>
          <a:bodyPr wrap="square" rtlCol="0" anchor="ctr">
            <a:spAutoFit/>
          </a:bodyPr>
          <a:lstStyle/>
          <a:p>
            <a:pPr algn="ctr"/>
            <a:r>
              <a:rPr lang="en-CA" sz="1600" b="1" dirty="0">
                <a:solidFill>
                  <a:schemeClr val="bg1"/>
                </a:solidFill>
                <a:latin typeface="Arial Narrow" panose="020B0606020202030204" pitchFamily="34" charset="0"/>
              </a:rPr>
              <a:t>Patients aged &lt;80 years worldwide (&lt;70 years in Japan), and patients</a:t>
            </a:r>
          </a:p>
          <a:p>
            <a:pPr algn="ctr"/>
            <a:r>
              <a:rPr lang="en-CA" sz="1600" b="1" dirty="0">
                <a:solidFill>
                  <a:schemeClr val="bg1"/>
                </a:solidFill>
                <a:latin typeface="Arial Narrow" panose="020B0606020202030204" pitchFamily="34" charset="0"/>
              </a:rPr>
              <a:t>aged ≥ 80 years in the USA</a:t>
            </a:r>
          </a:p>
        </p:txBody>
      </p:sp>
      <p:sp>
        <p:nvSpPr>
          <p:cNvPr id="58" name="Rectangle 57">
            <a:extLst>
              <a:ext uri="{FF2B5EF4-FFF2-40B4-BE49-F238E27FC236}">
                <a16:creationId xmlns:a16="http://schemas.microsoft.com/office/drawing/2014/main" id="{F5192A80-BFAD-4BE2-BC12-8DDE723DBAB7}"/>
              </a:ext>
            </a:extLst>
          </p:cNvPr>
          <p:cNvSpPr/>
          <p:nvPr/>
        </p:nvSpPr>
        <p:spPr>
          <a:xfrm>
            <a:off x="138470" y="1356420"/>
            <a:ext cx="8687877" cy="523220"/>
          </a:xfrm>
          <a:prstGeom prst="rect">
            <a:avLst/>
          </a:prstGeom>
          <a:noFill/>
        </p:spPr>
        <p:txBody>
          <a:bodyPr wrap="square">
            <a:spAutoFit/>
          </a:bodyPr>
          <a:lstStyle/>
          <a:p>
            <a:pPr lvl="0"/>
            <a:r>
              <a:rPr lang="en-CA" sz="2800" b="1" dirty="0">
                <a:solidFill>
                  <a:srgbClr val="356AC1"/>
                </a:solidFill>
                <a:latin typeface="Arial Narrow" panose="020B0606020202030204" pitchFamily="34" charset="0"/>
                <a:cs typeface="Aharoni" panose="02010803020104030203" pitchFamily="2" charset="-79"/>
              </a:rPr>
              <a:t>Patients were randomized based on age group and location</a:t>
            </a:r>
          </a:p>
        </p:txBody>
      </p:sp>
      <p:sp>
        <p:nvSpPr>
          <p:cNvPr id="59" name="TextBox 58">
            <a:extLst>
              <a:ext uri="{FF2B5EF4-FFF2-40B4-BE49-F238E27FC236}">
                <a16:creationId xmlns:a16="http://schemas.microsoft.com/office/drawing/2014/main" id="{6A3FD129-166C-4F9B-836B-6E4A477735ED}"/>
              </a:ext>
            </a:extLst>
          </p:cNvPr>
          <p:cNvSpPr txBox="1"/>
          <p:nvPr/>
        </p:nvSpPr>
        <p:spPr>
          <a:xfrm>
            <a:off x="506777" y="4625831"/>
            <a:ext cx="2666081" cy="830997"/>
          </a:xfrm>
          <a:prstGeom prst="rect">
            <a:avLst/>
          </a:prstGeom>
          <a:solidFill>
            <a:srgbClr val="1B1A5A"/>
          </a:solidFill>
          <a:effectLst>
            <a:outerShdw blurRad="50800" dist="38100" dir="2700000" algn="tl" rotWithShape="0">
              <a:prstClr val="black">
                <a:alpha val="40000"/>
              </a:prstClr>
            </a:outerShdw>
          </a:effectLst>
        </p:spPr>
        <p:txBody>
          <a:bodyPr wrap="square" rtlCol="0" anchor="ctr">
            <a:spAutoFit/>
          </a:bodyPr>
          <a:lstStyle/>
          <a:p>
            <a:pPr algn="ctr"/>
            <a:r>
              <a:rPr lang="en-CA" sz="1600" b="1" dirty="0">
                <a:solidFill>
                  <a:schemeClr val="bg1"/>
                </a:solidFill>
                <a:latin typeface="Arial Narrow" panose="020B0606020202030204" pitchFamily="34" charset="0"/>
              </a:rPr>
              <a:t>Patients aged ≥ 80 years outside the USA ( ≥ 70 years in Japan)</a:t>
            </a:r>
          </a:p>
        </p:txBody>
      </p:sp>
      <p:sp>
        <p:nvSpPr>
          <p:cNvPr id="60" name="Freeform 3">
            <a:extLst>
              <a:ext uri="{FF2B5EF4-FFF2-40B4-BE49-F238E27FC236}">
                <a16:creationId xmlns:a16="http://schemas.microsoft.com/office/drawing/2014/main" id="{C99ACD68-987E-4C44-8505-88556A76B2CC}"/>
              </a:ext>
            </a:extLst>
          </p:cNvPr>
          <p:cNvSpPr/>
          <p:nvPr/>
        </p:nvSpPr>
        <p:spPr>
          <a:xfrm>
            <a:off x="3172858" y="3233593"/>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1B1A5A"/>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61" name="Freeform 3">
            <a:extLst>
              <a:ext uri="{FF2B5EF4-FFF2-40B4-BE49-F238E27FC236}">
                <a16:creationId xmlns:a16="http://schemas.microsoft.com/office/drawing/2014/main" id="{81CD6270-DF9F-4731-8514-21B319585E3B}"/>
              </a:ext>
            </a:extLst>
          </p:cNvPr>
          <p:cNvSpPr/>
          <p:nvPr/>
        </p:nvSpPr>
        <p:spPr>
          <a:xfrm>
            <a:off x="3172858" y="5006656"/>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1B1A5A"/>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62" name="Flowchart: Connector 61">
            <a:extLst>
              <a:ext uri="{FF2B5EF4-FFF2-40B4-BE49-F238E27FC236}">
                <a16:creationId xmlns:a16="http://schemas.microsoft.com/office/drawing/2014/main" id="{C387D844-F566-4615-98DA-137BC72C2D0A}"/>
              </a:ext>
            </a:extLst>
          </p:cNvPr>
          <p:cNvSpPr/>
          <p:nvPr/>
        </p:nvSpPr>
        <p:spPr>
          <a:xfrm>
            <a:off x="3915462" y="3160468"/>
            <a:ext cx="182880" cy="182880"/>
          </a:xfrm>
          <a:prstGeom prst="flowChartConnector">
            <a:avLst/>
          </a:prstGeom>
          <a:solidFill>
            <a:srgbClr val="1B1A5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3" name="Flowchart: Connector 62">
            <a:extLst>
              <a:ext uri="{FF2B5EF4-FFF2-40B4-BE49-F238E27FC236}">
                <a16:creationId xmlns:a16="http://schemas.microsoft.com/office/drawing/2014/main" id="{F89C8263-51DB-45F9-A982-D52BC7C60823}"/>
              </a:ext>
            </a:extLst>
          </p:cNvPr>
          <p:cNvSpPr/>
          <p:nvPr/>
        </p:nvSpPr>
        <p:spPr>
          <a:xfrm>
            <a:off x="3915462" y="4915216"/>
            <a:ext cx="182880" cy="182880"/>
          </a:xfrm>
          <a:prstGeom prst="flowChartConnector">
            <a:avLst/>
          </a:prstGeom>
          <a:solidFill>
            <a:srgbClr val="1B1A5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64" name="Straight Connector 63">
            <a:extLst>
              <a:ext uri="{FF2B5EF4-FFF2-40B4-BE49-F238E27FC236}">
                <a16:creationId xmlns:a16="http://schemas.microsoft.com/office/drawing/2014/main" id="{22269949-3681-42B1-969A-321DBD3F1FE7}"/>
              </a:ext>
            </a:extLst>
          </p:cNvPr>
          <p:cNvCxnSpPr/>
          <p:nvPr/>
        </p:nvCxnSpPr>
        <p:spPr>
          <a:xfrm>
            <a:off x="3995885" y="2611828"/>
            <a:ext cx="0" cy="548640"/>
          </a:xfrm>
          <a:prstGeom prst="line">
            <a:avLst/>
          </a:prstGeom>
          <a:ln w="28575">
            <a:solidFill>
              <a:srgbClr val="19325C"/>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3F49A31-DE2D-4ED3-A4E8-F3AAF7D4C043}"/>
              </a:ext>
            </a:extLst>
          </p:cNvPr>
          <p:cNvCxnSpPr/>
          <p:nvPr/>
        </p:nvCxnSpPr>
        <p:spPr>
          <a:xfrm>
            <a:off x="3984868" y="2622845"/>
            <a:ext cx="3627787" cy="0"/>
          </a:xfrm>
          <a:prstGeom prst="straightConnector1">
            <a:avLst/>
          </a:prstGeom>
          <a:ln w="28575">
            <a:solidFill>
              <a:srgbClr val="19325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A35CB5D-2CAD-4EE7-B70B-23AED0F8DACC}"/>
              </a:ext>
            </a:extLst>
          </p:cNvPr>
          <p:cNvCxnSpPr/>
          <p:nvPr/>
        </p:nvCxnSpPr>
        <p:spPr>
          <a:xfrm>
            <a:off x="3984868" y="3876195"/>
            <a:ext cx="3627787" cy="0"/>
          </a:xfrm>
          <a:prstGeom prst="straightConnector1">
            <a:avLst/>
          </a:prstGeom>
          <a:ln w="28575">
            <a:solidFill>
              <a:srgbClr val="30C1D7"/>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1">
            <a:extLst>
              <a:ext uri="{FF2B5EF4-FFF2-40B4-BE49-F238E27FC236}">
                <a16:creationId xmlns:a16="http://schemas.microsoft.com/office/drawing/2014/main" id="{596061EF-B62A-4435-A9EC-9D18B24057C7}"/>
              </a:ext>
            </a:extLst>
          </p:cNvPr>
          <p:cNvSpPr txBox="1"/>
          <p:nvPr/>
        </p:nvSpPr>
        <p:spPr>
          <a:xfrm>
            <a:off x="4131393" y="2316822"/>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19325C"/>
                </a:solidFill>
                <a:latin typeface="Arial Narrow" panose="020B0606020202030204" pitchFamily="34" charset="0"/>
                <a:ea typeface="宋体" panose="02010600030101010101" pitchFamily="2" charset="-122"/>
                <a:cs typeface="Helvetica-Bold" pitchFamily="18" charset="0"/>
              </a:rPr>
              <a:t>Dabigatran 150 mg dual therapy</a:t>
            </a:r>
          </a:p>
        </p:txBody>
      </p:sp>
      <p:sp>
        <p:nvSpPr>
          <p:cNvPr id="69" name="TextBox 1">
            <a:extLst>
              <a:ext uri="{FF2B5EF4-FFF2-40B4-BE49-F238E27FC236}">
                <a16:creationId xmlns:a16="http://schemas.microsoft.com/office/drawing/2014/main" id="{13BDE0B1-AA45-428D-A99D-599E75BCD7BD}"/>
              </a:ext>
            </a:extLst>
          </p:cNvPr>
          <p:cNvSpPr txBox="1"/>
          <p:nvPr/>
        </p:nvSpPr>
        <p:spPr>
          <a:xfrm>
            <a:off x="4131393" y="2952651"/>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356AC1"/>
                </a:solidFill>
                <a:latin typeface="Arial Narrow" panose="020B0606020202030204" pitchFamily="34" charset="0"/>
              </a:rPr>
              <a:t>Dabigatran 110 mg dual therapy</a:t>
            </a:r>
          </a:p>
        </p:txBody>
      </p:sp>
      <p:sp>
        <p:nvSpPr>
          <p:cNvPr id="70" name="TextBox 1">
            <a:extLst>
              <a:ext uri="{FF2B5EF4-FFF2-40B4-BE49-F238E27FC236}">
                <a16:creationId xmlns:a16="http://schemas.microsoft.com/office/drawing/2014/main" id="{89A2ACAE-59ED-4EA4-A799-BDACB81294FB}"/>
              </a:ext>
            </a:extLst>
          </p:cNvPr>
          <p:cNvSpPr txBox="1"/>
          <p:nvPr/>
        </p:nvSpPr>
        <p:spPr>
          <a:xfrm>
            <a:off x="4131393" y="3569256"/>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30C1D7"/>
                </a:solidFill>
                <a:latin typeface="Arial Narrow" panose="020B0606020202030204" pitchFamily="34" charset="0"/>
                <a:ea typeface="宋体" panose="02010600030101010101" pitchFamily="2" charset="-122"/>
                <a:cs typeface="Helvetica-Bold" pitchFamily="18" charset="0"/>
              </a:rPr>
              <a:t>Warfarin triple therapy</a:t>
            </a:r>
          </a:p>
        </p:txBody>
      </p:sp>
      <p:cxnSp>
        <p:nvCxnSpPr>
          <p:cNvPr id="71" name="Straight Connector 70">
            <a:extLst>
              <a:ext uri="{FF2B5EF4-FFF2-40B4-BE49-F238E27FC236}">
                <a16:creationId xmlns:a16="http://schemas.microsoft.com/office/drawing/2014/main" id="{694BE38D-F8F4-49CF-A43A-13F7D6A1175C}"/>
              </a:ext>
            </a:extLst>
          </p:cNvPr>
          <p:cNvCxnSpPr/>
          <p:nvPr/>
        </p:nvCxnSpPr>
        <p:spPr>
          <a:xfrm>
            <a:off x="3995885" y="4637099"/>
            <a:ext cx="0" cy="274320"/>
          </a:xfrm>
          <a:prstGeom prst="line">
            <a:avLst/>
          </a:prstGeom>
          <a:ln w="28575">
            <a:solidFill>
              <a:srgbClr val="356AC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A045A02-F7A3-4A07-95A6-C553712005B6}"/>
              </a:ext>
            </a:extLst>
          </p:cNvPr>
          <p:cNvCxnSpPr/>
          <p:nvPr/>
        </p:nvCxnSpPr>
        <p:spPr>
          <a:xfrm>
            <a:off x="3995885" y="5104211"/>
            <a:ext cx="0" cy="274320"/>
          </a:xfrm>
          <a:prstGeom prst="line">
            <a:avLst/>
          </a:prstGeom>
          <a:ln w="28575">
            <a:solidFill>
              <a:srgbClr val="30C1D7"/>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41B9B8-B7D4-4866-A93B-69FA063327A1}"/>
              </a:ext>
            </a:extLst>
          </p:cNvPr>
          <p:cNvCxnSpPr/>
          <p:nvPr/>
        </p:nvCxnSpPr>
        <p:spPr>
          <a:xfrm>
            <a:off x="4006902" y="4648115"/>
            <a:ext cx="3627787" cy="0"/>
          </a:xfrm>
          <a:prstGeom prst="straightConnector1">
            <a:avLst/>
          </a:prstGeom>
          <a:ln w="28575">
            <a:solidFill>
              <a:srgbClr val="356AC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99FB68E-32F0-4EE9-B582-6E5C47466A04}"/>
              </a:ext>
            </a:extLst>
          </p:cNvPr>
          <p:cNvCxnSpPr/>
          <p:nvPr/>
        </p:nvCxnSpPr>
        <p:spPr>
          <a:xfrm>
            <a:off x="3984868" y="5372651"/>
            <a:ext cx="3627787" cy="0"/>
          </a:xfrm>
          <a:prstGeom prst="straightConnector1">
            <a:avLst/>
          </a:prstGeom>
          <a:ln w="28575">
            <a:solidFill>
              <a:srgbClr val="30C1D7"/>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1">
            <a:extLst>
              <a:ext uri="{FF2B5EF4-FFF2-40B4-BE49-F238E27FC236}">
                <a16:creationId xmlns:a16="http://schemas.microsoft.com/office/drawing/2014/main" id="{7F754224-1091-408C-973A-029ABAC9B700}"/>
              </a:ext>
            </a:extLst>
          </p:cNvPr>
          <p:cNvSpPr txBox="1"/>
          <p:nvPr/>
        </p:nvSpPr>
        <p:spPr>
          <a:xfrm>
            <a:off x="4131393" y="4338430"/>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356AC1"/>
                </a:solidFill>
                <a:latin typeface="Arial Narrow" panose="020B0606020202030204" pitchFamily="34" charset="0"/>
                <a:ea typeface="宋体" panose="02010600030101010101" pitchFamily="2" charset="-122"/>
                <a:cs typeface="Helvetica-Bold" pitchFamily="18" charset="0"/>
              </a:rPr>
              <a:t>Dabigatran 110 mg dual therapy</a:t>
            </a:r>
          </a:p>
        </p:txBody>
      </p:sp>
      <p:sp>
        <p:nvSpPr>
          <p:cNvPr id="76" name="TextBox 1">
            <a:extLst>
              <a:ext uri="{FF2B5EF4-FFF2-40B4-BE49-F238E27FC236}">
                <a16:creationId xmlns:a16="http://schemas.microsoft.com/office/drawing/2014/main" id="{17F33B8F-0258-464B-9585-0E7F257D728C}"/>
              </a:ext>
            </a:extLst>
          </p:cNvPr>
          <p:cNvSpPr txBox="1"/>
          <p:nvPr/>
        </p:nvSpPr>
        <p:spPr>
          <a:xfrm>
            <a:off x="4131393" y="5044724"/>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30C1D7"/>
                </a:solidFill>
                <a:latin typeface="Arial Narrow" panose="020B0606020202030204" pitchFamily="34" charset="0"/>
                <a:ea typeface="宋体" panose="02010600030101010101" pitchFamily="2" charset="-122"/>
                <a:cs typeface="Helvetica-Bold" pitchFamily="18" charset="0"/>
              </a:rPr>
              <a:t>Warfarin triple therapy</a:t>
            </a:r>
          </a:p>
        </p:txBody>
      </p:sp>
      <p:sp>
        <p:nvSpPr>
          <p:cNvPr id="77" name="TextBox 1">
            <a:extLst>
              <a:ext uri="{FF2B5EF4-FFF2-40B4-BE49-F238E27FC236}">
                <a16:creationId xmlns:a16="http://schemas.microsoft.com/office/drawing/2014/main" id="{97DC4FA2-EDDE-4526-B462-2B9B6DAD7D79}"/>
              </a:ext>
            </a:extLst>
          </p:cNvPr>
          <p:cNvSpPr txBox="1"/>
          <p:nvPr/>
        </p:nvSpPr>
        <p:spPr>
          <a:xfrm>
            <a:off x="7755458" y="253995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19325C"/>
                </a:solidFill>
                <a:latin typeface="Arial Narrow" panose="020B0606020202030204" pitchFamily="34" charset="0"/>
                <a:cs typeface="Helvetica-Bold" pitchFamily="18" charset="0"/>
              </a:rPr>
              <a:t>n=763</a:t>
            </a:r>
          </a:p>
        </p:txBody>
      </p:sp>
      <p:sp>
        <p:nvSpPr>
          <p:cNvPr id="78" name="TextBox 1">
            <a:extLst>
              <a:ext uri="{FF2B5EF4-FFF2-40B4-BE49-F238E27FC236}">
                <a16:creationId xmlns:a16="http://schemas.microsoft.com/office/drawing/2014/main" id="{5C120977-4181-45A7-B352-D22A5CBD4ECA}"/>
              </a:ext>
            </a:extLst>
          </p:cNvPr>
          <p:cNvSpPr txBox="1"/>
          <p:nvPr/>
        </p:nvSpPr>
        <p:spPr>
          <a:xfrm>
            <a:off x="7755458" y="317650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56AC1"/>
                </a:solidFill>
                <a:latin typeface="Arial Narrow" panose="020B0606020202030204" pitchFamily="34" charset="0"/>
                <a:cs typeface="Helvetica-Bold" pitchFamily="18" charset="0"/>
              </a:rPr>
              <a:t>n=769</a:t>
            </a:r>
          </a:p>
        </p:txBody>
      </p:sp>
      <p:sp>
        <p:nvSpPr>
          <p:cNvPr id="79" name="TextBox 1">
            <a:extLst>
              <a:ext uri="{FF2B5EF4-FFF2-40B4-BE49-F238E27FC236}">
                <a16:creationId xmlns:a16="http://schemas.microsoft.com/office/drawing/2014/main" id="{44E86522-8F50-4707-9AA5-77127888FBA8}"/>
              </a:ext>
            </a:extLst>
          </p:cNvPr>
          <p:cNvSpPr txBox="1"/>
          <p:nvPr/>
        </p:nvSpPr>
        <p:spPr>
          <a:xfrm>
            <a:off x="7755458" y="3794473"/>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0C1D7"/>
                </a:solidFill>
                <a:latin typeface="Arial Narrow" panose="020B0606020202030204" pitchFamily="34" charset="0"/>
                <a:cs typeface="Helvetica-Bold" pitchFamily="18" charset="0"/>
              </a:rPr>
              <a:t>n=766</a:t>
            </a:r>
          </a:p>
        </p:txBody>
      </p:sp>
      <p:sp>
        <p:nvSpPr>
          <p:cNvPr id="80" name="TextBox 1">
            <a:extLst>
              <a:ext uri="{FF2B5EF4-FFF2-40B4-BE49-F238E27FC236}">
                <a16:creationId xmlns:a16="http://schemas.microsoft.com/office/drawing/2014/main" id="{AF6BF0D5-E8D1-4A59-ADFB-D28F36A3C22E}"/>
              </a:ext>
            </a:extLst>
          </p:cNvPr>
          <p:cNvSpPr txBox="1"/>
          <p:nvPr/>
        </p:nvSpPr>
        <p:spPr>
          <a:xfrm>
            <a:off x="7755458" y="457922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356AC1"/>
                </a:solidFill>
                <a:latin typeface="Arial Narrow" panose="020B0606020202030204" pitchFamily="34" charset="0"/>
                <a:cs typeface="Helvetica-Bold" pitchFamily="18" charset="0"/>
              </a:rPr>
              <a:t>n=212</a:t>
            </a:r>
          </a:p>
        </p:txBody>
      </p:sp>
      <p:sp>
        <p:nvSpPr>
          <p:cNvPr id="81" name="TextBox 1">
            <a:extLst>
              <a:ext uri="{FF2B5EF4-FFF2-40B4-BE49-F238E27FC236}">
                <a16:creationId xmlns:a16="http://schemas.microsoft.com/office/drawing/2014/main" id="{F4BB961F-D294-4B00-872E-9A2358FE39C5}"/>
              </a:ext>
            </a:extLst>
          </p:cNvPr>
          <p:cNvSpPr txBox="1"/>
          <p:nvPr/>
        </p:nvSpPr>
        <p:spPr>
          <a:xfrm>
            <a:off x="7755457" y="5286864"/>
            <a:ext cx="578313" cy="211797"/>
          </a:xfrm>
          <a:prstGeom prst="rect">
            <a:avLst/>
          </a:prstGeom>
          <a:noFill/>
        </p:spPr>
        <p:txBody>
          <a:bodyPr wrap="square" lIns="0" tIns="0" rIns="0" bIns="41029" rtlCol="0">
            <a:spAutoFit/>
          </a:bodyPr>
          <a:lstStyle/>
          <a:p>
            <a:pPr>
              <a:lnSpc>
                <a:spcPts val="1256"/>
              </a:lnSpc>
            </a:pPr>
            <a:r>
              <a:rPr lang="en-US" altLang="zh-CN" sz="1600" b="1" dirty="0">
                <a:solidFill>
                  <a:srgbClr val="30C1D7"/>
                </a:solidFill>
                <a:latin typeface="Arial Narrow" panose="020B0606020202030204" pitchFamily="34" charset="0"/>
                <a:cs typeface="Helvetica-Bold" pitchFamily="18" charset="0"/>
              </a:rPr>
              <a:t>n=215</a:t>
            </a:r>
          </a:p>
        </p:txBody>
      </p:sp>
    </p:spTree>
    <p:extLst>
      <p:ext uri="{BB962C8B-B14F-4D97-AF65-F5344CB8AC3E}">
        <p14:creationId xmlns:p14="http://schemas.microsoft.com/office/powerpoint/2010/main" val="786720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CD059D8-5B7B-49E1-8390-4FA80DE2F14B}"/>
              </a:ext>
            </a:extLst>
          </p:cNvPr>
          <p:cNvGrpSpPr/>
          <p:nvPr/>
        </p:nvGrpSpPr>
        <p:grpSpPr>
          <a:xfrm>
            <a:off x="4854795" y="1909665"/>
            <a:ext cx="3690651" cy="3952191"/>
            <a:chOff x="588004" y="1369697"/>
            <a:chExt cx="2383796" cy="3461407"/>
          </a:xfrm>
        </p:grpSpPr>
        <p:sp>
          <p:nvSpPr>
            <p:cNvPr id="44" name="Rectangle 43">
              <a:extLst>
                <a:ext uri="{FF2B5EF4-FFF2-40B4-BE49-F238E27FC236}">
                  <a16:creationId xmlns:a16="http://schemas.microsoft.com/office/drawing/2014/main" id="{1A092E7C-7576-45D7-8B8B-0E84234A1C82}"/>
                </a:ext>
              </a:extLst>
            </p:cNvPr>
            <p:cNvSpPr/>
            <p:nvPr/>
          </p:nvSpPr>
          <p:spPr>
            <a:xfrm>
              <a:off x="588004" y="1369697"/>
              <a:ext cx="2383796" cy="584775"/>
            </a:xfrm>
            <a:prstGeom prst="rect">
              <a:avLst/>
            </a:prstGeom>
            <a:solidFill>
              <a:srgbClr val="30C1D7"/>
            </a:solidFill>
            <a:ln w="19050" cap="flat" cmpd="sng" algn="ctr">
              <a:noFill/>
              <a:prstDash val="solid"/>
            </a:ln>
            <a:effectLst/>
          </p:spPr>
          <p:txBody>
            <a:bodyPr rtlCol="0" anchor="ctr"/>
            <a:lstStyle/>
            <a:p>
              <a:pPr algn="ctr" defTabSz="914400">
                <a:defRPr/>
              </a:pPr>
              <a:r>
                <a:rPr lang="en-US" sz="2000" b="1" kern="0" dirty="0">
                  <a:solidFill>
                    <a:sysClr val="window" lastClr="FFFFFF"/>
                  </a:solidFill>
                  <a:latin typeface="Arial Narrow" panose="020B0606020202030204" pitchFamily="34" charset="0"/>
                </a:rPr>
                <a:t>Key exclusion criteria</a:t>
              </a:r>
            </a:p>
          </p:txBody>
        </p:sp>
        <p:sp>
          <p:nvSpPr>
            <p:cNvPr id="46" name="Rectangle 45">
              <a:extLst>
                <a:ext uri="{FF2B5EF4-FFF2-40B4-BE49-F238E27FC236}">
                  <a16:creationId xmlns:a16="http://schemas.microsoft.com/office/drawing/2014/main" id="{A72FE26D-5546-4695-AB00-D8081DBF65A0}"/>
                </a:ext>
              </a:extLst>
            </p:cNvPr>
            <p:cNvSpPr/>
            <p:nvPr/>
          </p:nvSpPr>
          <p:spPr>
            <a:xfrm>
              <a:off x="588004" y="1944823"/>
              <a:ext cx="2383796" cy="288628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p:spPr>
          <p:txBody>
            <a:bodyPr lIns="91440" tIns="91440" rIns="91440" bIns="91440" rtlCol="0" anchor="t"/>
            <a:lstStyle/>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Cardiogenic shock during current hospitalization</a:t>
              </a:r>
            </a:p>
            <a:p>
              <a:pPr defTabSz="914400">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Use of fibrinolytics within 24 hrs of randomization that, in the investigator ’s opinion, will put patient at high risk of bleeding</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Stroke or major bleeding event within 1 month prior to screening visit</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Severe renal impairment (</a:t>
              </a:r>
              <a:r>
                <a:rPr lang="en-CA" sz="1400" b="1" kern="0" dirty="0" err="1">
                  <a:solidFill>
                    <a:sysClr val="windowText" lastClr="000000">
                      <a:lumMod val="85000"/>
                      <a:lumOff val="15000"/>
                    </a:sysClr>
                  </a:solidFill>
                  <a:latin typeface="Arial Narrow" panose="020B0606020202030204" pitchFamily="34" charset="0"/>
                </a:rPr>
                <a:t>CrCl</a:t>
              </a:r>
              <a:r>
                <a:rPr lang="en-CA" sz="1400" b="1" kern="0" dirty="0">
                  <a:solidFill>
                    <a:sysClr val="windowText" lastClr="000000">
                      <a:lumMod val="85000"/>
                      <a:lumOff val="15000"/>
                    </a:sysClr>
                  </a:solidFill>
                  <a:latin typeface="Arial Narrow" panose="020B0606020202030204" pitchFamily="34" charset="0"/>
                </a:rPr>
                <a:t> &lt;30mL/min)</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p:txBody>
        </p:sp>
      </p:gr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497" y="154912"/>
            <a:ext cx="2100626" cy="827435"/>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grpSp>
        <p:nvGrpSpPr>
          <p:cNvPr id="47" name="Group 46">
            <a:extLst>
              <a:ext uri="{FF2B5EF4-FFF2-40B4-BE49-F238E27FC236}">
                <a16:creationId xmlns:a16="http://schemas.microsoft.com/office/drawing/2014/main" id="{4281C287-C4B5-4AA7-9E15-8979DF0534A3}"/>
              </a:ext>
            </a:extLst>
          </p:cNvPr>
          <p:cNvGrpSpPr/>
          <p:nvPr/>
        </p:nvGrpSpPr>
        <p:grpSpPr>
          <a:xfrm>
            <a:off x="853736" y="1909665"/>
            <a:ext cx="3690651" cy="3952189"/>
            <a:chOff x="588004" y="1369697"/>
            <a:chExt cx="2383796" cy="3461405"/>
          </a:xfrm>
          <a:effectLst/>
        </p:grpSpPr>
        <p:sp>
          <p:nvSpPr>
            <p:cNvPr id="49" name="Rectangle 48">
              <a:extLst>
                <a:ext uri="{FF2B5EF4-FFF2-40B4-BE49-F238E27FC236}">
                  <a16:creationId xmlns:a16="http://schemas.microsoft.com/office/drawing/2014/main" id="{01587BC0-D58E-428D-97B2-08A54F710A2E}"/>
                </a:ext>
              </a:extLst>
            </p:cNvPr>
            <p:cNvSpPr/>
            <p:nvPr/>
          </p:nvSpPr>
          <p:spPr>
            <a:xfrm>
              <a:off x="588004" y="1944822"/>
              <a:ext cx="2383796" cy="28862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p:spPr>
          <p:txBody>
            <a:bodyPr lIns="91440" tIns="91440" rIns="91440" bIns="91440" rtlCol="0" anchor="t"/>
            <a:lstStyle/>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Patients aged ≥ 18 years with paroxysmal, persistent or permanent NVAF</a:t>
              </a:r>
            </a:p>
            <a:p>
              <a:pPr marL="285750" indent="-285750" defTabSz="914400">
                <a:buFont typeface="Wingdings" panose="05000000000000000000" pitchFamily="2" charset="2"/>
                <a:buChar char="§"/>
                <a:defRPr/>
              </a:pPr>
              <a:endParaRPr lang="en-CA" sz="16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ACS successfully treated by PCI and stenting (BMS or DES)</a:t>
              </a:r>
            </a:p>
            <a:p>
              <a:pPr marL="285750" indent="-285750" defTabSz="914400">
                <a:buFont typeface="Wingdings" panose="05000000000000000000" pitchFamily="2" charset="2"/>
                <a:buChar char="§"/>
                <a:defRPr/>
              </a:pPr>
              <a:endParaRPr lang="en-CA" sz="16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Stable CAD with ≥ 1 lesion eligible for PCI that was successfully treated by elective PCI and stenting (BMS or DES)</a:t>
              </a:r>
            </a:p>
          </p:txBody>
        </p:sp>
        <p:sp>
          <p:nvSpPr>
            <p:cNvPr id="48" name="Rectangle 47">
              <a:extLst>
                <a:ext uri="{FF2B5EF4-FFF2-40B4-BE49-F238E27FC236}">
                  <a16:creationId xmlns:a16="http://schemas.microsoft.com/office/drawing/2014/main" id="{950DE706-01E7-4CCE-B3AC-5AC0119D1127}"/>
                </a:ext>
              </a:extLst>
            </p:cNvPr>
            <p:cNvSpPr/>
            <p:nvPr/>
          </p:nvSpPr>
          <p:spPr>
            <a:xfrm>
              <a:off x="588004" y="1369697"/>
              <a:ext cx="2383796" cy="584775"/>
            </a:xfrm>
            <a:prstGeom prst="rect">
              <a:avLst/>
            </a:prstGeom>
            <a:solidFill>
              <a:srgbClr val="19325C"/>
            </a:solidFill>
            <a:ln w="19050" cap="flat" cmpd="sng" algn="ctr">
              <a:noFill/>
              <a:prstDash val="solid"/>
            </a:ln>
            <a:effectLst/>
          </p:spPr>
          <p:txBody>
            <a:bodyPr rtlCol="0" anchor="ctr"/>
            <a:lstStyle/>
            <a:p>
              <a:pPr algn="ctr" defTabSz="914400">
                <a:defRPr/>
              </a:pPr>
              <a:r>
                <a:rPr lang="en-US" sz="2000" b="1" kern="0" dirty="0">
                  <a:solidFill>
                    <a:sysClr val="window" lastClr="FFFFFF"/>
                  </a:solidFill>
                  <a:latin typeface="Arial Narrow" panose="020B0606020202030204" pitchFamily="34" charset="0"/>
                </a:rPr>
                <a:t>Key inclusion criteria</a:t>
              </a:r>
            </a:p>
          </p:txBody>
        </p:sp>
      </p:grpSp>
      <p:sp>
        <p:nvSpPr>
          <p:cNvPr id="50" name="Rectangle 49">
            <a:extLst>
              <a:ext uri="{FF2B5EF4-FFF2-40B4-BE49-F238E27FC236}">
                <a16:creationId xmlns:a16="http://schemas.microsoft.com/office/drawing/2014/main" id="{8B59AD82-6296-4730-94F6-B9A04E2EC43B}"/>
              </a:ext>
            </a:extLst>
          </p:cNvPr>
          <p:cNvSpPr/>
          <p:nvPr/>
        </p:nvSpPr>
        <p:spPr>
          <a:xfrm>
            <a:off x="775258" y="1204652"/>
            <a:ext cx="7770188" cy="646331"/>
          </a:xfrm>
          <a:prstGeom prst="rect">
            <a:avLst/>
          </a:prstGeom>
          <a:noFill/>
        </p:spPr>
        <p:txBody>
          <a:bodyPr wrap="square">
            <a:spAutoFit/>
          </a:bodyPr>
          <a:lstStyle/>
          <a:p>
            <a:pPr algn="ctr"/>
            <a:r>
              <a:rPr lang="en-CA" sz="3600" b="1" dirty="0">
                <a:solidFill>
                  <a:prstClr val="black">
                    <a:lumMod val="75000"/>
                    <a:lumOff val="25000"/>
                  </a:prstClr>
                </a:solidFill>
                <a:latin typeface="Arial Narrow" panose="020B0606020202030204" pitchFamily="34" charset="0"/>
                <a:cs typeface="Aharoni" panose="02010803020104030203" pitchFamily="2" charset="-79"/>
              </a:rPr>
              <a:t>Inclusion and exclusion criteria</a:t>
            </a:r>
          </a:p>
        </p:txBody>
      </p:sp>
      <p:sp>
        <p:nvSpPr>
          <p:cNvPr id="51" name="TextBox 50">
            <a:extLst>
              <a:ext uri="{FF2B5EF4-FFF2-40B4-BE49-F238E27FC236}">
                <a16:creationId xmlns:a16="http://schemas.microsoft.com/office/drawing/2014/main" id="{9939492E-FBF3-4F95-91A2-5CDD1F7665E5}"/>
              </a:ext>
            </a:extLst>
          </p:cNvPr>
          <p:cNvSpPr txBox="1"/>
          <p:nvPr/>
        </p:nvSpPr>
        <p:spPr>
          <a:xfrm>
            <a:off x="997097" y="6051575"/>
            <a:ext cx="4145366" cy="127735"/>
          </a:xfrm>
          <a:prstGeom prst="rect">
            <a:avLst/>
          </a:prstGeom>
          <a:noFill/>
        </p:spPr>
        <p:txBody>
          <a:bodyPr wrap="none" lIns="0" tIns="0" rIns="0" bIns="41029" rtlCol="0">
            <a:spAutoFit/>
          </a:bodyPr>
          <a:lstStyle/>
          <a:p>
            <a:pPr>
              <a:lnSpc>
                <a:spcPts val="628"/>
              </a:lnSpc>
            </a:pPr>
            <a:r>
              <a:rPr lang="en-US" altLang="zh-CN" sz="1000" dirty="0">
                <a:solidFill>
                  <a:prstClr val="black">
                    <a:lumMod val="75000"/>
                    <a:lumOff val="25000"/>
                  </a:prstClr>
                </a:solidFill>
                <a:latin typeface="Arial Narrow" panose="020B0606020202030204" pitchFamily="34" charset="0"/>
                <a:ea typeface="等线" panose="02010600030101010101" pitchFamily="2" charset="-122"/>
                <a:cs typeface="Times New Roman" pitchFamily="18" charset="0"/>
              </a:rPr>
              <a:t>ACS, acute coronary syndrome; CAD, coronary artery disease; CrCl, creatinine clearance</a:t>
            </a:r>
          </a:p>
        </p:txBody>
      </p:sp>
    </p:spTree>
    <p:extLst>
      <p:ext uri="{BB962C8B-B14F-4D97-AF65-F5344CB8AC3E}">
        <p14:creationId xmlns:p14="http://schemas.microsoft.com/office/powerpoint/2010/main" val="1520147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497" y="154912"/>
            <a:ext cx="2100626" cy="827435"/>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sp>
        <p:nvSpPr>
          <p:cNvPr id="18" name="Rectangle 17">
            <a:extLst>
              <a:ext uri="{FF2B5EF4-FFF2-40B4-BE49-F238E27FC236}">
                <a16:creationId xmlns:a16="http://schemas.microsoft.com/office/drawing/2014/main" id="{CEAFC86A-7CBC-403D-980E-2D50D677AD8E}"/>
              </a:ext>
            </a:extLst>
          </p:cNvPr>
          <p:cNvSpPr/>
          <p:nvPr/>
        </p:nvSpPr>
        <p:spPr>
          <a:xfrm>
            <a:off x="138470" y="1356420"/>
            <a:ext cx="8870653" cy="830997"/>
          </a:xfrm>
          <a:prstGeom prst="rect">
            <a:avLst/>
          </a:prstGeom>
          <a:noFill/>
        </p:spPr>
        <p:txBody>
          <a:bodyPr wrap="square">
            <a:spAutoFit/>
          </a:bodyPr>
          <a:lstStyle/>
          <a:p>
            <a:r>
              <a:rPr lang="en-CA" sz="2400" b="1" dirty="0">
                <a:solidFill>
                  <a:srgbClr val="356AC1"/>
                </a:solidFill>
                <a:latin typeface="Arial Narrow" panose="020B0606020202030204" pitchFamily="34" charset="0"/>
                <a:cs typeface="Aharoni" panose="02010803020104030203" pitchFamily="2" charset="-79"/>
              </a:rPr>
              <a:t>Primary Endpoint: Time to first ISTH major or clinically relevant non-major bleeding event</a:t>
            </a:r>
          </a:p>
        </p:txBody>
      </p:sp>
      <p:pic>
        <p:nvPicPr>
          <p:cNvPr id="19" name="Picture 18">
            <a:extLst>
              <a:ext uri="{FF2B5EF4-FFF2-40B4-BE49-F238E27FC236}">
                <a16:creationId xmlns:a16="http://schemas.microsoft.com/office/drawing/2014/main" id="{B9317B91-28F1-4940-A9F1-7DE5D047EDE7}"/>
              </a:ext>
            </a:extLst>
          </p:cNvPr>
          <p:cNvPicPr>
            <a:picLocks noChangeAspect="1"/>
          </p:cNvPicPr>
          <p:nvPr/>
        </p:nvPicPr>
        <p:blipFill>
          <a:blip r:embed="rId6"/>
          <a:stretch>
            <a:fillRect/>
          </a:stretch>
        </p:blipFill>
        <p:spPr>
          <a:xfrm>
            <a:off x="405200" y="2564344"/>
            <a:ext cx="8315665" cy="3389670"/>
          </a:xfrm>
          <a:prstGeom prst="rect">
            <a:avLst/>
          </a:prstGeom>
        </p:spPr>
      </p:pic>
    </p:spTree>
    <p:extLst>
      <p:ext uri="{BB962C8B-B14F-4D97-AF65-F5344CB8AC3E}">
        <p14:creationId xmlns:p14="http://schemas.microsoft.com/office/powerpoint/2010/main" val="311670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925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497" y="154912"/>
            <a:ext cx="2100626" cy="827435"/>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15" name="Rectangle 14">
            <a:extLst>
              <a:ext uri="{FF2B5EF4-FFF2-40B4-BE49-F238E27FC236}">
                <a16:creationId xmlns:a16="http://schemas.microsoft.com/office/drawing/2014/main" id="{9C32BAF7-3319-4B6B-B2B6-6369BD1AF8F2}"/>
              </a:ext>
            </a:extLst>
          </p:cNvPr>
          <p:cNvSpPr/>
          <p:nvPr/>
        </p:nvSpPr>
        <p:spPr>
          <a:xfrm>
            <a:off x="134877" y="218384"/>
            <a:ext cx="7417717" cy="584775"/>
          </a:xfrm>
          <a:prstGeom prst="rect">
            <a:avLst/>
          </a:prstGeom>
          <a:noFill/>
        </p:spPr>
        <p:txBody>
          <a:bodyPr wrap="square">
            <a:spAutoFit/>
          </a:bodyPr>
          <a:lstStyle/>
          <a:p>
            <a:pPr lvl="0"/>
            <a:r>
              <a:rPr lang="en-CA" sz="3200" b="1" dirty="0">
                <a:solidFill>
                  <a:srgbClr val="2A559A"/>
                </a:solidFill>
                <a:latin typeface="Arial Narrow" panose="020B0606020202030204" pitchFamily="34" charset="0"/>
                <a:cs typeface="Aharoni" panose="02010803020104030203" pitchFamily="2" charset="-79"/>
              </a:rPr>
              <a:t>RE-DUAL PCI</a:t>
            </a:r>
          </a:p>
        </p:txBody>
      </p:sp>
      <p:sp>
        <p:nvSpPr>
          <p:cNvPr id="18" name="Rectangle 17">
            <a:extLst>
              <a:ext uri="{FF2B5EF4-FFF2-40B4-BE49-F238E27FC236}">
                <a16:creationId xmlns:a16="http://schemas.microsoft.com/office/drawing/2014/main" id="{CEAFC86A-7CBC-403D-980E-2D50D677AD8E}"/>
              </a:ext>
            </a:extLst>
          </p:cNvPr>
          <p:cNvSpPr/>
          <p:nvPr/>
        </p:nvSpPr>
        <p:spPr>
          <a:xfrm>
            <a:off x="138470" y="1356420"/>
            <a:ext cx="8870653" cy="461665"/>
          </a:xfrm>
          <a:prstGeom prst="rect">
            <a:avLst/>
          </a:prstGeom>
          <a:noFill/>
        </p:spPr>
        <p:txBody>
          <a:bodyPr wrap="square">
            <a:spAutoFit/>
          </a:bodyPr>
          <a:lstStyle/>
          <a:p>
            <a:pPr algn="ctr"/>
            <a:r>
              <a:rPr lang="en-CA" sz="2400" b="1" dirty="0">
                <a:solidFill>
                  <a:srgbClr val="356AC1"/>
                </a:solidFill>
                <a:latin typeface="Arial Narrow" panose="020B0606020202030204" pitchFamily="34" charset="0"/>
                <a:cs typeface="Aharoni" panose="02010803020104030203" pitchFamily="2" charset="-79"/>
              </a:rPr>
              <a:t>Time to death or thromboembolic event, or unplanned revascularization</a:t>
            </a:r>
          </a:p>
        </p:txBody>
      </p:sp>
      <p:sp>
        <p:nvSpPr>
          <p:cNvPr id="79" name="Freeform 3">
            <a:extLst>
              <a:ext uri="{FF2B5EF4-FFF2-40B4-BE49-F238E27FC236}">
                <a16:creationId xmlns:a16="http://schemas.microsoft.com/office/drawing/2014/main" id="{781E098F-221B-4488-99E9-447F6F525A8B}"/>
              </a:ext>
            </a:extLst>
          </p:cNvPr>
          <p:cNvSpPr/>
          <p:nvPr/>
        </p:nvSpPr>
        <p:spPr>
          <a:xfrm>
            <a:off x="1490749" y="3071307"/>
            <a:ext cx="647007" cy="1668780"/>
          </a:xfrm>
          <a:custGeom>
            <a:avLst/>
            <a:gdLst>
              <a:gd name="connsiteX0" fmla="*/ 0 w 711708"/>
              <a:gd name="connsiteY0" fmla="*/ 0 h 1891284"/>
              <a:gd name="connsiteX1" fmla="*/ 0 w 711708"/>
              <a:gd name="connsiteY1" fmla="*/ 1891284 h 1891284"/>
              <a:gd name="connsiteX2" fmla="*/ 711708 w 711708"/>
              <a:gd name="connsiteY2" fmla="*/ 1891284 h 1891284"/>
              <a:gd name="connsiteX3" fmla="*/ 711708 w 711708"/>
              <a:gd name="connsiteY3" fmla="*/ 0 h 1891284"/>
              <a:gd name="connsiteX4" fmla="*/ 0 w 711708"/>
              <a:gd name="connsiteY4" fmla="*/ 0 h 18912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1708" h="1891284">
                <a:moveTo>
                  <a:pt x="0" y="0"/>
                </a:moveTo>
                <a:lnTo>
                  <a:pt x="0" y="1891284"/>
                </a:lnTo>
                <a:lnTo>
                  <a:pt x="711708" y="1891284"/>
                </a:lnTo>
                <a:lnTo>
                  <a:pt x="711708" y="0"/>
                </a:lnTo>
                <a:lnTo>
                  <a:pt x="0" y="0"/>
                </a:lnTo>
              </a:path>
            </a:pathLst>
          </a:custGeom>
          <a:solidFill>
            <a:srgbClr val="19325C"/>
          </a:solidFill>
          <a:ln w="12700" cap="flat" cmpd="sng" algn="ctr">
            <a:no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0" name="Freeform 3">
            <a:extLst>
              <a:ext uri="{FF2B5EF4-FFF2-40B4-BE49-F238E27FC236}">
                <a16:creationId xmlns:a16="http://schemas.microsoft.com/office/drawing/2014/main" id="{D0FAB8EF-B90F-43C8-A9B3-2B940B71BF11}"/>
              </a:ext>
            </a:extLst>
          </p:cNvPr>
          <p:cNvSpPr/>
          <p:nvPr/>
        </p:nvSpPr>
        <p:spPr>
          <a:xfrm>
            <a:off x="3110345" y="3107616"/>
            <a:ext cx="648393" cy="1632472"/>
          </a:xfrm>
          <a:custGeom>
            <a:avLst/>
            <a:gdLst>
              <a:gd name="connsiteX0" fmla="*/ 0 w 713232"/>
              <a:gd name="connsiteY0" fmla="*/ 0 h 1850135"/>
              <a:gd name="connsiteX1" fmla="*/ 0 w 713232"/>
              <a:gd name="connsiteY1" fmla="*/ 1850135 h 1850135"/>
              <a:gd name="connsiteX2" fmla="*/ 713232 w 713232"/>
              <a:gd name="connsiteY2" fmla="*/ 1850135 h 1850135"/>
              <a:gd name="connsiteX3" fmla="*/ 713232 w 713232"/>
              <a:gd name="connsiteY3" fmla="*/ 0 h 1850135"/>
              <a:gd name="connsiteX4" fmla="*/ 0 w 713232"/>
              <a:gd name="connsiteY4" fmla="*/ 0 h 18501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3232" h="1850135">
                <a:moveTo>
                  <a:pt x="0" y="0"/>
                </a:moveTo>
                <a:lnTo>
                  <a:pt x="0" y="1850135"/>
                </a:lnTo>
                <a:lnTo>
                  <a:pt x="713232" y="1850135"/>
                </a:lnTo>
                <a:lnTo>
                  <a:pt x="713232" y="0"/>
                </a:lnTo>
                <a:lnTo>
                  <a:pt x="0" y="0"/>
                </a:lnTo>
              </a:path>
            </a:pathLst>
          </a:custGeom>
          <a:solidFill>
            <a:srgbClr val="30C1D7"/>
          </a:solidFill>
          <a:ln w="12700" cap="flat" cmpd="sng" algn="ctr">
            <a:solidFill>
              <a:srgbClr val="000000">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1" name="Freeform 3">
            <a:extLst>
              <a:ext uri="{FF2B5EF4-FFF2-40B4-BE49-F238E27FC236}">
                <a16:creationId xmlns:a16="http://schemas.microsoft.com/office/drawing/2014/main" id="{5DF2A482-C710-4195-A493-F41DABF85B99}"/>
              </a:ext>
            </a:extLst>
          </p:cNvPr>
          <p:cNvSpPr/>
          <p:nvPr/>
        </p:nvSpPr>
        <p:spPr>
          <a:xfrm>
            <a:off x="1000299" y="2303481"/>
            <a:ext cx="6926" cy="2436607"/>
          </a:xfrm>
          <a:custGeom>
            <a:avLst/>
            <a:gdLst>
              <a:gd name="connsiteX0" fmla="*/ 3810 w 7619"/>
              <a:gd name="connsiteY0" fmla="*/ 0 h 2761488"/>
              <a:gd name="connsiteX1" fmla="*/ 3810 w 7619"/>
              <a:gd name="connsiteY1" fmla="*/ 2761488 h 2761488"/>
            </a:gdLst>
            <a:ahLst/>
            <a:cxnLst>
              <a:cxn ang="0">
                <a:pos x="connsiteX0" y="connsiteY0"/>
              </a:cxn>
              <a:cxn ang="1">
                <a:pos x="connsiteX1" y="connsiteY1"/>
              </a:cxn>
            </a:cxnLst>
            <a:rect l="l" t="t" r="r" b="b"/>
            <a:pathLst>
              <a:path w="7619" h="2761488">
                <a:moveTo>
                  <a:pt x="3810" y="0"/>
                </a:moveTo>
                <a:lnTo>
                  <a:pt x="3810" y="2761488"/>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Freeform 3">
            <a:extLst>
              <a:ext uri="{FF2B5EF4-FFF2-40B4-BE49-F238E27FC236}">
                <a16:creationId xmlns:a16="http://schemas.microsoft.com/office/drawing/2014/main" id="{B422F86C-63C7-4FAB-A77D-3C56992C8AAB}"/>
              </a:ext>
            </a:extLst>
          </p:cNvPr>
          <p:cNvSpPr/>
          <p:nvPr/>
        </p:nvSpPr>
        <p:spPr>
          <a:xfrm>
            <a:off x="964276" y="4736054"/>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3" name="Freeform 3">
            <a:extLst>
              <a:ext uri="{FF2B5EF4-FFF2-40B4-BE49-F238E27FC236}">
                <a16:creationId xmlns:a16="http://schemas.microsoft.com/office/drawing/2014/main" id="{E8FD4057-CC24-4AFF-9FC0-1D39A5109598}"/>
              </a:ext>
            </a:extLst>
          </p:cNvPr>
          <p:cNvSpPr/>
          <p:nvPr/>
        </p:nvSpPr>
        <p:spPr>
          <a:xfrm>
            <a:off x="964276" y="449266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Freeform 3">
            <a:extLst>
              <a:ext uri="{FF2B5EF4-FFF2-40B4-BE49-F238E27FC236}">
                <a16:creationId xmlns:a16="http://schemas.microsoft.com/office/drawing/2014/main" id="{AC0F8F51-65A9-47CD-83F7-29EE8EF75178}"/>
              </a:ext>
            </a:extLst>
          </p:cNvPr>
          <p:cNvSpPr/>
          <p:nvPr/>
        </p:nvSpPr>
        <p:spPr>
          <a:xfrm>
            <a:off x="964276" y="4249270"/>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Freeform 3">
            <a:extLst>
              <a:ext uri="{FF2B5EF4-FFF2-40B4-BE49-F238E27FC236}">
                <a16:creationId xmlns:a16="http://schemas.microsoft.com/office/drawing/2014/main" id="{1B30CBFD-73BD-41EB-8FF1-19B5E5C816D3}"/>
              </a:ext>
            </a:extLst>
          </p:cNvPr>
          <p:cNvSpPr/>
          <p:nvPr/>
        </p:nvSpPr>
        <p:spPr>
          <a:xfrm>
            <a:off x="964276" y="4005879"/>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6" name="Freeform 3">
            <a:extLst>
              <a:ext uri="{FF2B5EF4-FFF2-40B4-BE49-F238E27FC236}">
                <a16:creationId xmlns:a16="http://schemas.microsoft.com/office/drawing/2014/main" id="{C1C6B407-101A-41C2-BB5A-BF68D81E83EF}"/>
              </a:ext>
            </a:extLst>
          </p:cNvPr>
          <p:cNvSpPr/>
          <p:nvPr/>
        </p:nvSpPr>
        <p:spPr>
          <a:xfrm>
            <a:off x="964276" y="3761142"/>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7" name="Freeform 3">
            <a:extLst>
              <a:ext uri="{FF2B5EF4-FFF2-40B4-BE49-F238E27FC236}">
                <a16:creationId xmlns:a16="http://schemas.microsoft.com/office/drawing/2014/main" id="{3A82EE78-C06A-4159-8FC5-00F31E75CC30}"/>
              </a:ext>
            </a:extLst>
          </p:cNvPr>
          <p:cNvSpPr/>
          <p:nvPr/>
        </p:nvSpPr>
        <p:spPr>
          <a:xfrm>
            <a:off x="964276" y="3517750"/>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8" name="Freeform 3">
            <a:extLst>
              <a:ext uri="{FF2B5EF4-FFF2-40B4-BE49-F238E27FC236}">
                <a16:creationId xmlns:a16="http://schemas.microsoft.com/office/drawing/2014/main" id="{98110EBF-B330-4677-B31F-C55DEB42D156}"/>
              </a:ext>
            </a:extLst>
          </p:cNvPr>
          <p:cNvSpPr/>
          <p:nvPr/>
        </p:nvSpPr>
        <p:spPr>
          <a:xfrm>
            <a:off x="964276" y="3274359"/>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9" name="Freeform 3">
            <a:extLst>
              <a:ext uri="{FF2B5EF4-FFF2-40B4-BE49-F238E27FC236}">
                <a16:creationId xmlns:a16="http://schemas.microsoft.com/office/drawing/2014/main" id="{78A37CD6-FE09-4F70-B2FC-BA60821440B5}"/>
              </a:ext>
            </a:extLst>
          </p:cNvPr>
          <p:cNvSpPr/>
          <p:nvPr/>
        </p:nvSpPr>
        <p:spPr>
          <a:xfrm>
            <a:off x="964276" y="3030967"/>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0" name="Freeform 3">
            <a:extLst>
              <a:ext uri="{FF2B5EF4-FFF2-40B4-BE49-F238E27FC236}">
                <a16:creationId xmlns:a16="http://schemas.microsoft.com/office/drawing/2014/main" id="{7FA76050-5E33-4C52-85FD-F551245EEAE1}"/>
              </a:ext>
            </a:extLst>
          </p:cNvPr>
          <p:cNvSpPr/>
          <p:nvPr/>
        </p:nvSpPr>
        <p:spPr>
          <a:xfrm>
            <a:off x="964276" y="2787575"/>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1" name="Freeform 3">
            <a:extLst>
              <a:ext uri="{FF2B5EF4-FFF2-40B4-BE49-F238E27FC236}">
                <a16:creationId xmlns:a16="http://schemas.microsoft.com/office/drawing/2014/main" id="{A5929C45-55D7-404C-A2F2-9EC568072FE5}"/>
              </a:ext>
            </a:extLst>
          </p:cNvPr>
          <p:cNvSpPr/>
          <p:nvPr/>
        </p:nvSpPr>
        <p:spPr>
          <a:xfrm>
            <a:off x="964276" y="2544183"/>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2" name="Freeform 3">
            <a:extLst>
              <a:ext uri="{FF2B5EF4-FFF2-40B4-BE49-F238E27FC236}">
                <a16:creationId xmlns:a16="http://schemas.microsoft.com/office/drawing/2014/main" id="{B024F6EC-E423-492B-A427-26F8DF6B7685}"/>
              </a:ext>
            </a:extLst>
          </p:cNvPr>
          <p:cNvSpPr/>
          <p:nvPr/>
        </p:nvSpPr>
        <p:spPr>
          <a:xfrm>
            <a:off x="964276" y="230079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3" name="Freeform 3">
            <a:extLst>
              <a:ext uri="{FF2B5EF4-FFF2-40B4-BE49-F238E27FC236}">
                <a16:creationId xmlns:a16="http://schemas.microsoft.com/office/drawing/2014/main" id="{7BECA5C9-DE5A-414D-8C87-C38B9ED1D49D}"/>
              </a:ext>
            </a:extLst>
          </p:cNvPr>
          <p:cNvSpPr/>
          <p:nvPr/>
        </p:nvSpPr>
        <p:spPr>
          <a:xfrm>
            <a:off x="1003069" y="4737399"/>
            <a:ext cx="3240578" cy="6724"/>
          </a:xfrm>
          <a:custGeom>
            <a:avLst/>
            <a:gdLst>
              <a:gd name="connsiteX0" fmla="*/ 0 w 3564636"/>
              <a:gd name="connsiteY0" fmla="*/ 3809 h 7620"/>
              <a:gd name="connsiteX1" fmla="*/ 3564636 w 3564636"/>
              <a:gd name="connsiteY1" fmla="*/ 3809 h 7620"/>
            </a:gdLst>
            <a:ahLst/>
            <a:cxnLst>
              <a:cxn ang="0">
                <a:pos x="connsiteX0" y="connsiteY0"/>
              </a:cxn>
              <a:cxn ang="1">
                <a:pos x="connsiteX1" y="connsiteY1"/>
              </a:cxn>
            </a:cxnLst>
            <a:rect l="l" t="t" r="r" b="b"/>
            <a:pathLst>
              <a:path w="3564636" h="7620">
                <a:moveTo>
                  <a:pt x="0" y="3809"/>
                </a:moveTo>
                <a:lnTo>
                  <a:pt x="356463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4" name="Freeform 3">
            <a:extLst>
              <a:ext uri="{FF2B5EF4-FFF2-40B4-BE49-F238E27FC236}">
                <a16:creationId xmlns:a16="http://schemas.microsoft.com/office/drawing/2014/main" id="{CC0BD8D8-4A1A-4F24-AB05-438694BCDBBF}"/>
              </a:ext>
            </a:extLst>
          </p:cNvPr>
          <p:cNvSpPr/>
          <p:nvPr/>
        </p:nvSpPr>
        <p:spPr>
          <a:xfrm>
            <a:off x="1000299" y="4740088"/>
            <a:ext cx="6926" cy="38996"/>
          </a:xfrm>
          <a:custGeom>
            <a:avLst/>
            <a:gdLst>
              <a:gd name="connsiteX0" fmla="*/ 3810 w 7619"/>
              <a:gd name="connsiteY0" fmla="*/ 0 h 44196"/>
              <a:gd name="connsiteX1" fmla="*/ 3810 w 7619"/>
              <a:gd name="connsiteY1" fmla="*/ 44196 h 44196"/>
            </a:gdLst>
            <a:ahLst/>
            <a:cxnLst>
              <a:cxn ang="0">
                <a:pos x="connsiteX0" y="connsiteY0"/>
              </a:cxn>
              <a:cxn ang="1">
                <a:pos x="connsiteX1" y="connsiteY1"/>
              </a:cxn>
            </a:cxnLst>
            <a:rect l="l" t="t" r="r" b="b"/>
            <a:pathLst>
              <a:path w="7619"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5" name="Freeform 3">
            <a:extLst>
              <a:ext uri="{FF2B5EF4-FFF2-40B4-BE49-F238E27FC236}">
                <a16:creationId xmlns:a16="http://schemas.microsoft.com/office/drawing/2014/main" id="{FE12FC0E-ED13-4A11-A528-1589DCF85110}"/>
              </a:ext>
            </a:extLst>
          </p:cNvPr>
          <p:cNvSpPr/>
          <p:nvPr/>
        </p:nvSpPr>
        <p:spPr>
          <a:xfrm>
            <a:off x="2619895" y="4740088"/>
            <a:ext cx="6927" cy="38996"/>
          </a:xfrm>
          <a:custGeom>
            <a:avLst/>
            <a:gdLst>
              <a:gd name="connsiteX0" fmla="*/ 3810 w 7620"/>
              <a:gd name="connsiteY0" fmla="*/ 0 h 44196"/>
              <a:gd name="connsiteX1" fmla="*/ 3810 w 7620"/>
              <a:gd name="connsiteY1" fmla="*/ 44196 h 44196"/>
            </a:gdLst>
            <a:ahLst/>
            <a:cxnLst>
              <a:cxn ang="0">
                <a:pos x="connsiteX0" y="connsiteY0"/>
              </a:cxn>
              <a:cxn ang="1">
                <a:pos x="connsiteX1" y="connsiteY1"/>
              </a:cxn>
            </a:cxnLst>
            <a:rect l="l" t="t" r="r" b="b"/>
            <a:pathLst>
              <a:path w="7620"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6" name="Freeform 3">
            <a:extLst>
              <a:ext uri="{FF2B5EF4-FFF2-40B4-BE49-F238E27FC236}">
                <a16:creationId xmlns:a16="http://schemas.microsoft.com/office/drawing/2014/main" id="{B2173504-8126-406F-9AA0-FCB5E68C3CA7}"/>
              </a:ext>
            </a:extLst>
          </p:cNvPr>
          <p:cNvSpPr/>
          <p:nvPr/>
        </p:nvSpPr>
        <p:spPr>
          <a:xfrm>
            <a:off x="4239491" y="4839241"/>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7" name="Freeform 3">
            <a:extLst>
              <a:ext uri="{FF2B5EF4-FFF2-40B4-BE49-F238E27FC236}">
                <a16:creationId xmlns:a16="http://schemas.microsoft.com/office/drawing/2014/main" id="{FA708E28-FE66-413D-BE44-89C1BFF59527}"/>
              </a:ext>
            </a:extLst>
          </p:cNvPr>
          <p:cNvSpPr/>
          <p:nvPr/>
        </p:nvSpPr>
        <p:spPr>
          <a:xfrm>
            <a:off x="1742902" y="2977179"/>
            <a:ext cx="1698567" cy="0"/>
          </a:xfrm>
          <a:custGeom>
            <a:avLst/>
            <a:gdLst>
              <a:gd name="connsiteX0" fmla="*/ 0 w 1868424"/>
              <a:gd name="connsiteY0" fmla="*/ 8382 h 16764"/>
              <a:gd name="connsiteX1" fmla="*/ 1868424 w 1868424"/>
              <a:gd name="connsiteY1" fmla="*/ 8382 h 16764"/>
            </a:gdLst>
            <a:ahLst/>
            <a:cxnLst>
              <a:cxn ang="0">
                <a:pos x="connsiteX0" y="connsiteY0"/>
              </a:cxn>
              <a:cxn ang="1">
                <a:pos x="connsiteX1" y="connsiteY1"/>
              </a:cxn>
            </a:cxnLst>
            <a:rect l="l" t="t" r="r" b="b"/>
            <a:pathLst>
              <a:path w="1868424" h="16764">
                <a:moveTo>
                  <a:pt x="0" y="8382"/>
                </a:moveTo>
                <a:lnTo>
                  <a:pt x="1868424" y="8382"/>
                </a:lnTo>
              </a:path>
            </a:pathLst>
          </a:custGeom>
          <a:noFill/>
          <a:ln w="28575"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8" name="Freeform 3">
            <a:extLst>
              <a:ext uri="{FF2B5EF4-FFF2-40B4-BE49-F238E27FC236}">
                <a16:creationId xmlns:a16="http://schemas.microsoft.com/office/drawing/2014/main" id="{4F5DC92C-34C6-4980-BD6A-367714AF4C2E}"/>
              </a:ext>
            </a:extLst>
          </p:cNvPr>
          <p:cNvSpPr/>
          <p:nvPr/>
        </p:nvSpPr>
        <p:spPr>
          <a:xfrm>
            <a:off x="4934989" y="2331365"/>
            <a:ext cx="0" cy="2502498"/>
          </a:xfrm>
          <a:custGeom>
            <a:avLst/>
            <a:gdLst>
              <a:gd name="connsiteX0" fmla="*/ 3809 w 7620"/>
              <a:gd name="connsiteY0" fmla="*/ 0 h 2836164"/>
              <a:gd name="connsiteX1" fmla="*/ 3809 w 7620"/>
              <a:gd name="connsiteY1" fmla="*/ 2836164 h 2836164"/>
            </a:gdLst>
            <a:ahLst/>
            <a:cxnLst>
              <a:cxn ang="0">
                <a:pos x="connsiteX0" y="connsiteY0"/>
              </a:cxn>
              <a:cxn ang="1">
                <a:pos x="connsiteX1" y="connsiteY1"/>
              </a:cxn>
            </a:cxnLst>
            <a:rect l="l" t="t" r="r" b="b"/>
            <a:pathLst>
              <a:path w="7620" h="2836164">
                <a:moveTo>
                  <a:pt x="3809" y="0"/>
                </a:moveTo>
                <a:lnTo>
                  <a:pt x="3809" y="2836164"/>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99" name="Freeform 3">
            <a:extLst>
              <a:ext uri="{FF2B5EF4-FFF2-40B4-BE49-F238E27FC236}">
                <a16:creationId xmlns:a16="http://schemas.microsoft.com/office/drawing/2014/main" id="{3B0B7B27-0AC2-4257-814D-DB97E99FAE7C}"/>
              </a:ext>
            </a:extLst>
          </p:cNvPr>
          <p:cNvSpPr/>
          <p:nvPr/>
        </p:nvSpPr>
        <p:spPr>
          <a:xfrm>
            <a:off x="4905895" y="4831173"/>
            <a:ext cx="3683923" cy="0"/>
          </a:xfrm>
          <a:custGeom>
            <a:avLst/>
            <a:gdLst>
              <a:gd name="connsiteX0" fmla="*/ 0 w 4052315"/>
              <a:gd name="connsiteY0" fmla="*/ 3810 h 7620"/>
              <a:gd name="connsiteX1" fmla="*/ 4052315 w 4052315"/>
              <a:gd name="connsiteY1" fmla="*/ 3810 h 7620"/>
            </a:gdLst>
            <a:ahLst/>
            <a:cxnLst>
              <a:cxn ang="0">
                <a:pos x="connsiteX0" y="connsiteY0"/>
              </a:cxn>
              <a:cxn ang="1">
                <a:pos x="connsiteX1" y="connsiteY1"/>
              </a:cxn>
            </a:cxnLst>
            <a:rect l="l" t="t" r="r" b="b"/>
            <a:pathLst>
              <a:path w="4052315" h="7620">
                <a:moveTo>
                  <a:pt x="0" y="3810"/>
                </a:moveTo>
                <a:lnTo>
                  <a:pt x="4052315"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0" name="Freeform 3">
            <a:extLst>
              <a:ext uri="{FF2B5EF4-FFF2-40B4-BE49-F238E27FC236}">
                <a16:creationId xmlns:a16="http://schemas.microsoft.com/office/drawing/2014/main" id="{236BD4FA-7DE2-463A-8A52-671AD7A2AA28}"/>
              </a:ext>
            </a:extLst>
          </p:cNvPr>
          <p:cNvSpPr/>
          <p:nvPr/>
        </p:nvSpPr>
        <p:spPr>
          <a:xfrm>
            <a:off x="4907280" y="447751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1" name="Freeform 3">
            <a:extLst>
              <a:ext uri="{FF2B5EF4-FFF2-40B4-BE49-F238E27FC236}">
                <a16:creationId xmlns:a16="http://schemas.microsoft.com/office/drawing/2014/main" id="{D2A1B8AB-0A69-4A4D-AC94-BA2885D24AA4}"/>
              </a:ext>
            </a:extLst>
          </p:cNvPr>
          <p:cNvSpPr/>
          <p:nvPr/>
        </p:nvSpPr>
        <p:spPr>
          <a:xfrm>
            <a:off x="4908666" y="4119823"/>
            <a:ext cx="29094" cy="6724"/>
          </a:xfrm>
          <a:custGeom>
            <a:avLst/>
            <a:gdLst>
              <a:gd name="connsiteX0" fmla="*/ 0 w 32003"/>
              <a:gd name="connsiteY0" fmla="*/ 3809 h 7620"/>
              <a:gd name="connsiteX1" fmla="*/ 32003 w 32003"/>
              <a:gd name="connsiteY1" fmla="*/ 3809 h 7620"/>
            </a:gdLst>
            <a:ahLst/>
            <a:cxnLst>
              <a:cxn ang="0">
                <a:pos x="connsiteX0" y="connsiteY0"/>
              </a:cxn>
              <a:cxn ang="1">
                <a:pos x="connsiteX1" y="connsiteY1"/>
              </a:cxn>
            </a:cxnLst>
            <a:rect l="l" t="t" r="r" b="b"/>
            <a:pathLst>
              <a:path w="32003" h="7620">
                <a:moveTo>
                  <a:pt x="0" y="3809"/>
                </a:moveTo>
                <a:lnTo>
                  <a:pt x="32003"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2" name="Freeform 3">
            <a:extLst>
              <a:ext uri="{FF2B5EF4-FFF2-40B4-BE49-F238E27FC236}">
                <a16:creationId xmlns:a16="http://schemas.microsoft.com/office/drawing/2014/main" id="{6A345994-356D-446E-88F2-D0EE86C77D40}"/>
              </a:ext>
            </a:extLst>
          </p:cNvPr>
          <p:cNvSpPr/>
          <p:nvPr/>
        </p:nvSpPr>
        <p:spPr>
          <a:xfrm>
            <a:off x="4907280" y="3760787"/>
            <a:ext cx="30480" cy="8068"/>
          </a:xfrm>
          <a:custGeom>
            <a:avLst/>
            <a:gdLst>
              <a:gd name="connsiteX0" fmla="*/ 0 w 33528"/>
              <a:gd name="connsiteY0" fmla="*/ 4571 h 9144"/>
              <a:gd name="connsiteX1" fmla="*/ 33528 w 33528"/>
              <a:gd name="connsiteY1" fmla="*/ 4571 h 9144"/>
            </a:gdLst>
            <a:ahLst/>
            <a:cxnLst>
              <a:cxn ang="0">
                <a:pos x="connsiteX0" y="connsiteY0"/>
              </a:cxn>
              <a:cxn ang="1">
                <a:pos x="connsiteX1" y="connsiteY1"/>
              </a:cxn>
            </a:cxnLst>
            <a:rect l="l" t="t" r="r" b="b"/>
            <a:pathLst>
              <a:path w="33528" h="9144">
                <a:moveTo>
                  <a:pt x="0" y="4571"/>
                </a:moveTo>
                <a:lnTo>
                  <a:pt x="33528" y="4571"/>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3" name="Freeform 3">
            <a:extLst>
              <a:ext uri="{FF2B5EF4-FFF2-40B4-BE49-F238E27FC236}">
                <a16:creationId xmlns:a16="http://schemas.microsoft.com/office/drawing/2014/main" id="{43A6ACDA-1789-4FDF-9F9B-B9FEDEE814E2}"/>
              </a:ext>
            </a:extLst>
          </p:cNvPr>
          <p:cNvSpPr/>
          <p:nvPr/>
        </p:nvSpPr>
        <p:spPr>
          <a:xfrm>
            <a:off x="4907280" y="3403095"/>
            <a:ext cx="30480" cy="8068"/>
          </a:xfrm>
          <a:custGeom>
            <a:avLst/>
            <a:gdLst>
              <a:gd name="connsiteX0" fmla="*/ 0 w 33528"/>
              <a:gd name="connsiteY0" fmla="*/ 4572 h 9144"/>
              <a:gd name="connsiteX1" fmla="*/ 33528 w 33528"/>
              <a:gd name="connsiteY1" fmla="*/ 4572 h 9144"/>
            </a:gdLst>
            <a:ahLst/>
            <a:cxnLst>
              <a:cxn ang="0">
                <a:pos x="connsiteX0" y="connsiteY0"/>
              </a:cxn>
              <a:cxn ang="1">
                <a:pos x="connsiteX1" y="connsiteY1"/>
              </a:cxn>
            </a:cxnLst>
            <a:rect l="l" t="t" r="r" b="b"/>
            <a:pathLst>
              <a:path w="33528" h="9144">
                <a:moveTo>
                  <a:pt x="0" y="4572"/>
                </a:moveTo>
                <a:lnTo>
                  <a:pt x="33528"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4" name="Freeform 3">
            <a:extLst>
              <a:ext uri="{FF2B5EF4-FFF2-40B4-BE49-F238E27FC236}">
                <a16:creationId xmlns:a16="http://schemas.microsoft.com/office/drawing/2014/main" id="{9D24A721-CC7E-43D9-A444-B7AF54804EF7}"/>
              </a:ext>
            </a:extLst>
          </p:cNvPr>
          <p:cNvSpPr/>
          <p:nvPr/>
        </p:nvSpPr>
        <p:spPr>
          <a:xfrm>
            <a:off x="4908666" y="3046748"/>
            <a:ext cx="29094" cy="8068"/>
          </a:xfrm>
          <a:custGeom>
            <a:avLst/>
            <a:gdLst>
              <a:gd name="connsiteX0" fmla="*/ 0 w 32003"/>
              <a:gd name="connsiteY0" fmla="*/ 4572 h 9144"/>
              <a:gd name="connsiteX1" fmla="*/ 32003 w 32003"/>
              <a:gd name="connsiteY1" fmla="*/ 4572 h 9144"/>
            </a:gdLst>
            <a:ahLst/>
            <a:cxnLst>
              <a:cxn ang="0">
                <a:pos x="connsiteX0" y="connsiteY0"/>
              </a:cxn>
              <a:cxn ang="1">
                <a:pos x="connsiteX1" y="connsiteY1"/>
              </a:cxn>
            </a:cxnLst>
            <a:rect l="l" t="t" r="r" b="b"/>
            <a:pathLst>
              <a:path w="32003" h="9144">
                <a:moveTo>
                  <a:pt x="0" y="4572"/>
                </a:moveTo>
                <a:lnTo>
                  <a:pt x="32003"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5" name="Freeform 3">
            <a:extLst>
              <a:ext uri="{FF2B5EF4-FFF2-40B4-BE49-F238E27FC236}">
                <a16:creationId xmlns:a16="http://schemas.microsoft.com/office/drawing/2014/main" id="{865EE5D2-6F8E-4E1C-8A4E-087ECDE322B2}"/>
              </a:ext>
            </a:extLst>
          </p:cNvPr>
          <p:cNvSpPr/>
          <p:nvPr/>
        </p:nvSpPr>
        <p:spPr>
          <a:xfrm>
            <a:off x="4908666" y="2695780"/>
            <a:ext cx="29094" cy="6724"/>
          </a:xfrm>
          <a:custGeom>
            <a:avLst/>
            <a:gdLst>
              <a:gd name="connsiteX0" fmla="*/ 0 w 32003"/>
              <a:gd name="connsiteY0" fmla="*/ 3810 h 7620"/>
              <a:gd name="connsiteX1" fmla="*/ 32003 w 32003"/>
              <a:gd name="connsiteY1" fmla="*/ 3810 h 7620"/>
            </a:gdLst>
            <a:ahLst/>
            <a:cxnLst>
              <a:cxn ang="0">
                <a:pos x="connsiteX0" y="connsiteY0"/>
              </a:cxn>
              <a:cxn ang="1">
                <a:pos x="connsiteX1" y="connsiteY1"/>
              </a:cxn>
            </a:cxnLst>
            <a:rect l="l" t="t" r="r" b="b"/>
            <a:pathLst>
              <a:path w="32003" h="7620">
                <a:moveTo>
                  <a:pt x="0" y="3810"/>
                </a:moveTo>
                <a:lnTo>
                  <a:pt x="32003"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6" name="Freeform 3">
            <a:extLst>
              <a:ext uri="{FF2B5EF4-FFF2-40B4-BE49-F238E27FC236}">
                <a16:creationId xmlns:a16="http://schemas.microsoft.com/office/drawing/2014/main" id="{28296FD6-2B32-4EF8-92AB-9180560A98F8}"/>
              </a:ext>
            </a:extLst>
          </p:cNvPr>
          <p:cNvSpPr/>
          <p:nvPr/>
        </p:nvSpPr>
        <p:spPr>
          <a:xfrm>
            <a:off x="4907280" y="233136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7" name="Freeform 3">
            <a:extLst>
              <a:ext uri="{FF2B5EF4-FFF2-40B4-BE49-F238E27FC236}">
                <a16:creationId xmlns:a16="http://schemas.microsoft.com/office/drawing/2014/main" id="{355F3D9F-A1FA-4AF1-BA25-E7484974DFCC}"/>
              </a:ext>
            </a:extLst>
          </p:cNvPr>
          <p:cNvSpPr/>
          <p:nvPr/>
        </p:nvSpPr>
        <p:spPr>
          <a:xfrm>
            <a:off x="4934989" y="4835207"/>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08" name="Freeform 3">
            <a:extLst>
              <a:ext uri="{FF2B5EF4-FFF2-40B4-BE49-F238E27FC236}">
                <a16:creationId xmlns:a16="http://schemas.microsoft.com/office/drawing/2014/main" id="{326C0868-C07E-4373-8B45-63506FBBC815}"/>
              </a:ext>
            </a:extLst>
          </p:cNvPr>
          <p:cNvSpPr/>
          <p:nvPr/>
        </p:nvSpPr>
        <p:spPr>
          <a:xfrm>
            <a:off x="5400502" y="4833863"/>
            <a:ext cx="8313" cy="40341"/>
          </a:xfrm>
          <a:custGeom>
            <a:avLst/>
            <a:gdLst>
              <a:gd name="connsiteX0" fmla="*/ 4571 w 9144"/>
              <a:gd name="connsiteY0" fmla="*/ 0 h 45720"/>
              <a:gd name="connsiteX1" fmla="*/ 4571 w 9144"/>
              <a:gd name="connsiteY1" fmla="*/ 45720 h 45720"/>
            </a:gdLst>
            <a:ahLst/>
            <a:cxnLst>
              <a:cxn ang="0">
                <a:pos x="connsiteX0" y="connsiteY0"/>
              </a:cxn>
              <a:cxn ang="1">
                <a:pos x="connsiteX1" y="connsiteY1"/>
              </a:cxn>
            </a:cxnLst>
            <a:rect l="l" t="t" r="r" b="b"/>
            <a:pathLst>
              <a:path w="9144" h="45720">
                <a:moveTo>
                  <a:pt x="4571" y="0"/>
                </a:moveTo>
                <a:lnTo>
                  <a:pt x="4571"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09" name="Freeform 3">
            <a:extLst>
              <a:ext uri="{FF2B5EF4-FFF2-40B4-BE49-F238E27FC236}">
                <a16:creationId xmlns:a16="http://schemas.microsoft.com/office/drawing/2014/main" id="{FA53DE63-A9EC-4290-B65E-7BCB02DA250B}"/>
              </a:ext>
            </a:extLst>
          </p:cNvPr>
          <p:cNvSpPr/>
          <p:nvPr/>
        </p:nvSpPr>
        <p:spPr>
          <a:xfrm>
            <a:off x="5848004" y="4832518"/>
            <a:ext cx="6927" cy="40341"/>
          </a:xfrm>
          <a:custGeom>
            <a:avLst/>
            <a:gdLst>
              <a:gd name="connsiteX0" fmla="*/ 3810 w 7620"/>
              <a:gd name="connsiteY0" fmla="*/ 0 h 45720"/>
              <a:gd name="connsiteX1" fmla="*/ 3810 w 7620"/>
              <a:gd name="connsiteY1" fmla="*/ 45720 h 45720"/>
            </a:gdLst>
            <a:ahLst/>
            <a:cxnLst>
              <a:cxn ang="0">
                <a:pos x="connsiteX0" y="connsiteY0"/>
              </a:cxn>
              <a:cxn ang="1">
                <a:pos x="connsiteX1" y="connsiteY1"/>
              </a:cxn>
            </a:cxnLst>
            <a:rect l="l" t="t" r="r" b="b"/>
            <a:pathLst>
              <a:path w="7620" h="45720">
                <a:moveTo>
                  <a:pt x="3810" y="0"/>
                </a:moveTo>
                <a:lnTo>
                  <a:pt x="3810"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0" name="Freeform 3">
            <a:extLst>
              <a:ext uri="{FF2B5EF4-FFF2-40B4-BE49-F238E27FC236}">
                <a16:creationId xmlns:a16="http://schemas.microsoft.com/office/drawing/2014/main" id="{13D564C3-E9BB-406B-9756-69860D9934B6}"/>
              </a:ext>
            </a:extLst>
          </p:cNvPr>
          <p:cNvSpPr/>
          <p:nvPr/>
        </p:nvSpPr>
        <p:spPr>
          <a:xfrm>
            <a:off x="6294119" y="4833863"/>
            <a:ext cx="6927" cy="40341"/>
          </a:xfrm>
          <a:custGeom>
            <a:avLst/>
            <a:gdLst>
              <a:gd name="connsiteX0" fmla="*/ 3809 w 7620"/>
              <a:gd name="connsiteY0" fmla="*/ 0 h 45720"/>
              <a:gd name="connsiteX1" fmla="*/ 3809 w 7620"/>
              <a:gd name="connsiteY1" fmla="*/ 45720 h 45720"/>
            </a:gdLst>
            <a:ahLst/>
            <a:cxnLst>
              <a:cxn ang="0">
                <a:pos x="connsiteX0" y="connsiteY0"/>
              </a:cxn>
              <a:cxn ang="1">
                <a:pos x="connsiteX1" y="connsiteY1"/>
              </a:cxn>
            </a:cxnLst>
            <a:rect l="l" t="t" r="r" b="b"/>
            <a:pathLst>
              <a:path w="7620"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1" name="Freeform 3">
            <a:extLst>
              <a:ext uri="{FF2B5EF4-FFF2-40B4-BE49-F238E27FC236}">
                <a16:creationId xmlns:a16="http://schemas.microsoft.com/office/drawing/2014/main" id="{B1812D53-F9B1-4EF8-A2B4-0213282EC498}"/>
              </a:ext>
            </a:extLst>
          </p:cNvPr>
          <p:cNvSpPr/>
          <p:nvPr/>
        </p:nvSpPr>
        <p:spPr>
          <a:xfrm>
            <a:off x="6748550" y="4832518"/>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2" name="Freeform 3">
            <a:extLst>
              <a:ext uri="{FF2B5EF4-FFF2-40B4-BE49-F238E27FC236}">
                <a16:creationId xmlns:a16="http://schemas.microsoft.com/office/drawing/2014/main" id="{9AEFEAA4-5F4C-4134-B286-DF0D4EDEE083}"/>
              </a:ext>
            </a:extLst>
          </p:cNvPr>
          <p:cNvSpPr/>
          <p:nvPr/>
        </p:nvSpPr>
        <p:spPr>
          <a:xfrm>
            <a:off x="7202979"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3" name="Freeform 3">
            <a:extLst>
              <a:ext uri="{FF2B5EF4-FFF2-40B4-BE49-F238E27FC236}">
                <a16:creationId xmlns:a16="http://schemas.microsoft.com/office/drawing/2014/main" id="{21B2CF43-E2A2-4B22-BF44-83600B4F1B93}"/>
              </a:ext>
            </a:extLst>
          </p:cNvPr>
          <p:cNvSpPr/>
          <p:nvPr/>
        </p:nvSpPr>
        <p:spPr>
          <a:xfrm>
            <a:off x="7650481" y="4833863"/>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4" name="Freeform 3">
            <a:extLst>
              <a:ext uri="{FF2B5EF4-FFF2-40B4-BE49-F238E27FC236}">
                <a16:creationId xmlns:a16="http://schemas.microsoft.com/office/drawing/2014/main" id="{0CB00208-CB91-448A-BE2F-350E12007E3B}"/>
              </a:ext>
            </a:extLst>
          </p:cNvPr>
          <p:cNvSpPr/>
          <p:nvPr/>
        </p:nvSpPr>
        <p:spPr>
          <a:xfrm>
            <a:off x="8104910"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5" name="Freeform 3">
            <a:extLst>
              <a:ext uri="{FF2B5EF4-FFF2-40B4-BE49-F238E27FC236}">
                <a16:creationId xmlns:a16="http://schemas.microsoft.com/office/drawing/2014/main" id="{2419FABD-76D4-4DCE-9AE5-A37C28FC5A9A}"/>
              </a:ext>
            </a:extLst>
          </p:cNvPr>
          <p:cNvSpPr/>
          <p:nvPr/>
        </p:nvSpPr>
        <p:spPr>
          <a:xfrm>
            <a:off x="8556568" y="4831173"/>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16" name="Freeform 3">
            <a:extLst>
              <a:ext uri="{FF2B5EF4-FFF2-40B4-BE49-F238E27FC236}">
                <a16:creationId xmlns:a16="http://schemas.microsoft.com/office/drawing/2014/main" id="{BFAB74FF-B661-4FBB-8781-55F0B40322D1}"/>
              </a:ext>
            </a:extLst>
          </p:cNvPr>
          <p:cNvSpPr/>
          <p:nvPr/>
        </p:nvSpPr>
        <p:spPr>
          <a:xfrm>
            <a:off x="4959928" y="3575218"/>
            <a:ext cx="3632661" cy="1214269"/>
          </a:xfrm>
          <a:custGeom>
            <a:avLst/>
            <a:gdLst>
              <a:gd name="connsiteX0" fmla="*/ 3995927 w 3995927"/>
              <a:gd name="connsiteY0" fmla="*/ 15239 h 1376171"/>
              <a:gd name="connsiteX1" fmla="*/ 3986784 w 3995927"/>
              <a:gd name="connsiteY1" fmla="*/ 15239 h 1376171"/>
              <a:gd name="connsiteX2" fmla="*/ 3994403 w 3995927"/>
              <a:gd name="connsiteY2" fmla="*/ 7619 h 1376171"/>
              <a:gd name="connsiteX3" fmla="*/ 3994403 w 3995927"/>
              <a:gd name="connsiteY3" fmla="*/ 80771 h 1376171"/>
              <a:gd name="connsiteX4" fmla="*/ 3994403 w 3995927"/>
              <a:gd name="connsiteY4" fmla="*/ 89915 h 1376171"/>
              <a:gd name="connsiteX5" fmla="*/ 3412236 w 3995927"/>
              <a:gd name="connsiteY5" fmla="*/ 89915 h 1376171"/>
              <a:gd name="connsiteX6" fmla="*/ 3419856 w 3995927"/>
              <a:gd name="connsiteY6" fmla="*/ 82295 h 1376171"/>
              <a:gd name="connsiteX7" fmla="*/ 3421380 w 3995927"/>
              <a:gd name="connsiteY7" fmla="*/ 89915 h 1376171"/>
              <a:gd name="connsiteX8" fmla="*/ 3421380 w 3995927"/>
              <a:gd name="connsiteY8" fmla="*/ 123444 h 1376171"/>
              <a:gd name="connsiteX9" fmla="*/ 3421380 w 3995927"/>
              <a:gd name="connsiteY9" fmla="*/ 131063 h 1376171"/>
              <a:gd name="connsiteX10" fmla="*/ 3276599 w 3995927"/>
              <a:gd name="connsiteY10" fmla="*/ 131063 h 1376171"/>
              <a:gd name="connsiteX11" fmla="*/ 3285744 w 3995927"/>
              <a:gd name="connsiteY11" fmla="*/ 123444 h 1376171"/>
              <a:gd name="connsiteX12" fmla="*/ 3285744 w 3995927"/>
              <a:gd name="connsiteY12" fmla="*/ 124967 h 1376171"/>
              <a:gd name="connsiteX13" fmla="*/ 3285744 w 3995927"/>
              <a:gd name="connsiteY13" fmla="*/ 123444 h 1376171"/>
              <a:gd name="connsiteX14" fmla="*/ 3285744 w 3995927"/>
              <a:gd name="connsiteY14" fmla="*/ 124967 h 1376171"/>
              <a:gd name="connsiteX15" fmla="*/ 3285744 w 3995927"/>
              <a:gd name="connsiteY15" fmla="*/ 135635 h 1376171"/>
              <a:gd name="connsiteX16" fmla="*/ 3285744 w 3995927"/>
              <a:gd name="connsiteY16" fmla="*/ 161544 h 1376171"/>
              <a:gd name="connsiteX17" fmla="*/ 3284220 w 3995927"/>
              <a:gd name="connsiteY17" fmla="*/ 166115 h 1376171"/>
              <a:gd name="connsiteX18" fmla="*/ 3279648 w 3995927"/>
              <a:gd name="connsiteY18" fmla="*/ 169163 h 1376171"/>
              <a:gd name="connsiteX19" fmla="*/ 2932175 w 3995927"/>
              <a:gd name="connsiteY19" fmla="*/ 169163 h 1376171"/>
              <a:gd name="connsiteX20" fmla="*/ 2939796 w 3995927"/>
              <a:gd name="connsiteY20" fmla="*/ 161544 h 1376171"/>
              <a:gd name="connsiteX21" fmla="*/ 2939796 w 3995927"/>
              <a:gd name="connsiteY21" fmla="*/ 176783 h 1376171"/>
              <a:gd name="connsiteX22" fmla="*/ 2939796 w 3995927"/>
              <a:gd name="connsiteY22" fmla="*/ 185927 h 1376171"/>
              <a:gd name="connsiteX23" fmla="*/ 2657856 w 3995927"/>
              <a:gd name="connsiteY23" fmla="*/ 185927 h 1376171"/>
              <a:gd name="connsiteX24" fmla="*/ 2665475 w 3995927"/>
              <a:gd name="connsiteY24" fmla="*/ 178307 h 1376171"/>
              <a:gd name="connsiteX25" fmla="*/ 2665475 w 3995927"/>
              <a:gd name="connsiteY25" fmla="*/ 227075 h 1376171"/>
              <a:gd name="connsiteX26" fmla="*/ 2561844 w 3995927"/>
              <a:gd name="connsiteY26" fmla="*/ 227075 h 1376171"/>
              <a:gd name="connsiteX27" fmla="*/ 2569463 w 3995927"/>
              <a:gd name="connsiteY27" fmla="*/ 219455 h 1376171"/>
              <a:gd name="connsiteX28" fmla="*/ 2569463 w 3995927"/>
              <a:gd name="connsiteY28" fmla="*/ 239267 h 1376171"/>
              <a:gd name="connsiteX29" fmla="*/ 2569463 w 3995927"/>
              <a:gd name="connsiteY29" fmla="*/ 246888 h 1376171"/>
              <a:gd name="connsiteX30" fmla="*/ 2459736 w 3995927"/>
              <a:gd name="connsiteY30" fmla="*/ 246888 h 1376171"/>
              <a:gd name="connsiteX31" fmla="*/ 2467356 w 3995927"/>
              <a:gd name="connsiteY31" fmla="*/ 239267 h 1376171"/>
              <a:gd name="connsiteX32" fmla="*/ 2467356 w 3995927"/>
              <a:gd name="connsiteY32" fmla="*/ 268223 h 1376171"/>
              <a:gd name="connsiteX33" fmla="*/ 2342387 w 3995927"/>
              <a:gd name="connsiteY33" fmla="*/ 268223 h 1376171"/>
              <a:gd name="connsiteX34" fmla="*/ 2351532 w 3995927"/>
              <a:gd name="connsiteY34" fmla="*/ 260603 h 1376171"/>
              <a:gd name="connsiteX35" fmla="*/ 2351532 w 3995927"/>
              <a:gd name="connsiteY35" fmla="*/ 275844 h 1376171"/>
              <a:gd name="connsiteX36" fmla="*/ 2351532 w 3995927"/>
              <a:gd name="connsiteY36" fmla="*/ 284988 h 1376171"/>
              <a:gd name="connsiteX37" fmla="*/ 2244851 w 3995927"/>
              <a:gd name="connsiteY37" fmla="*/ 284988 h 1376171"/>
              <a:gd name="connsiteX38" fmla="*/ 2252472 w 3995927"/>
              <a:gd name="connsiteY38" fmla="*/ 277367 h 1376171"/>
              <a:gd name="connsiteX39" fmla="*/ 2252472 w 3995927"/>
              <a:gd name="connsiteY39" fmla="*/ 288035 h 1376171"/>
              <a:gd name="connsiteX40" fmla="*/ 2252472 w 3995927"/>
              <a:gd name="connsiteY40" fmla="*/ 297179 h 1376171"/>
              <a:gd name="connsiteX41" fmla="*/ 2142744 w 3995927"/>
              <a:gd name="connsiteY41" fmla="*/ 297179 h 1376171"/>
              <a:gd name="connsiteX42" fmla="*/ 2150363 w 3995927"/>
              <a:gd name="connsiteY42" fmla="*/ 289559 h 1376171"/>
              <a:gd name="connsiteX43" fmla="*/ 2150363 w 3995927"/>
              <a:gd name="connsiteY43" fmla="*/ 304800 h 1376171"/>
              <a:gd name="connsiteX44" fmla="*/ 2150363 w 3995927"/>
              <a:gd name="connsiteY44" fmla="*/ 313944 h 1376171"/>
              <a:gd name="connsiteX45" fmla="*/ 2127503 w 3995927"/>
              <a:gd name="connsiteY45" fmla="*/ 313944 h 1376171"/>
              <a:gd name="connsiteX46" fmla="*/ 2135123 w 3995927"/>
              <a:gd name="connsiteY46" fmla="*/ 306323 h 1376171"/>
              <a:gd name="connsiteX47" fmla="*/ 2135123 w 3995927"/>
              <a:gd name="connsiteY47" fmla="*/ 326135 h 1376171"/>
              <a:gd name="connsiteX48" fmla="*/ 2135123 w 3995927"/>
              <a:gd name="connsiteY48" fmla="*/ 333756 h 1376171"/>
              <a:gd name="connsiteX49" fmla="*/ 2100072 w 3995927"/>
              <a:gd name="connsiteY49" fmla="*/ 333756 h 1376171"/>
              <a:gd name="connsiteX50" fmla="*/ 2107692 w 3995927"/>
              <a:gd name="connsiteY50" fmla="*/ 326135 h 1376171"/>
              <a:gd name="connsiteX51" fmla="*/ 2107692 w 3995927"/>
              <a:gd name="connsiteY51" fmla="*/ 342900 h 1376171"/>
              <a:gd name="connsiteX52" fmla="*/ 2107692 w 3995927"/>
              <a:gd name="connsiteY52" fmla="*/ 350519 h 1376171"/>
              <a:gd name="connsiteX53" fmla="*/ 2093975 w 3995927"/>
              <a:gd name="connsiteY53" fmla="*/ 350519 h 1376171"/>
              <a:gd name="connsiteX54" fmla="*/ 2101596 w 3995927"/>
              <a:gd name="connsiteY54" fmla="*/ 342900 h 1376171"/>
              <a:gd name="connsiteX55" fmla="*/ 2101596 w 3995927"/>
              <a:gd name="connsiteY55" fmla="*/ 358139 h 1376171"/>
              <a:gd name="connsiteX56" fmla="*/ 2101596 w 3995927"/>
              <a:gd name="connsiteY56" fmla="*/ 367283 h 1376171"/>
              <a:gd name="connsiteX57" fmla="*/ 2077211 w 3995927"/>
              <a:gd name="connsiteY57" fmla="*/ 367283 h 1376171"/>
              <a:gd name="connsiteX58" fmla="*/ 2086356 w 3995927"/>
              <a:gd name="connsiteY58" fmla="*/ 359663 h 1376171"/>
              <a:gd name="connsiteX59" fmla="*/ 2086356 w 3995927"/>
              <a:gd name="connsiteY59" fmla="*/ 384047 h 1376171"/>
              <a:gd name="connsiteX60" fmla="*/ 2058923 w 3995927"/>
              <a:gd name="connsiteY60" fmla="*/ 384047 h 1376171"/>
              <a:gd name="connsiteX61" fmla="*/ 2066544 w 3995927"/>
              <a:gd name="connsiteY61" fmla="*/ 376427 h 1376171"/>
              <a:gd name="connsiteX62" fmla="*/ 2066544 w 3995927"/>
              <a:gd name="connsiteY62" fmla="*/ 384047 h 1376171"/>
              <a:gd name="connsiteX63" fmla="*/ 2066544 w 3995927"/>
              <a:gd name="connsiteY63" fmla="*/ 391667 h 1376171"/>
              <a:gd name="connsiteX64" fmla="*/ 1941575 w 3995927"/>
              <a:gd name="connsiteY64" fmla="*/ 391667 h 1376171"/>
              <a:gd name="connsiteX65" fmla="*/ 1950720 w 3995927"/>
              <a:gd name="connsiteY65" fmla="*/ 384047 h 1376171"/>
              <a:gd name="connsiteX66" fmla="*/ 1950720 w 3995927"/>
              <a:gd name="connsiteY66" fmla="*/ 400811 h 1376171"/>
              <a:gd name="connsiteX67" fmla="*/ 1950720 w 3995927"/>
              <a:gd name="connsiteY67" fmla="*/ 408431 h 1376171"/>
              <a:gd name="connsiteX68" fmla="*/ 1926336 w 3995927"/>
              <a:gd name="connsiteY68" fmla="*/ 408431 h 1376171"/>
              <a:gd name="connsiteX69" fmla="*/ 1933956 w 3995927"/>
              <a:gd name="connsiteY69" fmla="*/ 400811 h 1376171"/>
              <a:gd name="connsiteX70" fmla="*/ 1933956 w 3995927"/>
              <a:gd name="connsiteY70" fmla="*/ 416051 h 1376171"/>
              <a:gd name="connsiteX71" fmla="*/ 1933956 w 3995927"/>
              <a:gd name="connsiteY71" fmla="*/ 425195 h 1376171"/>
              <a:gd name="connsiteX72" fmla="*/ 1834896 w 3995927"/>
              <a:gd name="connsiteY72" fmla="*/ 425195 h 1376171"/>
              <a:gd name="connsiteX73" fmla="*/ 1842515 w 3995927"/>
              <a:gd name="connsiteY73" fmla="*/ 417575 h 1376171"/>
              <a:gd name="connsiteX74" fmla="*/ 1842515 w 3995927"/>
              <a:gd name="connsiteY74" fmla="*/ 420623 h 1376171"/>
              <a:gd name="connsiteX75" fmla="*/ 1842515 w 3995927"/>
              <a:gd name="connsiteY75" fmla="*/ 429767 h 1376171"/>
              <a:gd name="connsiteX76" fmla="*/ 1812036 w 3995927"/>
              <a:gd name="connsiteY76" fmla="*/ 429767 h 1376171"/>
              <a:gd name="connsiteX77" fmla="*/ 1821179 w 3995927"/>
              <a:gd name="connsiteY77" fmla="*/ 422147 h 1376171"/>
              <a:gd name="connsiteX78" fmla="*/ 1821179 w 3995927"/>
              <a:gd name="connsiteY78" fmla="*/ 437388 h 1376171"/>
              <a:gd name="connsiteX79" fmla="*/ 1821179 w 3995927"/>
              <a:gd name="connsiteY79" fmla="*/ 446531 h 1376171"/>
              <a:gd name="connsiteX80" fmla="*/ 1766315 w 3995927"/>
              <a:gd name="connsiteY80" fmla="*/ 446531 h 1376171"/>
              <a:gd name="connsiteX81" fmla="*/ 1773936 w 3995927"/>
              <a:gd name="connsiteY81" fmla="*/ 438911 h 1376171"/>
              <a:gd name="connsiteX82" fmla="*/ 1773936 w 3995927"/>
              <a:gd name="connsiteY82" fmla="*/ 445007 h 1376171"/>
              <a:gd name="connsiteX83" fmla="*/ 1773936 w 3995927"/>
              <a:gd name="connsiteY83" fmla="*/ 454151 h 1376171"/>
              <a:gd name="connsiteX84" fmla="*/ 1760220 w 3995927"/>
              <a:gd name="connsiteY84" fmla="*/ 454151 h 1376171"/>
              <a:gd name="connsiteX85" fmla="*/ 1767839 w 3995927"/>
              <a:gd name="connsiteY85" fmla="*/ 446531 h 1376171"/>
              <a:gd name="connsiteX86" fmla="*/ 1767839 w 3995927"/>
              <a:gd name="connsiteY86" fmla="*/ 470915 h 1376171"/>
              <a:gd name="connsiteX87" fmla="*/ 1767839 w 3995927"/>
              <a:gd name="connsiteY87" fmla="*/ 478535 h 1376171"/>
              <a:gd name="connsiteX88" fmla="*/ 1744979 w 3995927"/>
              <a:gd name="connsiteY88" fmla="*/ 478535 h 1376171"/>
              <a:gd name="connsiteX89" fmla="*/ 1752599 w 3995927"/>
              <a:gd name="connsiteY89" fmla="*/ 470915 h 1376171"/>
              <a:gd name="connsiteX90" fmla="*/ 1752599 w 3995927"/>
              <a:gd name="connsiteY90" fmla="*/ 483107 h 1376171"/>
              <a:gd name="connsiteX91" fmla="*/ 1752599 w 3995927"/>
              <a:gd name="connsiteY91" fmla="*/ 492251 h 1376171"/>
              <a:gd name="connsiteX92" fmla="*/ 1738884 w 3995927"/>
              <a:gd name="connsiteY92" fmla="*/ 492251 h 1376171"/>
              <a:gd name="connsiteX93" fmla="*/ 1746503 w 3995927"/>
              <a:gd name="connsiteY93" fmla="*/ 483107 h 1376171"/>
              <a:gd name="connsiteX94" fmla="*/ 1746503 w 3995927"/>
              <a:gd name="connsiteY94" fmla="*/ 489203 h 1376171"/>
              <a:gd name="connsiteX95" fmla="*/ 1746503 w 3995927"/>
              <a:gd name="connsiteY95" fmla="*/ 499871 h 1376171"/>
              <a:gd name="connsiteX96" fmla="*/ 1664208 w 3995927"/>
              <a:gd name="connsiteY96" fmla="*/ 499871 h 1376171"/>
              <a:gd name="connsiteX97" fmla="*/ 1673351 w 3995927"/>
              <a:gd name="connsiteY97" fmla="*/ 490727 h 1376171"/>
              <a:gd name="connsiteX98" fmla="*/ 1673351 w 3995927"/>
              <a:gd name="connsiteY98" fmla="*/ 496823 h 1376171"/>
              <a:gd name="connsiteX99" fmla="*/ 1673351 w 3995927"/>
              <a:gd name="connsiteY99" fmla="*/ 512063 h 1376171"/>
              <a:gd name="connsiteX100" fmla="*/ 1667256 w 3995927"/>
              <a:gd name="connsiteY100" fmla="*/ 516635 h 1376171"/>
              <a:gd name="connsiteX101" fmla="*/ 1627632 w 3995927"/>
              <a:gd name="connsiteY101" fmla="*/ 516635 h 1376171"/>
              <a:gd name="connsiteX102" fmla="*/ 1635251 w 3995927"/>
              <a:gd name="connsiteY102" fmla="*/ 509015 h 1376171"/>
              <a:gd name="connsiteX103" fmla="*/ 1635251 w 3995927"/>
              <a:gd name="connsiteY103" fmla="*/ 519683 h 1376171"/>
              <a:gd name="connsiteX104" fmla="*/ 1635251 w 3995927"/>
              <a:gd name="connsiteY104" fmla="*/ 528827 h 1376171"/>
              <a:gd name="connsiteX105" fmla="*/ 1618487 w 3995927"/>
              <a:gd name="connsiteY105" fmla="*/ 528827 h 1376171"/>
              <a:gd name="connsiteX106" fmla="*/ 1626108 w 3995927"/>
              <a:gd name="connsiteY106" fmla="*/ 521207 h 1376171"/>
              <a:gd name="connsiteX107" fmla="*/ 1626108 w 3995927"/>
              <a:gd name="connsiteY107" fmla="*/ 533400 h 1376171"/>
              <a:gd name="connsiteX108" fmla="*/ 1626108 w 3995927"/>
              <a:gd name="connsiteY108" fmla="*/ 541019 h 1376171"/>
              <a:gd name="connsiteX109" fmla="*/ 1606296 w 3995927"/>
              <a:gd name="connsiteY109" fmla="*/ 541019 h 1376171"/>
              <a:gd name="connsiteX110" fmla="*/ 1613915 w 3995927"/>
              <a:gd name="connsiteY110" fmla="*/ 533400 h 1376171"/>
              <a:gd name="connsiteX111" fmla="*/ 1613915 w 3995927"/>
              <a:gd name="connsiteY111" fmla="*/ 541019 h 1376171"/>
              <a:gd name="connsiteX112" fmla="*/ 1613915 w 3995927"/>
              <a:gd name="connsiteY112" fmla="*/ 550163 h 1376171"/>
              <a:gd name="connsiteX113" fmla="*/ 1575815 w 3995927"/>
              <a:gd name="connsiteY113" fmla="*/ 550163 h 1376171"/>
              <a:gd name="connsiteX114" fmla="*/ 1583436 w 3995927"/>
              <a:gd name="connsiteY114" fmla="*/ 541019 h 1376171"/>
              <a:gd name="connsiteX115" fmla="*/ 1583436 w 3995927"/>
              <a:gd name="connsiteY115" fmla="*/ 545591 h 1376171"/>
              <a:gd name="connsiteX116" fmla="*/ 1583436 w 3995927"/>
              <a:gd name="connsiteY116" fmla="*/ 553212 h 1376171"/>
              <a:gd name="connsiteX117" fmla="*/ 1548384 w 3995927"/>
              <a:gd name="connsiteY117" fmla="*/ 553212 h 1376171"/>
              <a:gd name="connsiteX118" fmla="*/ 1556003 w 3995927"/>
              <a:gd name="connsiteY118" fmla="*/ 545591 h 1376171"/>
              <a:gd name="connsiteX119" fmla="*/ 1556003 w 3995927"/>
              <a:gd name="connsiteY119" fmla="*/ 560831 h 1376171"/>
              <a:gd name="connsiteX120" fmla="*/ 1556003 w 3995927"/>
              <a:gd name="connsiteY120" fmla="*/ 569975 h 1376171"/>
              <a:gd name="connsiteX121" fmla="*/ 1507236 w 3995927"/>
              <a:gd name="connsiteY121" fmla="*/ 569975 h 1376171"/>
              <a:gd name="connsiteX122" fmla="*/ 1514856 w 3995927"/>
              <a:gd name="connsiteY122" fmla="*/ 562356 h 1376171"/>
              <a:gd name="connsiteX123" fmla="*/ 1514856 w 3995927"/>
              <a:gd name="connsiteY123" fmla="*/ 569975 h 1376171"/>
              <a:gd name="connsiteX124" fmla="*/ 1514856 w 3995927"/>
              <a:gd name="connsiteY124" fmla="*/ 579119 h 1376171"/>
              <a:gd name="connsiteX125" fmla="*/ 1495044 w 3995927"/>
              <a:gd name="connsiteY125" fmla="*/ 579119 h 1376171"/>
              <a:gd name="connsiteX126" fmla="*/ 1502663 w 3995927"/>
              <a:gd name="connsiteY126" fmla="*/ 569975 h 1376171"/>
              <a:gd name="connsiteX127" fmla="*/ 1502663 w 3995927"/>
              <a:gd name="connsiteY127" fmla="*/ 576071 h 1376171"/>
              <a:gd name="connsiteX128" fmla="*/ 1502663 w 3995927"/>
              <a:gd name="connsiteY128" fmla="*/ 586739 h 1376171"/>
              <a:gd name="connsiteX129" fmla="*/ 1488948 w 3995927"/>
              <a:gd name="connsiteY129" fmla="*/ 586739 h 1376171"/>
              <a:gd name="connsiteX130" fmla="*/ 1496568 w 3995927"/>
              <a:gd name="connsiteY130" fmla="*/ 579119 h 1376171"/>
              <a:gd name="connsiteX131" fmla="*/ 1496568 w 3995927"/>
              <a:gd name="connsiteY131" fmla="*/ 582167 h 1376171"/>
              <a:gd name="connsiteX132" fmla="*/ 1496568 w 3995927"/>
              <a:gd name="connsiteY132" fmla="*/ 591312 h 1376171"/>
              <a:gd name="connsiteX133" fmla="*/ 1464563 w 3995927"/>
              <a:gd name="connsiteY133" fmla="*/ 591312 h 1376171"/>
              <a:gd name="connsiteX134" fmla="*/ 1472184 w 3995927"/>
              <a:gd name="connsiteY134" fmla="*/ 583691 h 1376171"/>
              <a:gd name="connsiteX135" fmla="*/ 1472184 w 3995927"/>
              <a:gd name="connsiteY135" fmla="*/ 594359 h 1376171"/>
              <a:gd name="connsiteX136" fmla="*/ 1472184 w 3995927"/>
              <a:gd name="connsiteY136" fmla="*/ 595883 h 1376171"/>
              <a:gd name="connsiteX137" fmla="*/ 1472184 w 3995927"/>
              <a:gd name="connsiteY137" fmla="*/ 601979 h 1376171"/>
              <a:gd name="connsiteX138" fmla="*/ 1472184 w 3995927"/>
              <a:gd name="connsiteY138" fmla="*/ 611123 h 1376171"/>
              <a:gd name="connsiteX139" fmla="*/ 1455420 w 3995927"/>
              <a:gd name="connsiteY139" fmla="*/ 611123 h 1376171"/>
              <a:gd name="connsiteX140" fmla="*/ 1463039 w 3995927"/>
              <a:gd name="connsiteY140" fmla="*/ 603503 h 1376171"/>
              <a:gd name="connsiteX141" fmla="*/ 1463039 w 3995927"/>
              <a:gd name="connsiteY141" fmla="*/ 618744 h 1376171"/>
              <a:gd name="connsiteX142" fmla="*/ 1463039 w 3995927"/>
              <a:gd name="connsiteY142" fmla="*/ 627888 h 1376171"/>
              <a:gd name="connsiteX143" fmla="*/ 1443227 w 3995927"/>
              <a:gd name="connsiteY143" fmla="*/ 627888 h 1376171"/>
              <a:gd name="connsiteX144" fmla="*/ 1450848 w 3995927"/>
              <a:gd name="connsiteY144" fmla="*/ 620267 h 1376171"/>
              <a:gd name="connsiteX145" fmla="*/ 1450848 w 3995927"/>
              <a:gd name="connsiteY145" fmla="*/ 632459 h 1376171"/>
              <a:gd name="connsiteX146" fmla="*/ 1450848 w 3995927"/>
              <a:gd name="connsiteY146" fmla="*/ 640079 h 1376171"/>
              <a:gd name="connsiteX147" fmla="*/ 1386839 w 3995927"/>
              <a:gd name="connsiteY147" fmla="*/ 640079 h 1376171"/>
              <a:gd name="connsiteX148" fmla="*/ 1394460 w 3995927"/>
              <a:gd name="connsiteY148" fmla="*/ 632459 h 1376171"/>
              <a:gd name="connsiteX149" fmla="*/ 1394460 w 3995927"/>
              <a:gd name="connsiteY149" fmla="*/ 640079 h 1376171"/>
              <a:gd name="connsiteX150" fmla="*/ 1394460 w 3995927"/>
              <a:gd name="connsiteY150" fmla="*/ 649223 h 1376171"/>
              <a:gd name="connsiteX151" fmla="*/ 1371599 w 3995927"/>
              <a:gd name="connsiteY151" fmla="*/ 649223 h 1376171"/>
              <a:gd name="connsiteX152" fmla="*/ 1379220 w 3995927"/>
              <a:gd name="connsiteY152" fmla="*/ 641603 h 1376171"/>
              <a:gd name="connsiteX153" fmla="*/ 1379220 w 3995927"/>
              <a:gd name="connsiteY153" fmla="*/ 669035 h 1376171"/>
              <a:gd name="connsiteX154" fmla="*/ 1341120 w 3995927"/>
              <a:gd name="connsiteY154" fmla="*/ 669035 h 1376171"/>
              <a:gd name="connsiteX155" fmla="*/ 1348739 w 3995927"/>
              <a:gd name="connsiteY155" fmla="*/ 661415 h 1376171"/>
              <a:gd name="connsiteX156" fmla="*/ 1348739 w 3995927"/>
              <a:gd name="connsiteY156" fmla="*/ 664463 h 1376171"/>
              <a:gd name="connsiteX157" fmla="*/ 1348739 w 3995927"/>
              <a:gd name="connsiteY157" fmla="*/ 673607 h 1376171"/>
              <a:gd name="connsiteX158" fmla="*/ 1298448 w 3995927"/>
              <a:gd name="connsiteY158" fmla="*/ 673607 h 1376171"/>
              <a:gd name="connsiteX159" fmla="*/ 1306068 w 3995927"/>
              <a:gd name="connsiteY159" fmla="*/ 665988 h 1376171"/>
              <a:gd name="connsiteX160" fmla="*/ 1306068 w 3995927"/>
              <a:gd name="connsiteY160" fmla="*/ 697991 h 1376171"/>
              <a:gd name="connsiteX161" fmla="*/ 1306068 w 3995927"/>
              <a:gd name="connsiteY161" fmla="*/ 707135 h 1376171"/>
              <a:gd name="connsiteX162" fmla="*/ 1260348 w 3995927"/>
              <a:gd name="connsiteY162" fmla="*/ 707135 h 1376171"/>
              <a:gd name="connsiteX163" fmla="*/ 1269491 w 3995927"/>
              <a:gd name="connsiteY163" fmla="*/ 699515 h 1376171"/>
              <a:gd name="connsiteX164" fmla="*/ 1269491 w 3995927"/>
              <a:gd name="connsiteY164" fmla="*/ 710183 h 1376171"/>
              <a:gd name="connsiteX165" fmla="*/ 1269491 w 3995927"/>
              <a:gd name="connsiteY165" fmla="*/ 719327 h 1376171"/>
              <a:gd name="connsiteX166" fmla="*/ 1223772 w 3995927"/>
              <a:gd name="connsiteY166" fmla="*/ 719327 h 1376171"/>
              <a:gd name="connsiteX167" fmla="*/ 1231391 w 3995927"/>
              <a:gd name="connsiteY167" fmla="*/ 711707 h 1376171"/>
              <a:gd name="connsiteX168" fmla="*/ 1231391 w 3995927"/>
              <a:gd name="connsiteY168" fmla="*/ 717803 h 1376171"/>
              <a:gd name="connsiteX169" fmla="*/ 1231391 w 3995927"/>
              <a:gd name="connsiteY169" fmla="*/ 726947 h 1376171"/>
              <a:gd name="connsiteX170" fmla="*/ 1190244 w 3995927"/>
              <a:gd name="connsiteY170" fmla="*/ 726947 h 1376171"/>
              <a:gd name="connsiteX171" fmla="*/ 1197863 w 3995927"/>
              <a:gd name="connsiteY171" fmla="*/ 719327 h 1376171"/>
              <a:gd name="connsiteX172" fmla="*/ 1197863 w 3995927"/>
              <a:gd name="connsiteY172" fmla="*/ 726947 h 1376171"/>
              <a:gd name="connsiteX173" fmla="*/ 1197863 w 3995927"/>
              <a:gd name="connsiteY173" fmla="*/ 736091 h 1376171"/>
              <a:gd name="connsiteX174" fmla="*/ 1171956 w 3995927"/>
              <a:gd name="connsiteY174" fmla="*/ 736091 h 1376171"/>
              <a:gd name="connsiteX175" fmla="*/ 1179575 w 3995927"/>
              <a:gd name="connsiteY175" fmla="*/ 728471 h 1376171"/>
              <a:gd name="connsiteX176" fmla="*/ 1179575 w 3995927"/>
              <a:gd name="connsiteY176" fmla="*/ 739139 h 1376171"/>
              <a:gd name="connsiteX177" fmla="*/ 1179575 w 3995927"/>
              <a:gd name="connsiteY177" fmla="*/ 748283 h 1376171"/>
              <a:gd name="connsiteX178" fmla="*/ 1156715 w 3995927"/>
              <a:gd name="connsiteY178" fmla="*/ 748283 h 1376171"/>
              <a:gd name="connsiteX179" fmla="*/ 1164336 w 3995927"/>
              <a:gd name="connsiteY179" fmla="*/ 740663 h 1376171"/>
              <a:gd name="connsiteX180" fmla="*/ 1164336 w 3995927"/>
              <a:gd name="connsiteY180" fmla="*/ 746759 h 1376171"/>
              <a:gd name="connsiteX181" fmla="*/ 1164336 w 3995927"/>
              <a:gd name="connsiteY181" fmla="*/ 755903 h 1376171"/>
              <a:gd name="connsiteX182" fmla="*/ 1139951 w 3995927"/>
              <a:gd name="connsiteY182" fmla="*/ 755903 h 1376171"/>
              <a:gd name="connsiteX183" fmla="*/ 1149096 w 3995927"/>
              <a:gd name="connsiteY183" fmla="*/ 748283 h 1376171"/>
              <a:gd name="connsiteX184" fmla="*/ 1149096 w 3995927"/>
              <a:gd name="connsiteY184" fmla="*/ 751331 h 1376171"/>
              <a:gd name="connsiteX185" fmla="*/ 1149096 w 3995927"/>
              <a:gd name="connsiteY185" fmla="*/ 760475 h 1376171"/>
              <a:gd name="connsiteX186" fmla="*/ 1011935 w 3995927"/>
              <a:gd name="connsiteY186" fmla="*/ 760475 h 1376171"/>
              <a:gd name="connsiteX187" fmla="*/ 1019556 w 3995927"/>
              <a:gd name="connsiteY187" fmla="*/ 752856 h 1376171"/>
              <a:gd name="connsiteX188" fmla="*/ 1019556 w 3995927"/>
              <a:gd name="connsiteY188" fmla="*/ 784859 h 1376171"/>
              <a:gd name="connsiteX189" fmla="*/ 1019556 w 3995927"/>
              <a:gd name="connsiteY189" fmla="*/ 794003 h 1376171"/>
              <a:gd name="connsiteX190" fmla="*/ 982979 w 3995927"/>
              <a:gd name="connsiteY190" fmla="*/ 794003 h 1376171"/>
              <a:gd name="connsiteX191" fmla="*/ 990600 w 3995927"/>
              <a:gd name="connsiteY191" fmla="*/ 786383 h 1376171"/>
              <a:gd name="connsiteX192" fmla="*/ 990600 w 3995927"/>
              <a:gd name="connsiteY192" fmla="*/ 813815 h 1376171"/>
              <a:gd name="connsiteX193" fmla="*/ 964691 w 3995927"/>
              <a:gd name="connsiteY193" fmla="*/ 813815 h 1376171"/>
              <a:gd name="connsiteX194" fmla="*/ 972312 w 3995927"/>
              <a:gd name="connsiteY194" fmla="*/ 806195 h 1376171"/>
              <a:gd name="connsiteX195" fmla="*/ 972312 w 3995927"/>
              <a:gd name="connsiteY195" fmla="*/ 809244 h 1376171"/>
              <a:gd name="connsiteX196" fmla="*/ 972312 w 3995927"/>
              <a:gd name="connsiteY196" fmla="*/ 818388 h 1376171"/>
              <a:gd name="connsiteX197" fmla="*/ 949451 w 3995927"/>
              <a:gd name="connsiteY197" fmla="*/ 818388 h 1376171"/>
              <a:gd name="connsiteX198" fmla="*/ 957071 w 3995927"/>
              <a:gd name="connsiteY198" fmla="*/ 810767 h 1376171"/>
              <a:gd name="connsiteX199" fmla="*/ 957071 w 3995927"/>
              <a:gd name="connsiteY199" fmla="*/ 818388 h 1376171"/>
              <a:gd name="connsiteX200" fmla="*/ 957071 w 3995927"/>
              <a:gd name="connsiteY200" fmla="*/ 826007 h 1376171"/>
              <a:gd name="connsiteX201" fmla="*/ 943356 w 3995927"/>
              <a:gd name="connsiteY201" fmla="*/ 826007 h 1376171"/>
              <a:gd name="connsiteX202" fmla="*/ 950976 w 3995927"/>
              <a:gd name="connsiteY202" fmla="*/ 818388 h 1376171"/>
              <a:gd name="connsiteX203" fmla="*/ 950976 w 3995927"/>
              <a:gd name="connsiteY203" fmla="*/ 822959 h 1376171"/>
              <a:gd name="connsiteX204" fmla="*/ 950976 w 3995927"/>
              <a:gd name="connsiteY204" fmla="*/ 830579 h 1376171"/>
              <a:gd name="connsiteX205" fmla="*/ 922020 w 3995927"/>
              <a:gd name="connsiteY205" fmla="*/ 830579 h 1376171"/>
              <a:gd name="connsiteX206" fmla="*/ 929639 w 3995927"/>
              <a:gd name="connsiteY206" fmla="*/ 822959 h 1376171"/>
              <a:gd name="connsiteX207" fmla="*/ 929639 w 3995927"/>
              <a:gd name="connsiteY207" fmla="*/ 847344 h 1376171"/>
              <a:gd name="connsiteX208" fmla="*/ 918971 w 3995927"/>
              <a:gd name="connsiteY208" fmla="*/ 847344 h 1376171"/>
              <a:gd name="connsiteX209" fmla="*/ 926591 w 3995927"/>
              <a:gd name="connsiteY209" fmla="*/ 839723 h 1376171"/>
              <a:gd name="connsiteX210" fmla="*/ 926591 w 3995927"/>
              <a:gd name="connsiteY210" fmla="*/ 847344 h 1376171"/>
              <a:gd name="connsiteX211" fmla="*/ 926591 w 3995927"/>
              <a:gd name="connsiteY211" fmla="*/ 854963 h 1376171"/>
              <a:gd name="connsiteX212" fmla="*/ 891539 w 3995927"/>
              <a:gd name="connsiteY212" fmla="*/ 854963 h 1376171"/>
              <a:gd name="connsiteX213" fmla="*/ 899159 w 3995927"/>
              <a:gd name="connsiteY213" fmla="*/ 847344 h 1376171"/>
              <a:gd name="connsiteX214" fmla="*/ 899159 w 3995927"/>
              <a:gd name="connsiteY214" fmla="*/ 876300 h 1376171"/>
              <a:gd name="connsiteX215" fmla="*/ 882395 w 3995927"/>
              <a:gd name="connsiteY215" fmla="*/ 876300 h 1376171"/>
              <a:gd name="connsiteX216" fmla="*/ 890015 w 3995927"/>
              <a:gd name="connsiteY216" fmla="*/ 868679 h 1376171"/>
              <a:gd name="connsiteX217" fmla="*/ 890015 w 3995927"/>
              <a:gd name="connsiteY217" fmla="*/ 888491 h 1376171"/>
              <a:gd name="connsiteX218" fmla="*/ 890015 w 3995927"/>
              <a:gd name="connsiteY218" fmla="*/ 896112 h 1376171"/>
              <a:gd name="connsiteX219" fmla="*/ 876300 w 3995927"/>
              <a:gd name="connsiteY219" fmla="*/ 896112 h 1376171"/>
              <a:gd name="connsiteX220" fmla="*/ 883920 w 3995927"/>
              <a:gd name="connsiteY220" fmla="*/ 888491 h 1376171"/>
              <a:gd name="connsiteX221" fmla="*/ 883920 w 3995927"/>
              <a:gd name="connsiteY221" fmla="*/ 905256 h 1376171"/>
              <a:gd name="connsiteX222" fmla="*/ 859535 w 3995927"/>
              <a:gd name="connsiteY222" fmla="*/ 905256 h 1376171"/>
              <a:gd name="connsiteX223" fmla="*/ 868679 w 3995927"/>
              <a:gd name="connsiteY223" fmla="*/ 897635 h 1376171"/>
              <a:gd name="connsiteX224" fmla="*/ 868679 w 3995927"/>
              <a:gd name="connsiteY224" fmla="*/ 900683 h 1376171"/>
              <a:gd name="connsiteX225" fmla="*/ 868679 w 3995927"/>
              <a:gd name="connsiteY225" fmla="*/ 909827 h 1376171"/>
              <a:gd name="connsiteX226" fmla="*/ 835151 w 3995927"/>
              <a:gd name="connsiteY226" fmla="*/ 909827 h 1376171"/>
              <a:gd name="connsiteX227" fmla="*/ 842771 w 3995927"/>
              <a:gd name="connsiteY227" fmla="*/ 900683 h 1376171"/>
              <a:gd name="connsiteX228" fmla="*/ 842771 w 3995927"/>
              <a:gd name="connsiteY228" fmla="*/ 929639 h 1376171"/>
              <a:gd name="connsiteX229" fmla="*/ 786383 w 3995927"/>
              <a:gd name="connsiteY229" fmla="*/ 929639 h 1376171"/>
              <a:gd name="connsiteX230" fmla="*/ 794003 w 3995927"/>
              <a:gd name="connsiteY230" fmla="*/ 922019 h 1376171"/>
              <a:gd name="connsiteX231" fmla="*/ 794003 w 3995927"/>
              <a:gd name="connsiteY231" fmla="*/ 929639 h 1376171"/>
              <a:gd name="connsiteX232" fmla="*/ 794003 w 3995927"/>
              <a:gd name="connsiteY232" fmla="*/ 938783 h 1376171"/>
              <a:gd name="connsiteX233" fmla="*/ 758951 w 3995927"/>
              <a:gd name="connsiteY233" fmla="*/ 938783 h 1376171"/>
              <a:gd name="connsiteX234" fmla="*/ 766571 w 3995927"/>
              <a:gd name="connsiteY234" fmla="*/ 929639 h 1376171"/>
              <a:gd name="connsiteX235" fmla="*/ 766571 w 3995927"/>
              <a:gd name="connsiteY235" fmla="*/ 937259 h 1376171"/>
              <a:gd name="connsiteX236" fmla="*/ 766571 w 3995927"/>
              <a:gd name="connsiteY236" fmla="*/ 946403 h 1376171"/>
              <a:gd name="connsiteX237" fmla="*/ 743712 w 3995927"/>
              <a:gd name="connsiteY237" fmla="*/ 946403 h 1376171"/>
              <a:gd name="connsiteX238" fmla="*/ 751332 w 3995927"/>
              <a:gd name="connsiteY238" fmla="*/ 938783 h 1376171"/>
              <a:gd name="connsiteX239" fmla="*/ 751332 w 3995927"/>
              <a:gd name="connsiteY239" fmla="*/ 946403 h 1376171"/>
              <a:gd name="connsiteX240" fmla="*/ 751332 w 3995927"/>
              <a:gd name="connsiteY240" fmla="*/ 954023 h 1376171"/>
              <a:gd name="connsiteX241" fmla="*/ 693420 w 3995927"/>
              <a:gd name="connsiteY241" fmla="*/ 954023 h 1376171"/>
              <a:gd name="connsiteX242" fmla="*/ 701039 w 3995927"/>
              <a:gd name="connsiteY242" fmla="*/ 946403 h 1376171"/>
              <a:gd name="connsiteX243" fmla="*/ 701039 w 3995927"/>
              <a:gd name="connsiteY243" fmla="*/ 963167 h 1376171"/>
              <a:gd name="connsiteX244" fmla="*/ 650747 w 3995927"/>
              <a:gd name="connsiteY244" fmla="*/ 963167 h 1376171"/>
              <a:gd name="connsiteX245" fmla="*/ 658367 w 3995927"/>
              <a:gd name="connsiteY245" fmla="*/ 955547 h 1376171"/>
              <a:gd name="connsiteX246" fmla="*/ 658367 w 3995927"/>
              <a:gd name="connsiteY246" fmla="*/ 979931 h 1376171"/>
              <a:gd name="connsiteX247" fmla="*/ 658367 w 3995927"/>
              <a:gd name="connsiteY247" fmla="*/ 987551 h 1376171"/>
              <a:gd name="connsiteX248" fmla="*/ 626364 w 3995927"/>
              <a:gd name="connsiteY248" fmla="*/ 987551 h 1376171"/>
              <a:gd name="connsiteX249" fmla="*/ 633983 w 3995927"/>
              <a:gd name="connsiteY249" fmla="*/ 979931 h 1376171"/>
              <a:gd name="connsiteX250" fmla="*/ 633983 w 3995927"/>
              <a:gd name="connsiteY250" fmla="*/ 995171 h 1376171"/>
              <a:gd name="connsiteX251" fmla="*/ 633983 w 3995927"/>
              <a:gd name="connsiteY251" fmla="*/ 1004315 h 1376171"/>
              <a:gd name="connsiteX252" fmla="*/ 585215 w 3995927"/>
              <a:gd name="connsiteY252" fmla="*/ 1004315 h 1376171"/>
              <a:gd name="connsiteX253" fmla="*/ 592835 w 3995927"/>
              <a:gd name="connsiteY253" fmla="*/ 996695 h 1376171"/>
              <a:gd name="connsiteX254" fmla="*/ 592835 w 3995927"/>
              <a:gd name="connsiteY254" fmla="*/ 1016507 h 1376171"/>
              <a:gd name="connsiteX255" fmla="*/ 592835 w 3995927"/>
              <a:gd name="connsiteY255" fmla="*/ 1025651 h 1376171"/>
              <a:gd name="connsiteX256" fmla="*/ 579120 w 3995927"/>
              <a:gd name="connsiteY256" fmla="*/ 1025651 h 1376171"/>
              <a:gd name="connsiteX257" fmla="*/ 586739 w 3995927"/>
              <a:gd name="connsiteY257" fmla="*/ 1016507 h 1376171"/>
              <a:gd name="connsiteX258" fmla="*/ 586739 w 3995927"/>
              <a:gd name="connsiteY258" fmla="*/ 1024127 h 1376171"/>
              <a:gd name="connsiteX259" fmla="*/ 586739 w 3995927"/>
              <a:gd name="connsiteY259" fmla="*/ 1033271 h 1376171"/>
              <a:gd name="connsiteX260" fmla="*/ 573023 w 3995927"/>
              <a:gd name="connsiteY260" fmla="*/ 1033271 h 1376171"/>
              <a:gd name="connsiteX261" fmla="*/ 580644 w 3995927"/>
              <a:gd name="connsiteY261" fmla="*/ 1025651 h 1376171"/>
              <a:gd name="connsiteX262" fmla="*/ 580644 w 3995927"/>
              <a:gd name="connsiteY262" fmla="*/ 1037844 h 1376171"/>
              <a:gd name="connsiteX263" fmla="*/ 554735 w 3995927"/>
              <a:gd name="connsiteY263" fmla="*/ 1037844 h 1376171"/>
              <a:gd name="connsiteX264" fmla="*/ 562356 w 3995927"/>
              <a:gd name="connsiteY264" fmla="*/ 1030223 h 1376171"/>
              <a:gd name="connsiteX265" fmla="*/ 562356 w 3995927"/>
              <a:gd name="connsiteY265" fmla="*/ 1040891 h 1376171"/>
              <a:gd name="connsiteX266" fmla="*/ 562356 w 3995927"/>
              <a:gd name="connsiteY266" fmla="*/ 1050035 h 1376171"/>
              <a:gd name="connsiteX267" fmla="*/ 527303 w 3995927"/>
              <a:gd name="connsiteY267" fmla="*/ 1050035 h 1376171"/>
              <a:gd name="connsiteX268" fmla="*/ 534923 w 3995927"/>
              <a:gd name="connsiteY268" fmla="*/ 1042415 h 1376171"/>
              <a:gd name="connsiteX269" fmla="*/ 534923 w 3995927"/>
              <a:gd name="connsiteY269" fmla="*/ 1066800 h 1376171"/>
              <a:gd name="connsiteX270" fmla="*/ 534923 w 3995927"/>
              <a:gd name="connsiteY270" fmla="*/ 1074419 h 1376171"/>
              <a:gd name="connsiteX271" fmla="*/ 509015 w 3995927"/>
              <a:gd name="connsiteY271" fmla="*/ 1074419 h 1376171"/>
              <a:gd name="connsiteX272" fmla="*/ 516635 w 3995927"/>
              <a:gd name="connsiteY272" fmla="*/ 1066800 h 1376171"/>
              <a:gd name="connsiteX273" fmla="*/ 516635 w 3995927"/>
              <a:gd name="connsiteY273" fmla="*/ 1074419 h 1376171"/>
              <a:gd name="connsiteX274" fmla="*/ 516635 w 3995927"/>
              <a:gd name="connsiteY274" fmla="*/ 1083563 h 1376171"/>
              <a:gd name="connsiteX275" fmla="*/ 502920 w 3995927"/>
              <a:gd name="connsiteY275" fmla="*/ 1083563 h 1376171"/>
              <a:gd name="connsiteX276" fmla="*/ 510539 w 3995927"/>
              <a:gd name="connsiteY276" fmla="*/ 1074419 h 1376171"/>
              <a:gd name="connsiteX277" fmla="*/ 510539 w 3995927"/>
              <a:gd name="connsiteY277" fmla="*/ 1078991 h 1376171"/>
              <a:gd name="connsiteX278" fmla="*/ 510539 w 3995927"/>
              <a:gd name="connsiteY278" fmla="*/ 1086612 h 1376171"/>
              <a:gd name="connsiteX279" fmla="*/ 499871 w 3995927"/>
              <a:gd name="connsiteY279" fmla="*/ 1086612 h 1376171"/>
              <a:gd name="connsiteX280" fmla="*/ 507491 w 3995927"/>
              <a:gd name="connsiteY280" fmla="*/ 1078991 h 1376171"/>
              <a:gd name="connsiteX281" fmla="*/ 507491 w 3995927"/>
              <a:gd name="connsiteY281" fmla="*/ 1095756 h 1376171"/>
              <a:gd name="connsiteX282" fmla="*/ 493776 w 3995927"/>
              <a:gd name="connsiteY282" fmla="*/ 1095756 h 1376171"/>
              <a:gd name="connsiteX283" fmla="*/ 501395 w 3995927"/>
              <a:gd name="connsiteY283" fmla="*/ 1088135 h 1376171"/>
              <a:gd name="connsiteX284" fmla="*/ 501395 w 3995927"/>
              <a:gd name="connsiteY284" fmla="*/ 1107947 h 1376171"/>
              <a:gd name="connsiteX285" fmla="*/ 501395 w 3995927"/>
              <a:gd name="connsiteY285" fmla="*/ 1115568 h 1376171"/>
              <a:gd name="connsiteX286" fmla="*/ 481583 w 3995927"/>
              <a:gd name="connsiteY286" fmla="*/ 1115568 h 1376171"/>
              <a:gd name="connsiteX287" fmla="*/ 489203 w 3995927"/>
              <a:gd name="connsiteY287" fmla="*/ 1107947 h 1376171"/>
              <a:gd name="connsiteX288" fmla="*/ 489203 w 3995927"/>
              <a:gd name="connsiteY288" fmla="*/ 1124712 h 1376171"/>
              <a:gd name="connsiteX289" fmla="*/ 422147 w 3995927"/>
              <a:gd name="connsiteY289" fmla="*/ 1124712 h 1376171"/>
              <a:gd name="connsiteX290" fmla="*/ 429767 w 3995927"/>
              <a:gd name="connsiteY290" fmla="*/ 1117091 h 1376171"/>
              <a:gd name="connsiteX291" fmla="*/ 429767 w 3995927"/>
              <a:gd name="connsiteY291" fmla="*/ 1127759 h 1376171"/>
              <a:gd name="connsiteX292" fmla="*/ 429767 w 3995927"/>
              <a:gd name="connsiteY292" fmla="*/ 1136903 h 1376171"/>
              <a:gd name="connsiteX293" fmla="*/ 376427 w 3995927"/>
              <a:gd name="connsiteY293" fmla="*/ 1136903 h 1376171"/>
              <a:gd name="connsiteX294" fmla="*/ 384047 w 3995927"/>
              <a:gd name="connsiteY294" fmla="*/ 1129283 h 1376171"/>
              <a:gd name="connsiteX295" fmla="*/ 384047 w 3995927"/>
              <a:gd name="connsiteY295" fmla="*/ 1156715 h 1376171"/>
              <a:gd name="connsiteX296" fmla="*/ 384047 w 3995927"/>
              <a:gd name="connsiteY296" fmla="*/ 1165859 h 1376171"/>
              <a:gd name="connsiteX297" fmla="*/ 367283 w 3995927"/>
              <a:gd name="connsiteY297" fmla="*/ 1165859 h 1376171"/>
              <a:gd name="connsiteX298" fmla="*/ 374903 w 3995927"/>
              <a:gd name="connsiteY298" fmla="*/ 1158239 h 1376171"/>
              <a:gd name="connsiteX299" fmla="*/ 374903 w 3995927"/>
              <a:gd name="connsiteY299" fmla="*/ 1173479 h 1376171"/>
              <a:gd name="connsiteX300" fmla="*/ 374903 w 3995927"/>
              <a:gd name="connsiteY300" fmla="*/ 1182624 h 1376171"/>
              <a:gd name="connsiteX301" fmla="*/ 358139 w 3995927"/>
              <a:gd name="connsiteY301" fmla="*/ 1182624 h 1376171"/>
              <a:gd name="connsiteX302" fmla="*/ 365759 w 3995927"/>
              <a:gd name="connsiteY302" fmla="*/ 1175003 h 1376171"/>
              <a:gd name="connsiteX303" fmla="*/ 365759 w 3995927"/>
              <a:gd name="connsiteY303" fmla="*/ 1181100 h 1376171"/>
              <a:gd name="connsiteX304" fmla="*/ 365759 w 3995927"/>
              <a:gd name="connsiteY304" fmla="*/ 1190244 h 1376171"/>
              <a:gd name="connsiteX305" fmla="*/ 301751 w 3995927"/>
              <a:gd name="connsiteY305" fmla="*/ 1190244 h 1376171"/>
              <a:gd name="connsiteX306" fmla="*/ 309371 w 3995927"/>
              <a:gd name="connsiteY306" fmla="*/ 1182624 h 1376171"/>
              <a:gd name="connsiteX307" fmla="*/ 309371 w 3995927"/>
              <a:gd name="connsiteY307" fmla="*/ 1202435 h 1376171"/>
              <a:gd name="connsiteX308" fmla="*/ 309371 w 3995927"/>
              <a:gd name="connsiteY308" fmla="*/ 1211579 h 1376171"/>
              <a:gd name="connsiteX309" fmla="*/ 280415 w 3995927"/>
              <a:gd name="connsiteY309" fmla="*/ 1211579 h 1376171"/>
              <a:gd name="connsiteX310" fmla="*/ 288035 w 3995927"/>
              <a:gd name="connsiteY310" fmla="*/ 1203959 h 1376171"/>
              <a:gd name="connsiteX311" fmla="*/ 288035 w 3995927"/>
              <a:gd name="connsiteY311" fmla="*/ 1207007 h 1376171"/>
              <a:gd name="connsiteX312" fmla="*/ 288035 w 3995927"/>
              <a:gd name="connsiteY312" fmla="*/ 1214627 h 1376171"/>
              <a:gd name="connsiteX313" fmla="*/ 271271 w 3995927"/>
              <a:gd name="connsiteY313" fmla="*/ 1214627 h 1376171"/>
              <a:gd name="connsiteX314" fmla="*/ 278891 w 3995927"/>
              <a:gd name="connsiteY314" fmla="*/ 1207007 h 1376171"/>
              <a:gd name="connsiteX315" fmla="*/ 278891 w 3995927"/>
              <a:gd name="connsiteY315" fmla="*/ 1223771 h 1376171"/>
              <a:gd name="connsiteX316" fmla="*/ 240791 w 3995927"/>
              <a:gd name="connsiteY316" fmla="*/ 1223771 h 1376171"/>
              <a:gd name="connsiteX317" fmla="*/ 248411 w 3995927"/>
              <a:gd name="connsiteY317" fmla="*/ 1216151 h 1376171"/>
              <a:gd name="connsiteX318" fmla="*/ 248411 w 3995927"/>
              <a:gd name="connsiteY318" fmla="*/ 1222247 h 1376171"/>
              <a:gd name="connsiteX319" fmla="*/ 248411 w 3995927"/>
              <a:gd name="connsiteY319" fmla="*/ 1231391 h 1376171"/>
              <a:gd name="connsiteX320" fmla="*/ 184403 w 3995927"/>
              <a:gd name="connsiteY320" fmla="*/ 1231391 h 1376171"/>
              <a:gd name="connsiteX321" fmla="*/ 193547 w 3995927"/>
              <a:gd name="connsiteY321" fmla="*/ 1223771 h 1376171"/>
              <a:gd name="connsiteX322" fmla="*/ 193547 w 3995927"/>
              <a:gd name="connsiteY322" fmla="*/ 1240535 h 1376171"/>
              <a:gd name="connsiteX323" fmla="*/ 166115 w 3995927"/>
              <a:gd name="connsiteY323" fmla="*/ 1240535 h 1376171"/>
              <a:gd name="connsiteX324" fmla="*/ 173735 w 3995927"/>
              <a:gd name="connsiteY324" fmla="*/ 1232915 h 1376171"/>
              <a:gd name="connsiteX325" fmla="*/ 173735 w 3995927"/>
              <a:gd name="connsiteY325" fmla="*/ 1260347 h 1376171"/>
              <a:gd name="connsiteX326" fmla="*/ 160020 w 3995927"/>
              <a:gd name="connsiteY326" fmla="*/ 1260347 h 1376171"/>
              <a:gd name="connsiteX327" fmla="*/ 167639 w 3995927"/>
              <a:gd name="connsiteY327" fmla="*/ 1252727 h 1376171"/>
              <a:gd name="connsiteX328" fmla="*/ 167639 w 3995927"/>
              <a:gd name="connsiteY328" fmla="*/ 1257300 h 1376171"/>
              <a:gd name="connsiteX329" fmla="*/ 167639 w 3995927"/>
              <a:gd name="connsiteY329" fmla="*/ 1264919 h 1376171"/>
              <a:gd name="connsiteX330" fmla="*/ 147827 w 3995927"/>
              <a:gd name="connsiteY330" fmla="*/ 1264919 h 1376171"/>
              <a:gd name="connsiteX331" fmla="*/ 155447 w 3995927"/>
              <a:gd name="connsiteY331" fmla="*/ 1257300 h 1376171"/>
              <a:gd name="connsiteX332" fmla="*/ 155447 w 3995927"/>
              <a:gd name="connsiteY332" fmla="*/ 1264919 h 1376171"/>
              <a:gd name="connsiteX333" fmla="*/ 155447 w 3995927"/>
              <a:gd name="connsiteY333" fmla="*/ 1272539 h 1376171"/>
              <a:gd name="connsiteX334" fmla="*/ 120395 w 3995927"/>
              <a:gd name="connsiteY334" fmla="*/ 1272539 h 1376171"/>
              <a:gd name="connsiteX335" fmla="*/ 128015 w 3995927"/>
              <a:gd name="connsiteY335" fmla="*/ 1264919 h 1376171"/>
              <a:gd name="connsiteX336" fmla="*/ 128015 w 3995927"/>
              <a:gd name="connsiteY336" fmla="*/ 1293875 h 1376171"/>
              <a:gd name="connsiteX337" fmla="*/ 102108 w 3995927"/>
              <a:gd name="connsiteY337" fmla="*/ 1293875 h 1376171"/>
              <a:gd name="connsiteX338" fmla="*/ 109727 w 3995927"/>
              <a:gd name="connsiteY338" fmla="*/ 1286256 h 1376171"/>
              <a:gd name="connsiteX339" fmla="*/ 109727 w 3995927"/>
              <a:gd name="connsiteY339" fmla="*/ 1310639 h 1376171"/>
              <a:gd name="connsiteX340" fmla="*/ 80771 w 3995927"/>
              <a:gd name="connsiteY340" fmla="*/ 1310639 h 1376171"/>
              <a:gd name="connsiteX341" fmla="*/ 88391 w 3995927"/>
              <a:gd name="connsiteY341" fmla="*/ 1303019 h 1376171"/>
              <a:gd name="connsiteX342" fmla="*/ 88391 w 3995927"/>
              <a:gd name="connsiteY342" fmla="*/ 1313688 h 1376171"/>
              <a:gd name="connsiteX343" fmla="*/ 88391 w 3995927"/>
              <a:gd name="connsiteY343" fmla="*/ 1322831 h 1376171"/>
              <a:gd name="connsiteX344" fmla="*/ 60959 w 3995927"/>
              <a:gd name="connsiteY344" fmla="*/ 1322831 h 1376171"/>
              <a:gd name="connsiteX345" fmla="*/ 70103 w 3995927"/>
              <a:gd name="connsiteY345" fmla="*/ 1315212 h 1376171"/>
              <a:gd name="connsiteX346" fmla="*/ 70103 w 3995927"/>
              <a:gd name="connsiteY346" fmla="*/ 1322831 h 1376171"/>
              <a:gd name="connsiteX347" fmla="*/ 70103 w 3995927"/>
              <a:gd name="connsiteY347" fmla="*/ 1330451 h 1376171"/>
              <a:gd name="connsiteX348" fmla="*/ 27432 w 3995927"/>
              <a:gd name="connsiteY348" fmla="*/ 1330451 h 1376171"/>
              <a:gd name="connsiteX349" fmla="*/ 35051 w 3995927"/>
              <a:gd name="connsiteY349" fmla="*/ 1322831 h 1376171"/>
              <a:gd name="connsiteX350" fmla="*/ 35051 w 3995927"/>
              <a:gd name="connsiteY350" fmla="*/ 1335024 h 1376171"/>
              <a:gd name="connsiteX351" fmla="*/ 35051 w 3995927"/>
              <a:gd name="connsiteY351" fmla="*/ 1344168 h 1376171"/>
              <a:gd name="connsiteX352" fmla="*/ 15239 w 3995927"/>
              <a:gd name="connsiteY352" fmla="*/ 1344168 h 1376171"/>
              <a:gd name="connsiteX353" fmla="*/ 22859 w 3995927"/>
              <a:gd name="connsiteY353" fmla="*/ 1335024 h 1376171"/>
              <a:gd name="connsiteX354" fmla="*/ 22859 w 3995927"/>
              <a:gd name="connsiteY354" fmla="*/ 1347215 h 1376171"/>
              <a:gd name="connsiteX355" fmla="*/ 22859 w 3995927"/>
              <a:gd name="connsiteY355" fmla="*/ 1356359 h 1376171"/>
              <a:gd name="connsiteX356" fmla="*/ 9144 w 3995927"/>
              <a:gd name="connsiteY356" fmla="*/ 1356359 h 1376171"/>
              <a:gd name="connsiteX357" fmla="*/ 16764 w 3995927"/>
              <a:gd name="connsiteY357" fmla="*/ 1348739 h 1376171"/>
              <a:gd name="connsiteX358" fmla="*/ 16764 w 3995927"/>
              <a:gd name="connsiteY358" fmla="*/ 1376171 h 1376171"/>
              <a:gd name="connsiteX359" fmla="*/ 0 w 3995927"/>
              <a:gd name="connsiteY359" fmla="*/ 1376171 h 1376171"/>
              <a:gd name="connsiteX360" fmla="*/ 0 w 3995927"/>
              <a:gd name="connsiteY360" fmla="*/ 1360931 h 1376171"/>
              <a:gd name="connsiteX361" fmla="*/ 9144 w 3995927"/>
              <a:gd name="connsiteY361" fmla="*/ 1360931 h 1376171"/>
              <a:gd name="connsiteX362" fmla="*/ 1523 w 3995927"/>
              <a:gd name="connsiteY362" fmla="*/ 1368551 h 1376171"/>
              <a:gd name="connsiteX363" fmla="*/ 1523 w 3995927"/>
              <a:gd name="connsiteY363" fmla="*/ 1339595 h 1376171"/>
              <a:gd name="connsiteX364" fmla="*/ 15239 w 3995927"/>
              <a:gd name="connsiteY364" fmla="*/ 1339595 h 1376171"/>
              <a:gd name="connsiteX365" fmla="*/ 7620 w 3995927"/>
              <a:gd name="connsiteY365" fmla="*/ 1348739 h 1376171"/>
              <a:gd name="connsiteX366" fmla="*/ 7620 w 3995927"/>
              <a:gd name="connsiteY366" fmla="*/ 1347215 h 1376171"/>
              <a:gd name="connsiteX367" fmla="*/ 7620 w 3995927"/>
              <a:gd name="connsiteY367" fmla="*/ 1327403 h 1376171"/>
              <a:gd name="connsiteX368" fmla="*/ 27432 w 3995927"/>
              <a:gd name="connsiteY368" fmla="*/ 1327403 h 1376171"/>
              <a:gd name="connsiteX369" fmla="*/ 19811 w 3995927"/>
              <a:gd name="connsiteY369" fmla="*/ 1335024 h 1376171"/>
              <a:gd name="connsiteX370" fmla="*/ 19811 w 3995927"/>
              <a:gd name="connsiteY370" fmla="*/ 1315212 h 1376171"/>
              <a:gd name="connsiteX371" fmla="*/ 60959 w 3995927"/>
              <a:gd name="connsiteY371" fmla="*/ 1315212 h 1376171"/>
              <a:gd name="connsiteX372" fmla="*/ 53339 w 3995927"/>
              <a:gd name="connsiteY372" fmla="*/ 1322831 h 1376171"/>
              <a:gd name="connsiteX373" fmla="*/ 53339 w 3995927"/>
              <a:gd name="connsiteY373" fmla="*/ 1307591 h 1376171"/>
              <a:gd name="connsiteX374" fmla="*/ 80771 w 3995927"/>
              <a:gd name="connsiteY374" fmla="*/ 1307591 h 1376171"/>
              <a:gd name="connsiteX375" fmla="*/ 71627 w 3995927"/>
              <a:gd name="connsiteY375" fmla="*/ 1315212 h 1376171"/>
              <a:gd name="connsiteX376" fmla="*/ 71627 w 3995927"/>
              <a:gd name="connsiteY376" fmla="*/ 1313688 h 1376171"/>
              <a:gd name="connsiteX377" fmla="*/ 71627 w 3995927"/>
              <a:gd name="connsiteY377" fmla="*/ 1295400 h 1376171"/>
              <a:gd name="connsiteX378" fmla="*/ 102108 w 3995927"/>
              <a:gd name="connsiteY378" fmla="*/ 1295400 h 1376171"/>
              <a:gd name="connsiteX379" fmla="*/ 94488 w 3995927"/>
              <a:gd name="connsiteY379" fmla="*/ 1303019 h 1376171"/>
              <a:gd name="connsiteX380" fmla="*/ 94488 w 3995927"/>
              <a:gd name="connsiteY380" fmla="*/ 1278635 h 1376171"/>
              <a:gd name="connsiteX381" fmla="*/ 120395 w 3995927"/>
              <a:gd name="connsiteY381" fmla="*/ 1278635 h 1376171"/>
              <a:gd name="connsiteX382" fmla="*/ 112776 w 3995927"/>
              <a:gd name="connsiteY382" fmla="*/ 1286256 h 1376171"/>
              <a:gd name="connsiteX383" fmla="*/ 112776 w 3995927"/>
              <a:gd name="connsiteY383" fmla="*/ 1257300 h 1376171"/>
              <a:gd name="connsiteX384" fmla="*/ 147827 w 3995927"/>
              <a:gd name="connsiteY384" fmla="*/ 1257300 h 1376171"/>
              <a:gd name="connsiteX385" fmla="*/ 140208 w 3995927"/>
              <a:gd name="connsiteY385" fmla="*/ 1264919 h 1376171"/>
              <a:gd name="connsiteX386" fmla="*/ 140208 w 3995927"/>
              <a:gd name="connsiteY386" fmla="*/ 1249679 h 1376171"/>
              <a:gd name="connsiteX387" fmla="*/ 160020 w 3995927"/>
              <a:gd name="connsiteY387" fmla="*/ 1249679 h 1376171"/>
              <a:gd name="connsiteX388" fmla="*/ 152400 w 3995927"/>
              <a:gd name="connsiteY388" fmla="*/ 1257300 h 1376171"/>
              <a:gd name="connsiteX389" fmla="*/ 152400 w 3995927"/>
              <a:gd name="connsiteY389" fmla="*/ 1245107 h 1376171"/>
              <a:gd name="connsiteX390" fmla="*/ 166115 w 3995927"/>
              <a:gd name="connsiteY390" fmla="*/ 1245107 h 1376171"/>
              <a:gd name="connsiteX391" fmla="*/ 158495 w 3995927"/>
              <a:gd name="connsiteY391" fmla="*/ 1252727 h 1376171"/>
              <a:gd name="connsiteX392" fmla="*/ 158495 w 3995927"/>
              <a:gd name="connsiteY392" fmla="*/ 1223771 h 1376171"/>
              <a:gd name="connsiteX393" fmla="*/ 184403 w 3995927"/>
              <a:gd name="connsiteY393" fmla="*/ 1223771 h 1376171"/>
              <a:gd name="connsiteX394" fmla="*/ 176783 w 3995927"/>
              <a:gd name="connsiteY394" fmla="*/ 1232915 h 1376171"/>
              <a:gd name="connsiteX395" fmla="*/ 176783 w 3995927"/>
              <a:gd name="connsiteY395" fmla="*/ 1216151 h 1376171"/>
              <a:gd name="connsiteX396" fmla="*/ 240791 w 3995927"/>
              <a:gd name="connsiteY396" fmla="*/ 1216151 h 1376171"/>
              <a:gd name="connsiteX397" fmla="*/ 233171 w 3995927"/>
              <a:gd name="connsiteY397" fmla="*/ 1223771 h 1376171"/>
              <a:gd name="connsiteX398" fmla="*/ 233171 w 3995927"/>
              <a:gd name="connsiteY398" fmla="*/ 1222247 h 1376171"/>
              <a:gd name="connsiteX399" fmla="*/ 233171 w 3995927"/>
              <a:gd name="connsiteY399" fmla="*/ 1208531 h 1376171"/>
              <a:gd name="connsiteX400" fmla="*/ 271271 w 3995927"/>
              <a:gd name="connsiteY400" fmla="*/ 1208531 h 1376171"/>
              <a:gd name="connsiteX401" fmla="*/ 263651 w 3995927"/>
              <a:gd name="connsiteY401" fmla="*/ 1216151 h 1376171"/>
              <a:gd name="connsiteX402" fmla="*/ 263651 w 3995927"/>
              <a:gd name="connsiteY402" fmla="*/ 1199388 h 1376171"/>
              <a:gd name="connsiteX403" fmla="*/ 280415 w 3995927"/>
              <a:gd name="connsiteY403" fmla="*/ 1199388 h 1376171"/>
              <a:gd name="connsiteX404" fmla="*/ 272795 w 3995927"/>
              <a:gd name="connsiteY404" fmla="*/ 1207007 h 1376171"/>
              <a:gd name="connsiteX405" fmla="*/ 272795 w 3995927"/>
              <a:gd name="connsiteY405" fmla="*/ 1194815 h 1376171"/>
              <a:gd name="connsiteX406" fmla="*/ 301751 w 3995927"/>
              <a:gd name="connsiteY406" fmla="*/ 1194815 h 1376171"/>
              <a:gd name="connsiteX407" fmla="*/ 294132 w 3995927"/>
              <a:gd name="connsiteY407" fmla="*/ 1203959 h 1376171"/>
              <a:gd name="connsiteX408" fmla="*/ 294132 w 3995927"/>
              <a:gd name="connsiteY408" fmla="*/ 1202435 h 1376171"/>
              <a:gd name="connsiteX409" fmla="*/ 294132 w 3995927"/>
              <a:gd name="connsiteY409" fmla="*/ 1175003 h 1376171"/>
              <a:gd name="connsiteX410" fmla="*/ 358139 w 3995927"/>
              <a:gd name="connsiteY410" fmla="*/ 1175003 h 1376171"/>
              <a:gd name="connsiteX411" fmla="*/ 348995 w 3995927"/>
              <a:gd name="connsiteY411" fmla="*/ 1182624 h 1376171"/>
              <a:gd name="connsiteX412" fmla="*/ 348995 w 3995927"/>
              <a:gd name="connsiteY412" fmla="*/ 1181100 h 1376171"/>
              <a:gd name="connsiteX413" fmla="*/ 348995 w 3995927"/>
              <a:gd name="connsiteY413" fmla="*/ 1165859 h 1376171"/>
              <a:gd name="connsiteX414" fmla="*/ 367283 w 3995927"/>
              <a:gd name="connsiteY414" fmla="*/ 1165859 h 1376171"/>
              <a:gd name="connsiteX415" fmla="*/ 359664 w 3995927"/>
              <a:gd name="connsiteY415" fmla="*/ 1175003 h 1376171"/>
              <a:gd name="connsiteX416" fmla="*/ 359664 w 3995927"/>
              <a:gd name="connsiteY416" fmla="*/ 1173479 h 1376171"/>
              <a:gd name="connsiteX417" fmla="*/ 359664 w 3995927"/>
              <a:gd name="connsiteY417" fmla="*/ 1150619 h 1376171"/>
              <a:gd name="connsiteX418" fmla="*/ 376427 w 3995927"/>
              <a:gd name="connsiteY418" fmla="*/ 1150619 h 1376171"/>
              <a:gd name="connsiteX419" fmla="*/ 368808 w 3995927"/>
              <a:gd name="connsiteY419" fmla="*/ 1158239 h 1376171"/>
              <a:gd name="connsiteX420" fmla="*/ 368808 w 3995927"/>
              <a:gd name="connsiteY420" fmla="*/ 1156715 h 1376171"/>
              <a:gd name="connsiteX421" fmla="*/ 368808 w 3995927"/>
              <a:gd name="connsiteY421" fmla="*/ 1121663 h 1376171"/>
              <a:gd name="connsiteX422" fmla="*/ 422147 w 3995927"/>
              <a:gd name="connsiteY422" fmla="*/ 1121663 h 1376171"/>
              <a:gd name="connsiteX423" fmla="*/ 414527 w 3995927"/>
              <a:gd name="connsiteY423" fmla="*/ 1129283 h 1376171"/>
              <a:gd name="connsiteX424" fmla="*/ 414527 w 3995927"/>
              <a:gd name="connsiteY424" fmla="*/ 1127759 h 1376171"/>
              <a:gd name="connsiteX425" fmla="*/ 414527 w 3995927"/>
              <a:gd name="connsiteY425" fmla="*/ 1107947 h 1376171"/>
              <a:gd name="connsiteX426" fmla="*/ 481583 w 3995927"/>
              <a:gd name="connsiteY426" fmla="*/ 1107947 h 1376171"/>
              <a:gd name="connsiteX427" fmla="*/ 472439 w 3995927"/>
              <a:gd name="connsiteY427" fmla="*/ 1117091 h 1376171"/>
              <a:gd name="connsiteX428" fmla="*/ 472439 w 3995927"/>
              <a:gd name="connsiteY428" fmla="*/ 1100327 h 1376171"/>
              <a:gd name="connsiteX429" fmla="*/ 493776 w 3995927"/>
              <a:gd name="connsiteY429" fmla="*/ 1100327 h 1376171"/>
              <a:gd name="connsiteX430" fmla="*/ 484632 w 3995927"/>
              <a:gd name="connsiteY430" fmla="*/ 1107947 h 1376171"/>
              <a:gd name="connsiteX431" fmla="*/ 484632 w 3995927"/>
              <a:gd name="connsiteY431" fmla="*/ 1078991 h 1376171"/>
              <a:gd name="connsiteX432" fmla="*/ 499871 w 3995927"/>
              <a:gd name="connsiteY432" fmla="*/ 1078991 h 1376171"/>
              <a:gd name="connsiteX433" fmla="*/ 492251 w 3995927"/>
              <a:gd name="connsiteY433" fmla="*/ 1088135 h 1376171"/>
              <a:gd name="connsiteX434" fmla="*/ 492251 w 3995927"/>
              <a:gd name="connsiteY434" fmla="*/ 1071371 h 1376171"/>
              <a:gd name="connsiteX435" fmla="*/ 502920 w 3995927"/>
              <a:gd name="connsiteY435" fmla="*/ 1071371 h 1376171"/>
              <a:gd name="connsiteX436" fmla="*/ 495300 w 3995927"/>
              <a:gd name="connsiteY436" fmla="*/ 1078991 h 1376171"/>
              <a:gd name="connsiteX437" fmla="*/ 495300 w 3995927"/>
              <a:gd name="connsiteY437" fmla="*/ 1066800 h 1376171"/>
              <a:gd name="connsiteX438" fmla="*/ 509015 w 3995927"/>
              <a:gd name="connsiteY438" fmla="*/ 1066800 h 1376171"/>
              <a:gd name="connsiteX439" fmla="*/ 501395 w 3995927"/>
              <a:gd name="connsiteY439" fmla="*/ 1074419 h 1376171"/>
              <a:gd name="connsiteX440" fmla="*/ 501395 w 3995927"/>
              <a:gd name="connsiteY440" fmla="*/ 1059179 h 1376171"/>
              <a:gd name="connsiteX441" fmla="*/ 527303 w 3995927"/>
              <a:gd name="connsiteY441" fmla="*/ 1059179 h 1376171"/>
              <a:gd name="connsiteX442" fmla="*/ 519683 w 3995927"/>
              <a:gd name="connsiteY442" fmla="*/ 1066800 h 1376171"/>
              <a:gd name="connsiteX443" fmla="*/ 519683 w 3995927"/>
              <a:gd name="connsiteY443" fmla="*/ 1034795 h 1376171"/>
              <a:gd name="connsiteX444" fmla="*/ 554735 w 3995927"/>
              <a:gd name="connsiteY444" fmla="*/ 1034795 h 1376171"/>
              <a:gd name="connsiteX445" fmla="*/ 547115 w 3995927"/>
              <a:gd name="connsiteY445" fmla="*/ 1042415 h 1376171"/>
              <a:gd name="connsiteX446" fmla="*/ 547115 w 3995927"/>
              <a:gd name="connsiteY446" fmla="*/ 1040891 h 1376171"/>
              <a:gd name="connsiteX447" fmla="*/ 547115 w 3995927"/>
              <a:gd name="connsiteY447" fmla="*/ 1021079 h 1376171"/>
              <a:gd name="connsiteX448" fmla="*/ 573023 w 3995927"/>
              <a:gd name="connsiteY448" fmla="*/ 1021079 h 1376171"/>
              <a:gd name="connsiteX449" fmla="*/ 565403 w 3995927"/>
              <a:gd name="connsiteY449" fmla="*/ 1030223 h 1376171"/>
              <a:gd name="connsiteX450" fmla="*/ 565403 w 3995927"/>
              <a:gd name="connsiteY450" fmla="*/ 1018031 h 1376171"/>
              <a:gd name="connsiteX451" fmla="*/ 579120 w 3995927"/>
              <a:gd name="connsiteY451" fmla="*/ 1018031 h 1376171"/>
              <a:gd name="connsiteX452" fmla="*/ 571500 w 3995927"/>
              <a:gd name="connsiteY452" fmla="*/ 1025651 h 1376171"/>
              <a:gd name="connsiteX453" fmla="*/ 571500 w 3995927"/>
              <a:gd name="connsiteY453" fmla="*/ 1024127 h 1376171"/>
              <a:gd name="connsiteX454" fmla="*/ 571500 w 3995927"/>
              <a:gd name="connsiteY454" fmla="*/ 1008888 h 1376171"/>
              <a:gd name="connsiteX455" fmla="*/ 585215 w 3995927"/>
              <a:gd name="connsiteY455" fmla="*/ 1008888 h 1376171"/>
              <a:gd name="connsiteX456" fmla="*/ 577595 w 3995927"/>
              <a:gd name="connsiteY456" fmla="*/ 1016507 h 1376171"/>
              <a:gd name="connsiteX457" fmla="*/ 577595 w 3995927"/>
              <a:gd name="connsiteY457" fmla="*/ 989075 h 1376171"/>
              <a:gd name="connsiteX458" fmla="*/ 626364 w 3995927"/>
              <a:gd name="connsiteY458" fmla="*/ 989075 h 1376171"/>
              <a:gd name="connsiteX459" fmla="*/ 617220 w 3995927"/>
              <a:gd name="connsiteY459" fmla="*/ 996695 h 1376171"/>
              <a:gd name="connsiteX460" fmla="*/ 617220 w 3995927"/>
              <a:gd name="connsiteY460" fmla="*/ 995171 h 1376171"/>
              <a:gd name="connsiteX461" fmla="*/ 617220 w 3995927"/>
              <a:gd name="connsiteY461" fmla="*/ 972312 h 1376171"/>
              <a:gd name="connsiteX462" fmla="*/ 650747 w 3995927"/>
              <a:gd name="connsiteY462" fmla="*/ 972312 h 1376171"/>
              <a:gd name="connsiteX463" fmla="*/ 643127 w 3995927"/>
              <a:gd name="connsiteY463" fmla="*/ 979931 h 1376171"/>
              <a:gd name="connsiteX464" fmla="*/ 643127 w 3995927"/>
              <a:gd name="connsiteY464" fmla="*/ 947927 h 1376171"/>
              <a:gd name="connsiteX465" fmla="*/ 693420 w 3995927"/>
              <a:gd name="connsiteY465" fmla="*/ 947927 h 1376171"/>
              <a:gd name="connsiteX466" fmla="*/ 685800 w 3995927"/>
              <a:gd name="connsiteY466" fmla="*/ 955547 h 1376171"/>
              <a:gd name="connsiteX467" fmla="*/ 685800 w 3995927"/>
              <a:gd name="connsiteY467" fmla="*/ 938783 h 1376171"/>
              <a:gd name="connsiteX468" fmla="*/ 743712 w 3995927"/>
              <a:gd name="connsiteY468" fmla="*/ 938783 h 1376171"/>
              <a:gd name="connsiteX469" fmla="*/ 734567 w 3995927"/>
              <a:gd name="connsiteY469" fmla="*/ 946403 h 1376171"/>
              <a:gd name="connsiteX470" fmla="*/ 734567 w 3995927"/>
              <a:gd name="connsiteY470" fmla="*/ 931163 h 1376171"/>
              <a:gd name="connsiteX471" fmla="*/ 758951 w 3995927"/>
              <a:gd name="connsiteY471" fmla="*/ 931163 h 1376171"/>
              <a:gd name="connsiteX472" fmla="*/ 749808 w 3995927"/>
              <a:gd name="connsiteY472" fmla="*/ 938783 h 1376171"/>
              <a:gd name="connsiteX473" fmla="*/ 749808 w 3995927"/>
              <a:gd name="connsiteY473" fmla="*/ 937259 h 1376171"/>
              <a:gd name="connsiteX474" fmla="*/ 749808 w 3995927"/>
              <a:gd name="connsiteY474" fmla="*/ 922019 h 1376171"/>
              <a:gd name="connsiteX475" fmla="*/ 786383 w 3995927"/>
              <a:gd name="connsiteY475" fmla="*/ 922019 h 1376171"/>
              <a:gd name="connsiteX476" fmla="*/ 778764 w 3995927"/>
              <a:gd name="connsiteY476" fmla="*/ 929639 h 1376171"/>
              <a:gd name="connsiteX477" fmla="*/ 778764 w 3995927"/>
              <a:gd name="connsiteY477" fmla="*/ 914400 h 1376171"/>
              <a:gd name="connsiteX478" fmla="*/ 835151 w 3995927"/>
              <a:gd name="connsiteY478" fmla="*/ 914400 h 1376171"/>
              <a:gd name="connsiteX479" fmla="*/ 827532 w 3995927"/>
              <a:gd name="connsiteY479" fmla="*/ 922019 h 1376171"/>
              <a:gd name="connsiteX480" fmla="*/ 827532 w 3995927"/>
              <a:gd name="connsiteY480" fmla="*/ 893063 h 1376171"/>
              <a:gd name="connsiteX481" fmla="*/ 859535 w 3995927"/>
              <a:gd name="connsiteY481" fmla="*/ 893063 h 1376171"/>
              <a:gd name="connsiteX482" fmla="*/ 851915 w 3995927"/>
              <a:gd name="connsiteY482" fmla="*/ 900683 h 1376171"/>
              <a:gd name="connsiteX483" fmla="*/ 851915 w 3995927"/>
              <a:gd name="connsiteY483" fmla="*/ 890015 h 1376171"/>
              <a:gd name="connsiteX484" fmla="*/ 876300 w 3995927"/>
              <a:gd name="connsiteY484" fmla="*/ 890015 h 1376171"/>
              <a:gd name="connsiteX485" fmla="*/ 867156 w 3995927"/>
              <a:gd name="connsiteY485" fmla="*/ 897635 h 1376171"/>
              <a:gd name="connsiteX486" fmla="*/ 867156 w 3995927"/>
              <a:gd name="connsiteY486" fmla="*/ 880871 h 1376171"/>
              <a:gd name="connsiteX487" fmla="*/ 882395 w 3995927"/>
              <a:gd name="connsiteY487" fmla="*/ 880871 h 1376171"/>
              <a:gd name="connsiteX488" fmla="*/ 873251 w 3995927"/>
              <a:gd name="connsiteY488" fmla="*/ 888491 h 1376171"/>
              <a:gd name="connsiteX489" fmla="*/ 873251 w 3995927"/>
              <a:gd name="connsiteY489" fmla="*/ 861059 h 1376171"/>
              <a:gd name="connsiteX490" fmla="*/ 891539 w 3995927"/>
              <a:gd name="connsiteY490" fmla="*/ 861059 h 1376171"/>
              <a:gd name="connsiteX491" fmla="*/ 882395 w 3995927"/>
              <a:gd name="connsiteY491" fmla="*/ 868679 h 1376171"/>
              <a:gd name="connsiteX492" fmla="*/ 882395 w 3995927"/>
              <a:gd name="connsiteY492" fmla="*/ 839723 h 1376171"/>
              <a:gd name="connsiteX493" fmla="*/ 918971 w 3995927"/>
              <a:gd name="connsiteY493" fmla="*/ 839723 h 1376171"/>
              <a:gd name="connsiteX494" fmla="*/ 911351 w 3995927"/>
              <a:gd name="connsiteY494" fmla="*/ 847344 h 1376171"/>
              <a:gd name="connsiteX495" fmla="*/ 911351 w 3995927"/>
              <a:gd name="connsiteY495" fmla="*/ 832103 h 1376171"/>
              <a:gd name="connsiteX496" fmla="*/ 922020 w 3995927"/>
              <a:gd name="connsiteY496" fmla="*/ 832103 h 1376171"/>
              <a:gd name="connsiteX497" fmla="*/ 914400 w 3995927"/>
              <a:gd name="connsiteY497" fmla="*/ 839723 h 1376171"/>
              <a:gd name="connsiteX498" fmla="*/ 914400 w 3995927"/>
              <a:gd name="connsiteY498" fmla="*/ 815339 h 1376171"/>
              <a:gd name="connsiteX499" fmla="*/ 943356 w 3995927"/>
              <a:gd name="connsiteY499" fmla="*/ 815339 h 1376171"/>
              <a:gd name="connsiteX500" fmla="*/ 935735 w 3995927"/>
              <a:gd name="connsiteY500" fmla="*/ 822959 h 1376171"/>
              <a:gd name="connsiteX501" fmla="*/ 935735 w 3995927"/>
              <a:gd name="connsiteY501" fmla="*/ 810767 h 1376171"/>
              <a:gd name="connsiteX502" fmla="*/ 949451 w 3995927"/>
              <a:gd name="connsiteY502" fmla="*/ 810767 h 1376171"/>
              <a:gd name="connsiteX503" fmla="*/ 941832 w 3995927"/>
              <a:gd name="connsiteY503" fmla="*/ 818388 h 1376171"/>
              <a:gd name="connsiteX504" fmla="*/ 941832 w 3995927"/>
              <a:gd name="connsiteY504" fmla="*/ 803147 h 1376171"/>
              <a:gd name="connsiteX505" fmla="*/ 964691 w 3995927"/>
              <a:gd name="connsiteY505" fmla="*/ 803147 h 1376171"/>
              <a:gd name="connsiteX506" fmla="*/ 957071 w 3995927"/>
              <a:gd name="connsiteY506" fmla="*/ 810767 h 1376171"/>
              <a:gd name="connsiteX507" fmla="*/ 957071 w 3995927"/>
              <a:gd name="connsiteY507" fmla="*/ 809244 h 1376171"/>
              <a:gd name="connsiteX508" fmla="*/ 957071 w 3995927"/>
              <a:gd name="connsiteY508" fmla="*/ 798575 h 1376171"/>
              <a:gd name="connsiteX509" fmla="*/ 982979 w 3995927"/>
              <a:gd name="connsiteY509" fmla="*/ 798575 h 1376171"/>
              <a:gd name="connsiteX510" fmla="*/ 975359 w 3995927"/>
              <a:gd name="connsiteY510" fmla="*/ 806195 h 1376171"/>
              <a:gd name="connsiteX511" fmla="*/ 975359 w 3995927"/>
              <a:gd name="connsiteY511" fmla="*/ 777239 h 1376171"/>
              <a:gd name="connsiteX512" fmla="*/ 1011935 w 3995927"/>
              <a:gd name="connsiteY512" fmla="*/ 777239 h 1376171"/>
              <a:gd name="connsiteX513" fmla="*/ 1002791 w 3995927"/>
              <a:gd name="connsiteY513" fmla="*/ 786383 h 1376171"/>
              <a:gd name="connsiteX514" fmla="*/ 1002791 w 3995927"/>
              <a:gd name="connsiteY514" fmla="*/ 784859 h 1376171"/>
              <a:gd name="connsiteX515" fmla="*/ 1002791 w 3995927"/>
              <a:gd name="connsiteY515" fmla="*/ 745235 h 1376171"/>
              <a:gd name="connsiteX516" fmla="*/ 1139951 w 3995927"/>
              <a:gd name="connsiteY516" fmla="*/ 745235 h 1376171"/>
              <a:gd name="connsiteX517" fmla="*/ 1132332 w 3995927"/>
              <a:gd name="connsiteY517" fmla="*/ 752856 h 1376171"/>
              <a:gd name="connsiteX518" fmla="*/ 1132332 w 3995927"/>
              <a:gd name="connsiteY518" fmla="*/ 751331 h 1376171"/>
              <a:gd name="connsiteX519" fmla="*/ 1132332 w 3995927"/>
              <a:gd name="connsiteY519" fmla="*/ 740663 h 1376171"/>
              <a:gd name="connsiteX520" fmla="*/ 1156715 w 3995927"/>
              <a:gd name="connsiteY520" fmla="*/ 740663 h 1376171"/>
              <a:gd name="connsiteX521" fmla="*/ 1147572 w 3995927"/>
              <a:gd name="connsiteY521" fmla="*/ 748283 h 1376171"/>
              <a:gd name="connsiteX522" fmla="*/ 1147572 w 3995927"/>
              <a:gd name="connsiteY522" fmla="*/ 746759 h 1376171"/>
              <a:gd name="connsiteX523" fmla="*/ 1147572 w 3995927"/>
              <a:gd name="connsiteY523" fmla="*/ 731519 h 1376171"/>
              <a:gd name="connsiteX524" fmla="*/ 1171956 w 3995927"/>
              <a:gd name="connsiteY524" fmla="*/ 731519 h 1376171"/>
              <a:gd name="connsiteX525" fmla="*/ 1164336 w 3995927"/>
              <a:gd name="connsiteY525" fmla="*/ 740663 h 1376171"/>
              <a:gd name="connsiteX526" fmla="*/ 1164336 w 3995927"/>
              <a:gd name="connsiteY526" fmla="*/ 739139 h 1376171"/>
              <a:gd name="connsiteX527" fmla="*/ 1164336 w 3995927"/>
              <a:gd name="connsiteY527" fmla="*/ 719327 h 1376171"/>
              <a:gd name="connsiteX528" fmla="*/ 1190244 w 3995927"/>
              <a:gd name="connsiteY528" fmla="*/ 719327 h 1376171"/>
              <a:gd name="connsiteX529" fmla="*/ 1182623 w 3995927"/>
              <a:gd name="connsiteY529" fmla="*/ 728471 h 1376171"/>
              <a:gd name="connsiteX530" fmla="*/ 1182623 w 3995927"/>
              <a:gd name="connsiteY530" fmla="*/ 726947 h 1376171"/>
              <a:gd name="connsiteX531" fmla="*/ 1182623 w 3995927"/>
              <a:gd name="connsiteY531" fmla="*/ 711707 h 1376171"/>
              <a:gd name="connsiteX532" fmla="*/ 1223772 w 3995927"/>
              <a:gd name="connsiteY532" fmla="*/ 711707 h 1376171"/>
              <a:gd name="connsiteX533" fmla="*/ 1216151 w 3995927"/>
              <a:gd name="connsiteY533" fmla="*/ 719327 h 1376171"/>
              <a:gd name="connsiteX534" fmla="*/ 1216151 w 3995927"/>
              <a:gd name="connsiteY534" fmla="*/ 717803 h 1376171"/>
              <a:gd name="connsiteX535" fmla="*/ 1216151 w 3995927"/>
              <a:gd name="connsiteY535" fmla="*/ 702563 h 1376171"/>
              <a:gd name="connsiteX536" fmla="*/ 1260348 w 3995927"/>
              <a:gd name="connsiteY536" fmla="*/ 702563 h 1376171"/>
              <a:gd name="connsiteX537" fmla="*/ 1252727 w 3995927"/>
              <a:gd name="connsiteY537" fmla="*/ 711707 h 1376171"/>
              <a:gd name="connsiteX538" fmla="*/ 1252727 w 3995927"/>
              <a:gd name="connsiteY538" fmla="*/ 710183 h 1376171"/>
              <a:gd name="connsiteX539" fmla="*/ 1252727 w 3995927"/>
              <a:gd name="connsiteY539" fmla="*/ 690371 h 1376171"/>
              <a:gd name="connsiteX540" fmla="*/ 1298448 w 3995927"/>
              <a:gd name="connsiteY540" fmla="*/ 690371 h 1376171"/>
              <a:gd name="connsiteX541" fmla="*/ 1290827 w 3995927"/>
              <a:gd name="connsiteY541" fmla="*/ 699515 h 1376171"/>
              <a:gd name="connsiteX542" fmla="*/ 1290827 w 3995927"/>
              <a:gd name="connsiteY542" fmla="*/ 697991 h 1376171"/>
              <a:gd name="connsiteX543" fmla="*/ 1290827 w 3995927"/>
              <a:gd name="connsiteY543" fmla="*/ 658367 h 1376171"/>
              <a:gd name="connsiteX544" fmla="*/ 1341120 w 3995927"/>
              <a:gd name="connsiteY544" fmla="*/ 658367 h 1376171"/>
              <a:gd name="connsiteX545" fmla="*/ 1333499 w 3995927"/>
              <a:gd name="connsiteY545" fmla="*/ 665988 h 1376171"/>
              <a:gd name="connsiteX546" fmla="*/ 1333499 w 3995927"/>
              <a:gd name="connsiteY546" fmla="*/ 664463 h 1376171"/>
              <a:gd name="connsiteX547" fmla="*/ 1333499 w 3995927"/>
              <a:gd name="connsiteY547" fmla="*/ 653795 h 1376171"/>
              <a:gd name="connsiteX548" fmla="*/ 1371599 w 3995927"/>
              <a:gd name="connsiteY548" fmla="*/ 653795 h 1376171"/>
              <a:gd name="connsiteX549" fmla="*/ 1363979 w 3995927"/>
              <a:gd name="connsiteY549" fmla="*/ 661415 h 1376171"/>
              <a:gd name="connsiteX550" fmla="*/ 1363979 w 3995927"/>
              <a:gd name="connsiteY550" fmla="*/ 632459 h 1376171"/>
              <a:gd name="connsiteX551" fmla="*/ 1386839 w 3995927"/>
              <a:gd name="connsiteY551" fmla="*/ 632459 h 1376171"/>
              <a:gd name="connsiteX552" fmla="*/ 1379220 w 3995927"/>
              <a:gd name="connsiteY552" fmla="*/ 641603 h 1376171"/>
              <a:gd name="connsiteX553" fmla="*/ 1379220 w 3995927"/>
              <a:gd name="connsiteY553" fmla="*/ 640079 h 1376171"/>
              <a:gd name="connsiteX554" fmla="*/ 1379220 w 3995927"/>
              <a:gd name="connsiteY554" fmla="*/ 624839 h 1376171"/>
              <a:gd name="connsiteX555" fmla="*/ 1443227 w 3995927"/>
              <a:gd name="connsiteY555" fmla="*/ 624839 h 1376171"/>
              <a:gd name="connsiteX556" fmla="*/ 1435608 w 3995927"/>
              <a:gd name="connsiteY556" fmla="*/ 632459 h 1376171"/>
              <a:gd name="connsiteX557" fmla="*/ 1435608 w 3995927"/>
              <a:gd name="connsiteY557" fmla="*/ 612647 h 1376171"/>
              <a:gd name="connsiteX558" fmla="*/ 1455420 w 3995927"/>
              <a:gd name="connsiteY558" fmla="*/ 612647 h 1376171"/>
              <a:gd name="connsiteX559" fmla="*/ 1447799 w 3995927"/>
              <a:gd name="connsiteY559" fmla="*/ 620267 h 1376171"/>
              <a:gd name="connsiteX560" fmla="*/ 1447799 w 3995927"/>
              <a:gd name="connsiteY560" fmla="*/ 618744 h 1376171"/>
              <a:gd name="connsiteX561" fmla="*/ 1447799 w 3995927"/>
              <a:gd name="connsiteY561" fmla="*/ 595883 h 1376171"/>
              <a:gd name="connsiteX562" fmla="*/ 1464563 w 3995927"/>
              <a:gd name="connsiteY562" fmla="*/ 595883 h 1376171"/>
              <a:gd name="connsiteX563" fmla="*/ 1456944 w 3995927"/>
              <a:gd name="connsiteY563" fmla="*/ 603503 h 1376171"/>
              <a:gd name="connsiteX564" fmla="*/ 1456944 w 3995927"/>
              <a:gd name="connsiteY564" fmla="*/ 601979 h 1376171"/>
              <a:gd name="connsiteX565" fmla="*/ 1456944 w 3995927"/>
              <a:gd name="connsiteY565" fmla="*/ 595883 h 1376171"/>
              <a:gd name="connsiteX566" fmla="*/ 1456944 w 3995927"/>
              <a:gd name="connsiteY566" fmla="*/ 594359 h 1376171"/>
              <a:gd name="connsiteX567" fmla="*/ 1456944 w 3995927"/>
              <a:gd name="connsiteY567" fmla="*/ 574547 h 1376171"/>
              <a:gd name="connsiteX568" fmla="*/ 1488948 w 3995927"/>
              <a:gd name="connsiteY568" fmla="*/ 574547 h 1376171"/>
              <a:gd name="connsiteX569" fmla="*/ 1481327 w 3995927"/>
              <a:gd name="connsiteY569" fmla="*/ 583691 h 1376171"/>
              <a:gd name="connsiteX570" fmla="*/ 1481327 w 3995927"/>
              <a:gd name="connsiteY570" fmla="*/ 582167 h 1376171"/>
              <a:gd name="connsiteX571" fmla="*/ 1481327 w 3995927"/>
              <a:gd name="connsiteY571" fmla="*/ 571500 h 1376171"/>
              <a:gd name="connsiteX572" fmla="*/ 1495044 w 3995927"/>
              <a:gd name="connsiteY572" fmla="*/ 571500 h 1376171"/>
              <a:gd name="connsiteX573" fmla="*/ 1487423 w 3995927"/>
              <a:gd name="connsiteY573" fmla="*/ 579119 h 1376171"/>
              <a:gd name="connsiteX574" fmla="*/ 1487423 w 3995927"/>
              <a:gd name="connsiteY574" fmla="*/ 576071 h 1376171"/>
              <a:gd name="connsiteX575" fmla="*/ 1487423 w 3995927"/>
              <a:gd name="connsiteY575" fmla="*/ 562356 h 1376171"/>
              <a:gd name="connsiteX576" fmla="*/ 1507236 w 3995927"/>
              <a:gd name="connsiteY576" fmla="*/ 562356 h 1376171"/>
              <a:gd name="connsiteX577" fmla="*/ 1499615 w 3995927"/>
              <a:gd name="connsiteY577" fmla="*/ 569975 h 1376171"/>
              <a:gd name="connsiteX578" fmla="*/ 1499615 w 3995927"/>
              <a:gd name="connsiteY578" fmla="*/ 554735 h 1376171"/>
              <a:gd name="connsiteX579" fmla="*/ 1548384 w 3995927"/>
              <a:gd name="connsiteY579" fmla="*/ 554735 h 1376171"/>
              <a:gd name="connsiteX580" fmla="*/ 1539239 w 3995927"/>
              <a:gd name="connsiteY580" fmla="*/ 562356 h 1376171"/>
              <a:gd name="connsiteX581" fmla="*/ 1539239 w 3995927"/>
              <a:gd name="connsiteY581" fmla="*/ 560831 h 1376171"/>
              <a:gd name="connsiteX582" fmla="*/ 1539239 w 3995927"/>
              <a:gd name="connsiteY582" fmla="*/ 537971 h 1376171"/>
              <a:gd name="connsiteX583" fmla="*/ 1575815 w 3995927"/>
              <a:gd name="connsiteY583" fmla="*/ 537971 h 1376171"/>
              <a:gd name="connsiteX584" fmla="*/ 1568196 w 3995927"/>
              <a:gd name="connsiteY584" fmla="*/ 545591 h 1376171"/>
              <a:gd name="connsiteX585" fmla="*/ 1568196 w 3995927"/>
              <a:gd name="connsiteY585" fmla="*/ 533400 h 1376171"/>
              <a:gd name="connsiteX586" fmla="*/ 1606296 w 3995927"/>
              <a:gd name="connsiteY586" fmla="*/ 533400 h 1376171"/>
              <a:gd name="connsiteX587" fmla="*/ 1598675 w 3995927"/>
              <a:gd name="connsiteY587" fmla="*/ 541019 h 1376171"/>
              <a:gd name="connsiteX588" fmla="*/ 1598675 w 3995927"/>
              <a:gd name="connsiteY588" fmla="*/ 525779 h 1376171"/>
              <a:gd name="connsiteX589" fmla="*/ 1618487 w 3995927"/>
              <a:gd name="connsiteY589" fmla="*/ 525779 h 1376171"/>
              <a:gd name="connsiteX590" fmla="*/ 1610868 w 3995927"/>
              <a:gd name="connsiteY590" fmla="*/ 533400 h 1376171"/>
              <a:gd name="connsiteX591" fmla="*/ 1610868 w 3995927"/>
              <a:gd name="connsiteY591" fmla="*/ 513588 h 1376171"/>
              <a:gd name="connsiteX592" fmla="*/ 1627632 w 3995927"/>
              <a:gd name="connsiteY592" fmla="*/ 513588 h 1376171"/>
              <a:gd name="connsiteX593" fmla="*/ 1620011 w 3995927"/>
              <a:gd name="connsiteY593" fmla="*/ 521207 h 1376171"/>
              <a:gd name="connsiteX594" fmla="*/ 1620011 w 3995927"/>
              <a:gd name="connsiteY594" fmla="*/ 519683 h 1376171"/>
              <a:gd name="connsiteX595" fmla="*/ 1620011 w 3995927"/>
              <a:gd name="connsiteY595" fmla="*/ 499871 h 1376171"/>
              <a:gd name="connsiteX596" fmla="*/ 1664208 w 3995927"/>
              <a:gd name="connsiteY596" fmla="*/ 499871 h 1376171"/>
              <a:gd name="connsiteX597" fmla="*/ 1659636 w 3995927"/>
              <a:gd name="connsiteY597" fmla="*/ 502919 h 1376171"/>
              <a:gd name="connsiteX598" fmla="*/ 1661160 w 3995927"/>
              <a:gd name="connsiteY598" fmla="*/ 501395 h 1376171"/>
              <a:gd name="connsiteX599" fmla="*/ 1658111 w 3995927"/>
              <a:gd name="connsiteY599" fmla="*/ 505967 h 1376171"/>
              <a:gd name="connsiteX600" fmla="*/ 1658111 w 3995927"/>
              <a:gd name="connsiteY600" fmla="*/ 504444 h 1376171"/>
              <a:gd name="connsiteX601" fmla="*/ 1658111 w 3995927"/>
              <a:gd name="connsiteY601" fmla="*/ 505967 h 1376171"/>
              <a:gd name="connsiteX602" fmla="*/ 1658111 w 3995927"/>
              <a:gd name="connsiteY602" fmla="*/ 502919 h 1376171"/>
              <a:gd name="connsiteX603" fmla="*/ 1658111 w 3995927"/>
              <a:gd name="connsiteY603" fmla="*/ 504444 h 1376171"/>
              <a:gd name="connsiteX604" fmla="*/ 1658111 w 3995927"/>
              <a:gd name="connsiteY604" fmla="*/ 501395 h 1376171"/>
              <a:gd name="connsiteX605" fmla="*/ 1658111 w 3995927"/>
              <a:gd name="connsiteY605" fmla="*/ 495300 h 1376171"/>
              <a:gd name="connsiteX606" fmla="*/ 1658111 w 3995927"/>
              <a:gd name="connsiteY606" fmla="*/ 495300 h 1376171"/>
              <a:gd name="connsiteX607" fmla="*/ 1656587 w 3995927"/>
              <a:gd name="connsiteY607" fmla="*/ 493775 h 1376171"/>
              <a:gd name="connsiteX608" fmla="*/ 1655063 w 3995927"/>
              <a:gd name="connsiteY608" fmla="*/ 484631 h 1376171"/>
              <a:gd name="connsiteX609" fmla="*/ 1738884 w 3995927"/>
              <a:gd name="connsiteY609" fmla="*/ 484631 h 1376171"/>
              <a:gd name="connsiteX610" fmla="*/ 1731263 w 3995927"/>
              <a:gd name="connsiteY610" fmla="*/ 492251 h 1376171"/>
              <a:gd name="connsiteX611" fmla="*/ 1731263 w 3995927"/>
              <a:gd name="connsiteY611" fmla="*/ 489203 h 1376171"/>
              <a:gd name="connsiteX612" fmla="*/ 1731263 w 3995927"/>
              <a:gd name="connsiteY612" fmla="*/ 475488 h 1376171"/>
              <a:gd name="connsiteX613" fmla="*/ 1744979 w 3995927"/>
              <a:gd name="connsiteY613" fmla="*/ 475488 h 1376171"/>
              <a:gd name="connsiteX614" fmla="*/ 1737360 w 3995927"/>
              <a:gd name="connsiteY614" fmla="*/ 483107 h 1376171"/>
              <a:gd name="connsiteX615" fmla="*/ 1737360 w 3995927"/>
              <a:gd name="connsiteY615" fmla="*/ 463295 h 1376171"/>
              <a:gd name="connsiteX616" fmla="*/ 1760220 w 3995927"/>
              <a:gd name="connsiteY616" fmla="*/ 463295 h 1376171"/>
              <a:gd name="connsiteX617" fmla="*/ 1752599 w 3995927"/>
              <a:gd name="connsiteY617" fmla="*/ 470915 h 1376171"/>
              <a:gd name="connsiteX618" fmla="*/ 1752599 w 3995927"/>
              <a:gd name="connsiteY618" fmla="*/ 438911 h 1376171"/>
              <a:gd name="connsiteX619" fmla="*/ 1766315 w 3995927"/>
              <a:gd name="connsiteY619" fmla="*/ 438911 h 1376171"/>
              <a:gd name="connsiteX620" fmla="*/ 1758696 w 3995927"/>
              <a:gd name="connsiteY620" fmla="*/ 446531 h 1376171"/>
              <a:gd name="connsiteX621" fmla="*/ 1758696 w 3995927"/>
              <a:gd name="connsiteY621" fmla="*/ 445007 h 1376171"/>
              <a:gd name="connsiteX622" fmla="*/ 1758696 w 3995927"/>
              <a:gd name="connsiteY622" fmla="*/ 429767 h 1376171"/>
              <a:gd name="connsiteX623" fmla="*/ 1812036 w 3995927"/>
              <a:gd name="connsiteY623" fmla="*/ 429767 h 1376171"/>
              <a:gd name="connsiteX624" fmla="*/ 1804415 w 3995927"/>
              <a:gd name="connsiteY624" fmla="*/ 438911 h 1376171"/>
              <a:gd name="connsiteX625" fmla="*/ 1804415 w 3995927"/>
              <a:gd name="connsiteY625" fmla="*/ 437388 h 1376171"/>
              <a:gd name="connsiteX626" fmla="*/ 1804415 w 3995927"/>
              <a:gd name="connsiteY626" fmla="*/ 413003 h 1376171"/>
              <a:gd name="connsiteX627" fmla="*/ 1834896 w 3995927"/>
              <a:gd name="connsiteY627" fmla="*/ 413003 h 1376171"/>
              <a:gd name="connsiteX628" fmla="*/ 1827275 w 3995927"/>
              <a:gd name="connsiteY628" fmla="*/ 422147 h 1376171"/>
              <a:gd name="connsiteX629" fmla="*/ 1827275 w 3995927"/>
              <a:gd name="connsiteY629" fmla="*/ 420623 h 1376171"/>
              <a:gd name="connsiteX630" fmla="*/ 1827275 w 3995927"/>
              <a:gd name="connsiteY630" fmla="*/ 409956 h 1376171"/>
              <a:gd name="connsiteX631" fmla="*/ 1926336 w 3995927"/>
              <a:gd name="connsiteY631" fmla="*/ 409956 h 1376171"/>
              <a:gd name="connsiteX632" fmla="*/ 1918715 w 3995927"/>
              <a:gd name="connsiteY632" fmla="*/ 417575 h 1376171"/>
              <a:gd name="connsiteX633" fmla="*/ 1918715 w 3995927"/>
              <a:gd name="connsiteY633" fmla="*/ 416051 h 1376171"/>
              <a:gd name="connsiteX634" fmla="*/ 1918715 w 3995927"/>
              <a:gd name="connsiteY634" fmla="*/ 393191 h 1376171"/>
              <a:gd name="connsiteX635" fmla="*/ 1941575 w 3995927"/>
              <a:gd name="connsiteY635" fmla="*/ 393191 h 1376171"/>
              <a:gd name="connsiteX636" fmla="*/ 1933956 w 3995927"/>
              <a:gd name="connsiteY636" fmla="*/ 400811 h 1376171"/>
              <a:gd name="connsiteX637" fmla="*/ 1933956 w 3995927"/>
              <a:gd name="connsiteY637" fmla="*/ 376427 h 1376171"/>
              <a:gd name="connsiteX638" fmla="*/ 2058923 w 3995927"/>
              <a:gd name="connsiteY638" fmla="*/ 376427 h 1376171"/>
              <a:gd name="connsiteX639" fmla="*/ 2051303 w 3995927"/>
              <a:gd name="connsiteY639" fmla="*/ 384047 h 1376171"/>
              <a:gd name="connsiteX640" fmla="*/ 2051303 w 3995927"/>
              <a:gd name="connsiteY640" fmla="*/ 368807 h 1376171"/>
              <a:gd name="connsiteX641" fmla="*/ 2077211 w 3995927"/>
              <a:gd name="connsiteY641" fmla="*/ 368807 h 1376171"/>
              <a:gd name="connsiteX642" fmla="*/ 2069591 w 3995927"/>
              <a:gd name="connsiteY642" fmla="*/ 376427 h 1376171"/>
              <a:gd name="connsiteX643" fmla="*/ 2069591 w 3995927"/>
              <a:gd name="connsiteY643" fmla="*/ 352044 h 1376171"/>
              <a:gd name="connsiteX644" fmla="*/ 2093975 w 3995927"/>
              <a:gd name="connsiteY644" fmla="*/ 352044 h 1376171"/>
              <a:gd name="connsiteX645" fmla="*/ 2084832 w 3995927"/>
              <a:gd name="connsiteY645" fmla="*/ 359663 h 1376171"/>
              <a:gd name="connsiteX646" fmla="*/ 2084832 w 3995927"/>
              <a:gd name="connsiteY646" fmla="*/ 358139 h 1376171"/>
              <a:gd name="connsiteX647" fmla="*/ 2084832 w 3995927"/>
              <a:gd name="connsiteY647" fmla="*/ 335279 h 1376171"/>
              <a:gd name="connsiteX648" fmla="*/ 2100072 w 3995927"/>
              <a:gd name="connsiteY648" fmla="*/ 335279 h 1376171"/>
              <a:gd name="connsiteX649" fmla="*/ 2090927 w 3995927"/>
              <a:gd name="connsiteY649" fmla="*/ 342900 h 1376171"/>
              <a:gd name="connsiteX650" fmla="*/ 2090927 w 3995927"/>
              <a:gd name="connsiteY650" fmla="*/ 318515 h 1376171"/>
              <a:gd name="connsiteX651" fmla="*/ 2127503 w 3995927"/>
              <a:gd name="connsiteY651" fmla="*/ 318515 h 1376171"/>
              <a:gd name="connsiteX652" fmla="*/ 2119884 w 3995927"/>
              <a:gd name="connsiteY652" fmla="*/ 326135 h 1376171"/>
              <a:gd name="connsiteX653" fmla="*/ 2119884 w 3995927"/>
              <a:gd name="connsiteY653" fmla="*/ 297179 h 1376171"/>
              <a:gd name="connsiteX654" fmla="*/ 2142744 w 3995927"/>
              <a:gd name="connsiteY654" fmla="*/ 297179 h 1376171"/>
              <a:gd name="connsiteX655" fmla="*/ 2135123 w 3995927"/>
              <a:gd name="connsiteY655" fmla="*/ 306323 h 1376171"/>
              <a:gd name="connsiteX656" fmla="*/ 2135123 w 3995927"/>
              <a:gd name="connsiteY656" fmla="*/ 304800 h 1376171"/>
              <a:gd name="connsiteX657" fmla="*/ 2135123 w 3995927"/>
              <a:gd name="connsiteY657" fmla="*/ 281939 h 1376171"/>
              <a:gd name="connsiteX658" fmla="*/ 2244851 w 3995927"/>
              <a:gd name="connsiteY658" fmla="*/ 281939 h 1376171"/>
              <a:gd name="connsiteX659" fmla="*/ 2237232 w 3995927"/>
              <a:gd name="connsiteY659" fmla="*/ 289559 h 1376171"/>
              <a:gd name="connsiteX660" fmla="*/ 2237232 w 3995927"/>
              <a:gd name="connsiteY660" fmla="*/ 288035 h 1376171"/>
              <a:gd name="connsiteX661" fmla="*/ 2237232 w 3995927"/>
              <a:gd name="connsiteY661" fmla="*/ 268223 h 1376171"/>
              <a:gd name="connsiteX662" fmla="*/ 2342387 w 3995927"/>
              <a:gd name="connsiteY662" fmla="*/ 268223 h 1376171"/>
              <a:gd name="connsiteX663" fmla="*/ 2334768 w 3995927"/>
              <a:gd name="connsiteY663" fmla="*/ 277367 h 1376171"/>
              <a:gd name="connsiteX664" fmla="*/ 2334768 w 3995927"/>
              <a:gd name="connsiteY664" fmla="*/ 275844 h 1376171"/>
              <a:gd name="connsiteX665" fmla="*/ 2334768 w 3995927"/>
              <a:gd name="connsiteY665" fmla="*/ 252983 h 1376171"/>
              <a:gd name="connsiteX666" fmla="*/ 2459736 w 3995927"/>
              <a:gd name="connsiteY666" fmla="*/ 252983 h 1376171"/>
              <a:gd name="connsiteX667" fmla="*/ 2452115 w 3995927"/>
              <a:gd name="connsiteY667" fmla="*/ 260603 h 1376171"/>
              <a:gd name="connsiteX668" fmla="*/ 2452115 w 3995927"/>
              <a:gd name="connsiteY668" fmla="*/ 231647 h 1376171"/>
              <a:gd name="connsiteX669" fmla="*/ 2561844 w 3995927"/>
              <a:gd name="connsiteY669" fmla="*/ 231647 h 1376171"/>
              <a:gd name="connsiteX670" fmla="*/ 2554223 w 3995927"/>
              <a:gd name="connsiteY670" fmla="*/ 239267 h 1376171"/>
              <a:gd name="connsiteX671" fmla="*/ 2554223 w 3995927"/>
              <a:gd name="connsiteY671" fmla="*/ 211835 h 1376171"/>
              <a:gd name="connsiteX672" fmla="*/ 2657856 w 3995927"/>
              <a:gd name="connsiteY672" fmla="*/ 211835 h 1376171"/>
              <a:gd name="connsiteX673" fmla="*/ 2650236 w 3995927"/>
              <a:gd name="connsiteY673" fmla="*/ 219455 h 1376171"/>
              <a:gd name="connsiteX674" fmla="*/ 2650236 w 3995927"/>
              <a:gd name="connsiteY674" fmla="*/ 169163 h 1376171"/>
              <a:gd name="connsiteX675" fmla="*/ 2932175 w 3995927"/>
              <a:gd name="connsiteY675" fmla="*/ 169163 h 1376171"/>
              <a:gd name="connsiteX676" fmla="*/ 2924556 w 3995927"/>
              <a:gd name="connsiteY676" fmla="*/ 178307 h 1376171"/>
              <a:gd name="connsiteX677" fmla="*/ 2924556 w 3995927"/>
              <a:gd name="connsiteY677" fmla="*/ 176783 h 1376171"/>
              <a:gd name="connsiteX678" fmla="*/ 2924556 w 3995927"/>
              <a:gd name="connsiteY678" fmla="*/ 153923 h 1376171"/>
              <a:gd name="connsiteX679" fmla="*/ 3276599 w 3995927"/>
              <a:gd name="connsiteY679" fmla="*/ 153923 h 1376171"/>
              <a:gd name="connsiteX680" fmla="*/ 3272027 w 3995927"/>
              <a:gd name="connsiteY680" fmla="*/ 155447 h 1376171"/>
              <a:gd name="connsiteX681" fmla="*/ 3272027 w 3995927"/>
              <a:gd name="connsiteY681" fmla="*/ 153923 h 1376171"/>
              <a:gd name="connsiteX682" fmla="*/ 3270503 w 3995927"/>
              <a:gd name="connsiteY682" fmla="*/ 158495 h 1376171"/>
              <a:gd name="connsiteX683" fmla="*/ 3270503 w 3995927"/>
              <a:gd name="connsiteY683" fmla="*/ 156971 h 1376171"/>
              <a:gd name="connsiteX684" fmla="*/ 3270503 w 3995927"/>
              <a:gd name="connsiteY684" fmla="*/ 158495 h 1376171"/>
              <a:gd name="connsiteX685" fmla="*/ 3270503 w 3995927"/>
              <a:gd name="connsiteY685" fmla="*/ 156971 h 1376171"/>
              <a:gd name="connsiteX686" fmla="*/ 3270503 w 3995927"/>
              <a:gd name="connsiteY686" fmla="*/ 153923 h 1376171"/>
              <a:gd name="connsiteX687" fmla="*/ 3270503 w 3995927"/>
              <a:gd name="connsiteY687" fmla="*/ 155447 h 1376171"/>
              <a:gd name="connsiteX688" fmla="*/ 3270503 w 3995927"/>
              <a:gd name="connsiteY688" fmla="*/ 149351 h 1376171"/>
              <a:gd name="connsiteX689" fmla="*/ 3270503 w 3995927"/>
              <a:gd name="connsiteY689" fmla="*/ 143255 h 1376171"/>
              <a:gd name="connsiteX690" fmla="*/ 3270503 w 3995927"/>
              <a:gd name="connsiteY690" fmla="*/ 129539 h 1376171"/>
              <a:gd name="connsiteX691" fmla="*/ 3270503 w 3995927"/>
              <a:gd name="connsiteY691" fmla="*/ 131063 h 1376171"/>
              <a:gd name="connsiteX692" fmla="*/ 3268980 w 3995927"/>
              <a:gd name="connsiteY692" fmla="*/ 128015 h 1376171"/>
              <a:gd name="connsiteX693" fmla="*/ 3268980 w 3995927"/>
              <a:gd name="connsiteY693" fmla="*/ 115823 h 1376171"/>
              <a:gd name="connsiteX694" fmla="*/ 3412236 w 3995927"/>
              <a:gd name="connsiteY694" fmla="*/ 115823 h 1376171"/>
              <a:gd name="connsiteX695" fmla="*/ 3404615 w 3995927"/>
              <a:gd name="connsiteY695" fmla="*/ 123444 h 1376171"/>
              <a:gd name="connsiteX696" fmla="*/ 3404615 w 3995927"/>
              <a:gd name="connsiteY696" fmla="*/ 89915 h 1376171"/>
              <a:gd name="connsiteX697" fmla="*/ 3404615 w 3995927"/>
              <a:gd name="connsiteY697" fmla="*/ 74675 h 1376171"/>
              <a:gd name="connsiteX698" fmla="*/ 3986784 w 3995927"/>
              <a:gd name="connsiteY698" fmla="*/ 74675 h 1376171"/>
              <a:gd name="connsiteX699" fmla="*/ 3979163 w 3995927"/>
              <a:gd name="connsiteY699" fmla="*/ 82295 h 1376171"/>
              <a:gd name="connsiteX700" fmla="*/ 3979163 w 3995927"/>
              <a:gd name="connsiteY700" fmla="*/ 80771 h 1376171"/>
              <a:gd name="connsiteX701" fmla="*/ 3979163 w 3995927"/>
              <a:gd name="connsiteY701" fmla="*/ 0 h 1376171"/>
              <a:gd name="connsiteX702" fmla="*/ 3995927 w 3995927"/>
              <a:gd name="connsiteY702" fmla="*/ 0 h 1376171"/>
              <a:gd name="connsiteX703" fmla="*/ 3995927 w 3995927"/>
              <a:gd name="connsiteY703" fmla="*/ 15239 h 13761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Lst>
            <a:rect l="l" t="t" r="r" b="b"/>
            <a:pathLst>
              <a:path w="3995927" h="1376171">
                <a:moveTo>
                  <a:pt x="3995927" y="15239"/>
                </a:moveTo>
                <a:lnTo>
                  <a:pt x="3986784" y="15239"/>
                </a:lnTo>
                <a:lnTo>
                  <a:pt x="3994403" y="7619"/>
                </a:lnTo>
                <a:lnTo>
                  <a:pt x="3994403" y="80771"/>
                </a:lnTo>
                <a:lnTo>
                  <a:pt x="3994403" y="89915"/>
                </a:lnTo>
                <a:lnTo>
                  <a:pt x="3412236" y="89915"/>
                </a:lnTo>
                <a:lnTo>
                  <a:pt x="3419856" y="82295"/>
                </a:lnTo>
                <a:lnTo>
                  <a:pt x="3421380" y="89915"/>
                </a:lnTo>
                <a:lnTo>
                  <a:pt x="3421380" y="123444"/>
                </a:lnTo>
                <a:lnTo>
                  <a:pt x="3421380" y="131063"/>
                </a:lnTo>
                <a:lnTo>
                  <a:pt x="3276599" y="131063"/>
                </a:lnTo>
                <a:lnTo>
                  <a:pt x="3285744" y="123444"/>
                </a:lnTo>
                <a:lnTo>
                  <a:pt x="3285744" y="124967"/>
                </a:lnTo>
                <a:lnTo>
                  <a:pt x="3285744" y="123444"/>
                </a:lnTo>
                <a:lnTo>
                  <a:pt x="3285744" y="124967"/>
                </a:lnTo>
                <a:lnTo>
                  <a:pt x="3285744" y="135635"/>
                </a:lnTo>
                <a:lnTo>
                  <a:pt x="3285744" y="161544"/>
                </a:lnTo>
                <a:lnTo>
                  <a:pt x="3284220" y="166115"/>
                </a:lnTo>
                <a:lnTo>
                  <a:pt x="3279648" y="169163"/>
                </a:lnTo>
                <a:lnTo>
                  <a:pt x="2932175" y="169163"/>
                </a:lnTo>
                <a:lnTo>
                  <a:pt x="2939796" y="161544"/>
                </a:lnTo>
                <a:lnTo>
                  <a:pt x="2939796" y="176783"/>
                </a:lnTo>
                <a:lnTo>
                  <a:pt x="2939796" y="185927"/>
                </a:lnTo>
                <a:lnTo>
                  <a:pt x="2657856" y="185927"/>
                </a:lnTo>
                <a:lnTo>
                  <a:pt x="2665475" y="178307"/>
                </a:lnTo>
                <a:lnTo>
                  <a:pt x="2665475" y="227075"/>
                </a:lnTo>
                <a:lnTo>
                  <a:pt x="2561844" y="227075"/>
                </a:lnTo>
                <a:lnTo>
                  <a:pt x="2569463" y="219455"/>
                </a:lnTo>
                <a:lnTo>
                  <a:pt x="2569463" y="239267"/>
                </a:lnTo>
                <a:lnTo>
                  <a:pt x="2569463" y="246888"/>
                </a:lnTo>
                <a:lnTo>
                  <a:pt x="2459736" y="246888"/>
                </a:lnTo>
                <a:lnTo>
                  <a:pt x="2467356" y="239267"/>
                </a:lnTo>
                <a:lnTo>
                  <a:pt x="2467356" y="268223"/>
                </a:lnTo>
                <a:lnTo>
                  <a:pt x="2342387" y="268223"/>
                </a:lnTo>
                <a:lnTo>
                  <a:pt x="2351532" y="260603"/>
                </a:lnTo>
                <a:lnTo>
                  <a:pt x="2351532" y="275844"/>
                </a:lnTo>
                <a:lnTo>
                  <a:pt x="2351532" y="284988"/>
                </a:lnTo>
                <a:lnTo>
                  <a:pt x="2244851" y="284988"/>
                </a:lnTo>
                <a:lnTo>
                  <a:pt x="2252472" y="277367"/>
                </a:lnTo>
                <a:lnTo>
                  <a:pt x="2252472" y="288035"/>
                </a:lnTo>
                <a:lnTo>
                  <a:pt x="2252472" y="297179"/>
                </a:lnTo>
                <a:lnTo>
                  <a:pt x="2142744" y="297179"/>
                </a:lnTo>
                <a:lnTo>
                  <a:pt x="2150363" y="289559"/>
                </a:lnTo>
                <a:lnTo>
                  <a:pt x="2150363" y="304800"/>
                </a:lnTo>
                <a:lnTo>
                  <a:pt x="2150363" y="313944"/>
                </a:lnTo>
                <a:lnTo>
                  <a:pt x="2127503" y="313944"/>
                </a:lnTo>
                <a:lnTo>
                  <a:pt x="2135123" y="306323"/>
                </a:lnTo>
                <a:lnTo>
                  <a:pt x="2135123" y="326135"/>
                </a:lnTo>
                <a:lnTo>
                  <a:pt x="2135123" y="333756"/>
                </a:lnTo>
                <a:lnTo>
                  <a:pt x="2100072" y="333756"/>
                </a:lnTo>
                <a:lnTo>
                  <a:pt x="2107692" y="326135"/>
                </a:lnTo>
                <a:lnTo>
                  <a:pt x="2107692" y="342900"/>
                </a:lnTo>
                <a:lnTo>
                  <a:pt x="2107692" y="350519"/>
                </a:lnTo>
                <a:lnTo>
                  <a:pt x="2093975" y="350519"/>
                </a:lnTo>
                <a:lnTo>
                  <a:pt x="2101596" y="342900"/>
                </a:lnTo>
                <a:lnTo>
                  <a:pt x="2101596" y="358139"/>
                </a:lnTo>
                <a:lnTo>
                  <a:pt x="2101596" y="367283"/>
                </a:lnTo>
                <a:lnTo>
                  <a:pt x="2077211" y="367283"/>
                </a:lnTo>
                <a:lnTo>
                  <a:pt x="2086356" y="359663"/>
                </a:lnTo>
                <a:lnTo>
                  <a:pt x="2086356" y="384047"/>
                </a:lnTo>
                <a:lnTo>
                  <a:pt x="2058923" y="384047"/>
                </a:lnTo>
                <a:lnTo>
                  <a:pt x="2066544" y="376427"/>
                </a:lnTo>
                <a:lnTo>
                  <a:pt x="2066544" y="384047"/>
                </a:lnTo>
                <a:lnTo>
                  <a:pt x="2066544" y="391667"/>
                </a:lnTo>
                <a:lnTo>
                  <a:pt x="1941575" y="391667"/>
                </a:lnTo>
                <a:lnTo>
                  <a:pt x="1950720" y="384047"/>
                </a:lnTo>
                <a:lnTo>
                  <a:pt x="1950720" y="400811"/>
                </a:lnTo>
                <a:lnTo>
                  <a:pt x="1950720" y="408431"/>
                </a:lnTo>
                <a:lnTo>
                  <a:pt x="1926336" y="408431"/>
                </a:lnTo>
                <a:lnTo>
                  <a:pt x="1933956" y="400811"/>
                </a:lnTo>
                <a:lnTo>
                  <a:pt x="1933956" y="416051"/>
                </a:lnTo>
                <a:lnTo>
                  <a:pt x="1933956" y="425195"/>
                </a:lnTo>
                <a:lnTo>
                  <a:pt x="1834896" y="425195"/>
                </a:lnTo>
                <a:lnTo>
                  <a:pt x="1842515" y="417575"/>
                </a:lnTo>
                <a:lnTo>
                  <a:pt x="1842515" y="420623"/>
                </a:lnTo>
                <a:lnTo>
                  <a:pt x="1842515" y="429767"/>
                </a:lnTo>
                <a:lnTo>
                  <a:pt x="1812036" y="429767"/>
                </a:lnTo>
                <a:lnTo>
                  <a:pt x="1821179" y="422147"/>
                </a:lnTo>
                <a:lnTo>
                  <a:pt x="1821179" y="437388"/>
                </a:lnTo>
                <a:lnTo>
                  <a:pt x="1821179" y="446531"/>
                </a:lnTo>
                <a:lnTo>
                  <a:pt x="1766315" y="446531"/>
                </a:lnTo>
                <a:lnTo>
                  <a:pt x="1773936" y="438911"/>
                </a:lnTo>
                <a:lnTo>
                  <a:pt x="1773936" y="445007"/>
                </a:lnTo>
                <a:lnTo>
                  <a:pt x="1773936" y="454151"/>
                </a:lnTo>
                <a:lnTo>
                  <a:pt x="1760220" y="454151"/>
                </a:lnTo>
                <a:lnTo>
                  <a:pt x="1767839" y="446531"/>
                </a:lnTo>
                <a:lnTo>
                  <a:pt x="1767839" y="470915"/>
                </a:lnTo>
                <a:lnTo>
                  <a:pt x="1767839" y="478535"/>
                </a:lnTo>
                <a:lnTo>
                  <a:pt x="1744979" y="478535"/>
                </a:lnTo>
                <a:lnTo>
                  <a:pt x="1752599" y="470915"/>
                </a:lnTo>
                <a:lnTo>
                  <a:pt x="1752599" y="483107"/>
                </a:lnTo>
                <a:lnTo>
                  <a:pt x="1752599" y="492251"/>
                </a:lnTo>
                <a:lnTo>
                  <a:pt x="1738884" y="492251"/>
                </a:lnTo>
                <a:lnTo>
                  <a:pt x="1746503" y="483107"/>
                </a:lnTo>
                <a:lnTo>
                  <a:pt x="1746503" y="489203"/>
                </a:lnTo>
                <a:lnTo>
                  <a:pt x="1746503" y="499871"/>
                </a:lnTo>
                <a:lnTo>
                  <a:pt x="1664208" y="499871"/>
                </a:lnTo>
                <a:lnTo>
                  <a:pt x="1673351" y="490727"/>
                </a:lnTo>
                <a:lnTo>
                  <a:pt x="1673351" y="496823"/>
                </a:lnTo>
                <a:lnTo>
                  <a:pt x="1673351" y="512063"/>
                </a:lnTo>
                <a:lnTo>
                  <a:pt x="1667256" y="516635"/>
                </a:lnTo>
                <a:lnTo>
                  <a:pt x="1627632" y="516635"/>
                </a:lnTo>
                <a:lnTo>
                  <a:pt x="1635251" y="509015"/>
                </a:lnTo>
                <a:lnTo>
                  <a:pt x="1635251" y="519683"/>
                </a:lnTo>
                <a:lnTo>
                  <a:pt x="1635251" y="528827"/>
                </a:lnTo>
                <a:lnTo>
                  <a:pt x="1618487" y="528827"/>
                </a:lnTo>
                <a:lnTo>
                  <a:pt x="1626108" y="521207"/>
                </a:lnTo>
                <a:lnTo>
                  <a:pt x="1626108" y="533400"/>
                </a:lnTo>
                <a:lnTo>
                  <a:pt x="1626108" y="541019"/>
                </a:lnTo>
                <a:lnTo>
                  <a:pt x="1606296" y="541019"/>
                </a:lnTo>
                <a:lnTo>
                  <a:pt x="1613915" y="533400"/>
                </a:lnTo>
                <a:lnTo>
                  <a:pt x="1613915" y="541019"/>
                </a:lnTo>
                <a:lnTo>
                  <a:pt x="1613915" y="550163"/>
                </a:lnTo>
                <a:lnTo>
                  <a:pt x="1575815" y="550163"/>
                </a:lnTo>
                <a:lnTo>
                  <a:pt x="1583436" y="541019"/>
                </a:lnTo>
                <a:lnTo>
                  <a:pt x="1583436" y="545591"/>
                </a:lnTo>
                <a:lnTo>
                  <a:pt x="1583436" y="553212"/>
                </a:lnTo>
                <a:lnTo>
                  <a:pt x="1548384" y="553212"/>
                </a:lnTo>
                <a:lnTo>
                  <a:pt x="1556003" y="545591"/>
                </a:lnTo>
                <a:lnTo>
                  <a:pt x="1556003" y="560831"/>
                </a:lnTo>
                <a:lnTo>
                  <a:pt x="1556003" y="569975"/>
                </a:lnTo>
                <a:lnTo>
                  <a:pt x="1507236" y="569975"/>
                </a:lnTo>
                <a:lnTo>
                  <a:pt x="1514856" y="562356"/>
                </a:lnTo>
                <a:lnTo>
                  <a:pt x="1514856" y="569975"/>
                </a:lnTo>
                <a:lnTo>
                  <a:pt x="1514856" y="579119"/>
                </a:lnTo>
                <a:lnTo>
                  <a:pt x="1495044" y="579119"/>
                </a:lnTo>
                <a:lnTo>
                  <a:pt x="1502663" y="569975"/>
                </a:lnTo>
                <a:lnTo>
                  <a:pt x="1502663" y="576071"/>
                </a:lnTo>
                <a:lnTo>
                  <a:pt x="1502663" y="586739"/>
                </a:lnTo>
                <a:lnTo>
                  <a:pt x="1488948" y="586739"/>
                </a:lnTo>
                <a:lnTo>
                  <a:pt x="1496568" y="579119"/>
                </a:lnTo>
                <a:lnTo>
                  <a:pt x="1496568" y="582167"/>
                </a:lnTo>
                <a:lnTo>
                  <a:pt x="1496568" y="591312"/>
                </a:lnTo>
                <a:lnTo>
                  <a:pt x="1464563" y="591312"/>
                </a:lnTo>
                <a:lnTo>
                  <a:pt x="1472184" y="583691"/>
                </a:lnTo>
                <a:lnTo>
                  <a:pt x="1472184" y="594359"/>
                </a:lnTo>
                <a:lnTo>
                  <a:pt x="1472184" y="595883"/>
                </a:lnTo>
                <a:lnTo>
                  <a:pt x="1472184" y="601979"/>
                </a:lnTo>
                <a:lnTo>
                  <a:pt x="1472184" y="611123"/>
                </a:lnTo>
                <a:lnTo>
                  <a:pt x="1455420" y="611123"/>
                </a:lnTo>
                <a:lnTo>
                  <a:pt x="1463039" y="603503"/>
                </a:lnTo>
                <a:lnTo>
                  <a:pt x="1463039" y="618744"/>
                </a:lnTo>
                <a:lnTo>
                  <a:pt x="1463039" y="627888"/>
                </a:lnTo>
                <a:lnTo>
                  <a:pt x="1443227" y="627888"/>
                </a:lnTo>
                <a:lnTo>
                  <a:pt x="1450848" y="620267"/>
                </a:lnTo>
                <a:lnTo>
                  <a:pt x="1450848" y="632459"/>
                </a:lnTo>
                <a:lnTo>
                  <a:pt x="1450848" y="640079"/>
                </a:lnTo>
                <a:lnTo>
                  <a:pt x="1386839" y="640079"/>
                </a:lnTo>
                <a:lnTo>
                  <a:pt x="1394460" y="632459"/>
                </a:lnTo>
                <a:lnTo>
                  <a:pt x="1394460" y="640079"/>
                </a:lnTo>
                <a:lnTo>
                  <a:pt x="1394460" y="649223"/>
                </a:lnTo>
                <a:lnTo>
                  <a:pt x="1371599" y="649223"/>
                </a:lnTo>
                <a:lnTo>
                  <a:pt x="1379220" y="641603"/>
                </a:lnTo>
                <a:lnTo>
                  <a:pt x="1379220" y="669035"/>
                </a:lnTo>
                <a:lnTo>
                  <a:pt x="1341120" y="669035"/>
                </a:lnTo>
                <a:lnTo>
                  <a:pt x="1348739" y="661415"/>
                </a:lnTo>
                <a:lnTo>
                  <a:pt x="1348739" y="664463"/>
                </a:lnTo>
                <a:lnTo>
                  <a:pt x="1348739" y="673607"/>
                </a:lnTo>
                <a:lnTo>
                  <a:pt x="1298448" y="673607"/>
                </a:lnTo>
                <a:lnTo>
                  <a:pt x="1306068" y="665988"/>
                </a:lnTo>
                <a:lnTo>
                  <a:pt x="1306068" y="697991"/>
                </a:lnTo>
                <a:lnTo>
                  <a:pt x="1306068" y="707135"/>
                </a:lnTo>
                <a:lnTo>
                  <a:pt x="1260348" y="707135"/>
                </a:lnTo>
                <a:lnTo>
                  <a:pt x="1269491" y="699515"/>
                </a:lnTo>
                <a:lnTo>
                  <a:pt x="1269491" y="710183"/>
                </a:lnTo>
                <a:lnTo>
                  <a:pt x="1269491" y="719327"/>
                </a:lnTo>
                <a:lnTo>
                  <a:pt x="1223772" y="719327"/>
                </a:lnTo>
                <a:lnTo>
                  <a:pt x="1231391" y="711707"/>
                </a:lnTo>
                <a:lnTo>
                  <a:pt x="1231391" y="717803"/>
                </a:lnTo>
                <a:lnTo>
                  <a:pt x="1231391" y="726947"/>
                </a:lnTo>
                <a:lnTo>
                  <a:pt x="1190244" y="726947"/>
                </a:lnTo>
                <a:lnTo>
                  <a:pt x="1197863" y="719327"/>
                </a:lnTo>
                <a:lnTo>
                  <a:pt x="1197863" y="726947"/>
                </a:lnTo>
                <a:lnTo>
                  <a:pt x="1197863" y="736091"/>
                </a:lnTo>
                <a:lnTo>
                  <a:pt x="1171956" y="736091"/>
                </a:lnTo>
                <a:lnTo>
                  <a:pt x="1179575" y="728471"/>
                </a:lnTo>
                <a:lnTo>
                  <a:pt x="1179575" y="739139"/>
                </a:lnTo>
                <a:lnTo>
                  <a:pt x="1179575" y="748283"/>
                </a:lnTo>
                <a:lnTo>
                  <a:pt x="1156715" y="748283"/>
                </a:lnTo>
                <a:lnTo>
                  <a:pt x="1164336" y="740663"/>
                </a:lnTo>
                <a:lnTo>
                  <a:pt x="1164336" y="746759"/>
                </a:lnTo>
                <a:lnTo>
                  <a:pt x="1164336" y="755903"/>
                </a:lnTo>
                <a:lnTo>
                  <a:pt x="1139951" y="755903"/>
                </a:lnTo>
                <a:lnTo>
                  <a:pt x="1149096" y="748283"/>
                </a:lnTo>
                <a:lnTo>
                  <a:pt x="1149096" y="751331"/>
                </a:lnTo>
                <a:lnTo>
                  <a:pt x="1149096" y="760475"/>
                </a:lnTo>
                <a:lnTo>
                  <a:pt x="1011935" y="760475"/>
                </a:lnTo>
                <a:lnTo>
                  <a:pt x="1019556" y="752856"/>
                </a:lnTo>
                <a:lnTo>
                  <a:pt x="1019556" y="784859"/>
                </a:lnTo>
                <a:lnTo>
                  <a:pt x="1019556" y="794003"/>
                </a:lnTo>
                <a:lnTo>
                  <a:pt x="982979" y="794003"/>
                </a:lnTo>
                <a:lnTo>
                  <a:pt x="990600" y="786383"/>
                </a:lnTo>
                <a:lnTo>
                  <a:pt x="990600" y="813815"/>
                </a:lnTo>
                <a:lnTo>
                  <a:pt x="964691" y="813815"/>
                </a:lnTo>
                <a:lnTo>
                  <a:pt x="972312" y="806195"/>
                </a:lnTo>
                <a:lnTo>
                  <a:pt x="972312" y="809244"/>
                </a:lnTo>
                <a:lnTo>
                  <a:pt x="972312" y="818388"/>
                </a:lnTo>
                <a:lnTo>
                  <a:pt x="949451" y="818388"/>
                </a:lnTo>
                <a:lnTo>
                  <a:pt x="957071" y="810767"/>
                </a:lnTo>
                <a:lnTo>
                  <a:pt x="957071" y="818388"/>
                </a:lnTo>
                <a:lnTo>
                  <a:pt x="957071" y="826007"/>
                </a:lnTo>
                <a:lnTo>
                  <a:pt x="943356" y="826007"/>
                </a:lnTo>
                <a:lnTo>
                  <a:pt x="950976" y="818388"/>
                </a:lnTo>
                <a:lnTo>
                  <a:pt x="950976" y="822959"/>
                </a:lnTo>
                <a:lnTo>
                  <a:pt x="950976" y="830579"/>
                </a:lnTo>
                <a:lnTo>
                  <a:pt x="922020" y="830579"/>
                </a:lnTo>
                <a:lnTo>
                  <a:pt x="929639" y="822959"/>
                </a:lnTo>
                <a:lnTo>
                  <a:pt x="929639" y="847344"/>
                </a:lnTo>
                <a:lnTo>
                  <a:pt x="918971" y="847344"/>
                </a:lnTo>
                <a:lnTo>
                  <a:pt x="926591" y="839723"/>
                </a:lnTo>
                <a:lnTo>
                  <a:pt x="926591" y="847344"/>
                </a:lnTo>
                <a:lnTo>
                  <a:pt x="926591" y="854963"/>
                </a:lnTo>
                <a:lnTo>
                  <a:pt x="891539" y="854963"/>
                </a:lnTo>
                <a:lnTo>
                  <a:pt x="899159" y="847344"/>
                </a:lnTo>
                <a:lnTo>
                  <a:pt x="899159" y="876300"/>
                </a:lnTo>
                <a:lnTo>
                  <a:pt x="882395" y="876300"/>
                </a:lnTo>
                <a:lnTo>
                  <a:pt x="890015" y="868679"/>
                </a:lnTo>
                <a:lnTo>
                  <a:pt x="890015" y="888491"/>
                </a:lnTo>
                <a:lnTo>
                  <a:pt x="890015" y="896112"/>
                </a:lnTo>
                <a:lnTo>
                  <a:pt x="876300" y="896112"/>
                </a:lnTo>
                <a:lnTo>
                  <a:pt x="883920" y="888491"/>
                </a:lnTo>
                <a:lnTo>
                  <a:pt x="883920" y="905256"/>
                </a:lnTo>
                <a:lnTo>
                  <a:pt x="859535" y="905256"/>
                </a:lnTo>
                <a:lnTo>
                  <a:pt x="868679" y="897635"/>
                </a:lnTo>
                <a:lnTo>
                  <a:pt x="868679" y="900683"/>
                </a:lnTo>
                <a:lnTo>
                  <a:pt x="868679" y="909827"/>
                </a:lnTo>
                <a:lnTo>
                  <a:pt x="835151" y="909827"/>
                </a:lnTo>
                <a:lnTo>
                  <a:pt x="842771" y="900683"/>
                </a:lnTo>
                <a:lnTo>
                  <a:pt x="842771" y="929639"/>
                </a:lnTo>
                <a:lnTo>
                  <a:pt x="786383" y="929639"/>
                </a:lnTo>
                <a:lnTo>
                  <a:pt x="794003" y="922019"/>
                </a:lnTo>
                <a:lnTo>
                  <a:pt x="794003" y="929639"/>
                </a:lnTo>
                <a:lnTo>
                  <a:pt x="794003" y="938783"/>
                </a:lnTo>
                <a:lnTo>
                  <a:pt x="758951" y="938783"/>
                </a:lnTo>
                <a:lnTo>
                  <a:pt x="766571" y="929639"/>
                </a:lnTo>
                <a:lnTo>
                  <a:pt x="766571" y="937259"/>
                </a:lnTo>
                <a:lnTo>
                  <a:pt x="766571" y="946403"/>
                </a:lnTo>
                <a:lnTo>
                  <a:pt x="743712" y="946403"/>
                </a:lnTo>
                <a:lnTo>
                  <a:pt x="751332" y="938783"/>
                </a:lnTo>
                <a:lnTo>
                  <a:pt x="751332" y="946403"/>
                </a:lnTo>
                <a:lnTo>
                  <a:pt x="751332" y="954023"/>
                </a:lnTo>
                <a:lnTo>
                  <a:pt x="693420" y="954023"/>
                </a:lnTo>
                <a:lnTo>
                  <a:pt x="701039" y="946403"/>
                </a:lnTo>
                <a:lnTo>
                  <a:pt x="701039" y="963167"/>
                </a:lnTo>
                <a:lnTo>
                  <a:pt x="650747" y="963167"/>
                </a:lnTo>
                <a:lnTo>
                  <a:pt x="658367" y="955547"/>
                </a:lnTo>
                <a:lnTo>
                  <a:pt x="658367" y="979931"/>
                </a:lnTo>
                <a:lnTo>
                  <a:pt x="658367" y="987551"/>
                </a:lnTo>
                <a:lnTo>
                  <a:pt x="626364" y="987551"/>
                </a:lnTo>
                <a:lnTo>
                  <a:pt x="633983" y="979931"/>
                </a:lnTo>
                <a:lnTo>
                  <a:pt x="633983" y="995171"/>
                </a:lnTo>
                <a:lnTo>
                  <a:pt x="633983" y="1004315"/>
                </a:lnTo>
                <a:lnTo>
                  <a:pt x="585215" y="1004315"/>
                </a:lnTo>
                <a:lnTo>
                  <a:pt x="592835" y="996695"/>
                </a:lnTo>
                <a:lnTo>
                  <a:pt x="592835" y="1016507"/>
                </a:lnTo>
                <a:lnTo>
                  <a:pt x="592835" y="1025651"/>
                </a:lnTo>
                <a:lnTo>
                  <a:pt x="579120" y="1025651"/>
                </a:lnTo>
                <a:lnTo>
                  <a:pt x="586739" y="1016507"/>
                </a:lnTo>
                <a:lnTo>
                  <a:pt x="586739" y="1024127"/>
                </a:lnTo>
                <a:lnTo>
                  <a:pt x="586739" y="1033271"/>
                </a:lnTo>
                <a:lnTo>
                  <a:pt x="573023" y="1033271"/>
                </a:lnTo>
                <a:lnTo>
                  <a:pt x="580644" y="1025651"/>
                </a:lnTo>
                <a:lnTo>
                  <a:pt x="580644" y="1037844"/>
                </a:lnTo>
                <a:lnTo>
                  <a:pt x="554735" y="1037844"/>
                </a:lnTo>
                <a:lnTo>
                  <a:pt x="562356" y="1030223"/>
                </a:lnTo>
                <a:lnTo>
                  <a:pt x="562356" y="1040891"/>
                </a:lnTo>
                <a:lnTo>
                  <a:pt x="562356" y="1050035"/>
                </a:lnTo>
                <a:lnTo>
                  <a:pt x="527303" y="1050035"/>
                </a:lnTo>
                <a:lnTo>
                  <a:pt x="534923" y="1042415"/>
                </a:lnTo>
                <a:lnTo>
                  <a:pt x="534923" y="1066800"/>
                </a:lnTo>
                <a:lnTo>
                  <a:pt x="534923" y="1074419"/>
                </a:lnTo>
                <a:lnTo>
                  <a:pt x="509015" y="1074419"/>
                </a:lnTo>
                <a:lnTo>
                  <a:pt x="516635" y="1066800"/>
                </a:lnTo>
                <a:lnTo>
                  <a:pt x="516635" y="1074419"/>
                </a:lnTo>
                <a:lnTo>
                  <a:pt x="516635" y="1083563"/>
                </a:lnTo>
                <a:lnTo>
                  <a:pt x="502920" y="1083563"/>
                </a:lnTo>
                <a:lnTo>
                  <a:pt x="510539" y="1074419"/>
                </a:lnTo>
                <a:lnTo>
                  <a:pt x="510539" y="1078991"/>
                </a:lnTo>
                <a:lnTo>
                  <a:pt x="510539" y="1086612"/>
                </a:lnTo>
                <a:lnTo>
                  <a:pt x="499871" y="1086612"/>
                </a:lnTo>
                <a:lnTo>
                  <a:pt x="507491" y="1078991"/>
                </a:lnTo>
                <a:lnTo>
                  <a:pt x="507491" y="1095756"/>
                </a:lnTo>
                <a:lnTo>
                  <a:pt x="493776" y="1095756"/>
                </a:lnTo>
                <a:lnTo>
                  <a:pt x="501395" y="1088135"/>
                </a:lnTo>
                <a:lnTo>
                  <a:pt x="501395" y="1107947"/>
                </a:lnTo>
                <a:lnTo>
                  <a:pt x="501395" y="1115568"/>
                </a:lnTo>
                <a:lnTo>
                  <a:pt x="481583" y="1115568"/>
                </a:lnTo>
                <a:lnTo>
                  <a:pt x="489203" y="1107947"/>
                </a:lnTo>
                <a:lnTo>
                  <a:pt x="489203" y="1124712"/>
                </a:lnTo>
                <a:lnTo>
                  <a:pt x="422147" y="1124712"/>
                </a:lnTo>
                <a:lnTo>
                  <a:pt x="429767" y="1117091"/>
                </a:lnTo>
                <a:lnTo>
                  <a:pt x="429767" y="1127759"/>
                </a:lnTo>
                <a:lnTo>
                  <a:pt x="429767" y="1136903"/>
                </a:lnTo>
                <a:lnTo>
                  <a:pt x="376427" y="1136903"/>
                </a:lnTo>
                <a:lnTo>
                  <a:pt x="384047" y="1129283"/>
                </a:lnTo>
                <a:lnTo>
                  <a:pt x="384047" y="1156715"/>
                </a:lnTo>
                <a:lnTo>
                  <a:pt x="384047" y="1165859"/>
                </a:lnTo>
                <a:lnTo>
                  <a:pt x="367283" y="1165859"/>
                </a:lnTo>
                <a:lnTo>
                  <a:pt x="374903" y="1158239"/>
                </a:lnTo>
                <a:lnTo>
                  <a:pt x="374903" y="1173479"/>
                </a:lnTo>
                <a:lnTo>
                  <a:pt x="374903" y="1182624"/>
                </a:lnTo>
                <a:lnTo>
                  <a:pt x="358139" y="1182624"/>
                </a:lnTo>
                <a:lnTo>
                  <a:pt x="365759" y="1175003"/>
                </a:lnTo>
                <a:lnTo>
                  <a:pt x="365759" y="1181100"/>
                </a:lnTo>
                <a:lnTo>
                  <a:pt x="365759" y="1190244"/>
                </a:lnTo>
                <a:lnTo>
                  <a:pt x="301751" y="1190244"/>
                </a:lnTo>
                <a:lnTo>
                  <a:pt x="309371" y="1182624"/>
                </a:lnTo>
                <a:lnTo>
                  <a:pt x="309371" y="1202435"/>
                </a:lnTo>
                <a:lnTo>
                  <a:pt x="309371" y="1211579"/>
                </a:lnTo>
                <a:lnTo>
                  <a:pt x="280415" y="1211579"/>
                </a:lnTo>
                <a:lnTo>
                  <a:pt x="288035" y="1203959"/>
                </a:lnTo>
                <a:lnTo>
                  <a:pt x="288035" y="1207007"/>
                </a:lnTo>
                <a:lnTo>
                  <a:pt x="288035" y="1214627"/>
                </a:lnTo>
                <a:lnTo>
                  <a:pt x="271271" y="1214627"/>
                </a:lnTo>
                <a:lnTo>
                  <a:pt x="278891" y="1207007"/>
                </a:lnTo>
                <a:lnTo>
                  <a:pt x="278891" y="1223771"/>
                </a:lnTo>
                <a:lnTo>
                  <a:pt x="240791" y="1223771"/>
                </a:lnTo>
                <a:lnTo>
                  <a:pt x="248411" y="1216151"/>
                </a:lnTo>
                <a:lnTo>
                  <a:pt x="248411" y="1222247"/>
                </a:lnTo>
                <a:lnTo>
                  <a:pt x="248411" y="1231391"/>
                </a:lnTo>
                <a:lnTo>
                  <a:pt x="184403" y="1231391"/>
                </a:lnTo>
                <a:lnTo>
                  <a:pt x="193547" y="1223771"/>
                </a:lnTo>
                <a:lnTo>
                  <a:pt x="193547" y="1240535"/>
                </a:lnTo>
                <a:lnTo>
                  <a:pt x="166115" y="1240535"/>
                </a:lnTo>
                <a:lnTo>
                  <a:pt x="173735" y="1232915"/>
                </a:lnTo>
                <a:lnTo>
                  <a:pt x="173735" y="1260347"/>
                </a:lnTo>
                <a:lnTo>
                  <a:pt x="160020" y="1260347"/>
                </a:lnTo>
                <a:lnTo>
                  <a:pt x="167639" y="1252727"/>
                </a:lnTo>
                <a:lnTo>
                  <a:pt x="167639" y="1257300"/>
                </a:lnTo>
                <a:lnTo>
                  <a:pt x="167639" y="1264919"/>
                </a:lnTo>
                <a:lnTo>
                  <a:pt x="147827" y="1264919"/>
                </a:lnTo>
                <a:lnTo>
                  <a:pt x="155447" y="1257300"/>
                </a:lnTo>
                <a:lnTo>
                  <a:pt x="155447" y="1264919"/>
                </a:lnTo>
                <a:lnTo>
                  <a:pt x="155447" y="1272539"/>
                </a:lnTo>
                <a:lnTo>
                  <a:pt x="120395" y="1272539"/>
                </a:lnTo>
                <a:lnTo>
                  <a:pt x="128015" y="1264919"/>
                </a:lnTo>
                <a:lnTo>
                  <a:pt x="128015" y="1293875"/>
                </a:lnTo>
                <a:lnTo>
                  <a:pt x="102108" y="1293875"/>
                </a:lnTo>
                <a:lnTo>
                  <a:pt x="109727" y="1286256"/>
                </a:lnTo>
                <a:lnTo>
                  <a:pt x="109727" y="1310639"/>
                </a:lnTo>
                <a:lnTo>
                  <a:pt x="80771" y="1310639"/>
                </a:lnTo>
                <a:lnTo>
                  <a:pt x="88391" y="1303019"/>
                </a:lnTo>
                <a:lnTo>
                  <a:pt x="88391" y="1313688"/>
                </a:lnTo>
                <a:lnTo>
                  <a:pt x="88391" y="1322831"/>
                </a:lnTo>
                <a:lnTo>
                  <a:pt x="60959" y="1322831"/>
                </a:lnTo>
                <a:lnTo>
                  <a:pt x="70103" y="1315212"/>
                </a:lnTo>
                <a:lnTo>
                  <a:pt x="70103" y="1322831"/>
                </a:lnTo>
                <a:lnTo>
                  <a:pt x="70103" y="1330451"/>
                </a:lnTo>
                <a:lnTo>
                  <a:pt x="27432" y="1330451"/>
                </a:lnTo>
                <a:lnTo>
                  <a:pt x="35051" y="1322831"/>
                </a:lnTo>
                <a:lnTo>
                  <a:pt x="35051" y="1335024"/>
                </a:lnTo>
                <a:lnTo>
                  <a:pt x="35051" y="1344168"/>
                </a:lnTo>
                <a:lnTo>
                  <a:pt x="15239" y="1344168"/>
                </a:lnTo>
                <a:lnTo>
                  <a:pt x="22859" y="1335024"/>
                </a:lnTo>
                <a:lnTo>
                  <a:pt x="22859" y="1347215"/>
                </a:lnTo>
                <a:lnTo>
                  <a:pt x="22859" y="1356359"/>
                </a:lnTo>
                <a:lnTo>
                  <a:pt x="9144" y="1356359"/>
                </a:lnTo>
                <a:lnTo>
                  <a:pt x="16764" y="1348739"/>
                </a:lnTo>
                <a:lnTo>
                  <a:pt x="16764" y="1376171"/>
                </a:lnTo>
                <a:lnTo>
                  <a:pt x="0" y="1376171"/>
                </a:lnTo>
                <a:lnTo>
                  <a:pt x="0" y="1360931"/>
                </a:lnTo>
                <a:lnTo>
                  <a:pt x="9144" y="1360931"/>
                </a:lnTo>
                <a:lnTo>
                  <a:pt x="1523" y="1368551"/>
                </a:lnTo>
                <a:lnTo>
                  <a:pt x="1523" y="1339595"/>
                </a:lnTo>
                <a:lnTo>
                  <a:pt x="15239" y="1339595"/>
                </a:lnTo>
                <a:lnTo>
                  <a:pt x="7620" y="1348739"/>
                </a:lnTo>
                <a:lnTo>
                  <a:pt x="7620" y="1347215"/>
                </a:lnTo>
                <a:lnTo>
                  <a:pt x="7620" y="1327403"/>
                </a:lnTo>
                <a:lnTo>
                  <a:pt x="27432" y="1327403"/>
                </a:lnTo>
                <a:lnTo>
                  <a:pt x="19811" y="1335024"/>
                </a:lnTo>
                <a:lnTo>
                  <a:pt x="19811" y="1315212"/>
                </a:lnTo>
                <a:lnTo>
                  <a:pt x="60959" y="1315212"/>
                </a:lnTo>
                <a:lnTo>
                  <a:pt x="53339" y="1322831"/>
                </a:lnTo>
                <a:lnTo>
                  <a:pt x="53339" y="1307591"/>
                </a:lnTo>
                <a:lnTo>
                  <a:pt x="80771" y="1307591"/>
                </a:lnTo>
                <a:lnTo>
                  <a:pt x="71627" y="1315212"/>
                </a:lnTo>
                <a:lnTo>
                  <a:pt x="71627" y="1313688"/>
                </a:lnTo>
                <a:lnTo>
                  <a:pt x="71627" y="1295400"/>
                </a:lnTo>
                <a:lnTo>
                  <a:pt x="102108" y="1295400"/>
                </a:lnTo>
                <a:lnTo>
                  <a:pt x="94488" y="1303019"/>
                </a:lnTo>
                <a:lnTo>
                  <a:pt x="94488" y="1278635"/>
                </a:lnTo>
                <a:lnTo>
                  <a:pt x="120395" y="1278635"/>
                </a:lnTo>
                <a:lnTo>
                  <a:pt x="112776" y="1286256"/>
                </a:lnTo>
                <a:lnTo>
                  <a:pt x="112776" y="1257300"/>
                </a:lnTo>
                <a:lnTo>
                  <a:pt x="147827" y="1257300"/>
                </a:lnTo>
                <a:lnTo>
                  <a:pt x="140208" y="1264919"/>
                </a:lnTo>
                <a:lnTo>
                  <a:pt x="140208" y="1249679"/>
                </a:lnTo>
                <a:lnTo>
                  <a:pt x="160020" y="1249679"/>
                </a:lnTo>
                <a:lnTo>
                  <a:pt x="152400" y="1257300"/>
                </a:lnTo>
                <a:lnTo>
                  <a:pt x="152400" y="1245107"/>
                </a:lnTo>
                <a:lnTo>
                  <a:pt x="166115" y="1245107"/>
                </a:lnTo>
                <a:lnTo>
                  <a:pt x="158495" y="1252727"/>
                </a:lnTo>
                <a:lnTo>
                  <a:pt x="158495" y="1223771"/>
                </a:lnTo>
                <a:lnTo>
                  <a:pt x="184403" y="1223771"/>
                </a:lnTo>
                <a:lnTo>
                  <a:pt x="176783" y="1232915"/>
                </a:lnTo>
                <a:lnTo>
                  <a:pt x="176783" y="1216151"/>
                </a:lnTo>
                <a:lnTo>
                  <a:pt x="240791" y="1216151"/>
                </a:lnTo>
                <a:lnTo>
                  <a:pt x="233171" y="1223771"/>
                </a:lnTo>
                <a:lnTo>
                  <a:pt x="233171" y="1222247"/>
                </a:lnTo>
                <a:lnTo>
                  <a:pt x="233171" y="1208531"/>
                </a:lnTo>
                <a:lnTo>
                  <a:pt x="271271" y="1208531"/>
                </a:lnTo>
                <a:lnTo>
                  <a:pt x="263651" y="1216151"/>
                </a:lnTo>
                <a:lnTo>
                  <a:pt x="263651" y="1199388"/>
                </a:lnTo>
                <a:lnTo>
                  <a:pt x="280415" y="1199388"/>
                </a:lnTo>
                <a:lnTo>
                  <a:pt x="272795" y="1207007"/>
                </a:lnTo>
                <a:lnTo>
                  <a:pt x="272795" y="1194815"/>
                </a:lnTo>
                <a:lnTo>
                  <a:pt x="301751" y="1194815"/>
                </a:lnTo>
                <a:lnTo>
                  <a:pt x="294132" y="1203959"/>
                </a:lnTo>
                <a:lnTo>
                  <a:pt x="294132" y="1202435"/>
                </a:lnTo>
                <a:lnTo>
                  <a:pt x="294132" y="1175003"/>
                </a:lnTo>
                <a:lnTo>
                  <a:pt x="358139" y="1175003"/>
                </a:lnTo>
                <a:lnTo>
                  <a:pt x="348995" y="1182624"/>
                </a:lnTo>
                <a:lnTo>
                  <a:pt x="348995" y="1181100"/>
                </a:lnTo>
                <a:lnTo>
                  <a:pt x="348995" y="1165859"/>
                </a:lnTo>
                <a:lnTo>
                  <a:pt x="367283" y="1165859"/>
                </a:lnTo>
                <a:lnTo>
                  <a:pt x="359664" y="1175003"/>
                </a:lnTo>
                <a:lnTo>
                  <a:pt x="359664" y="1173479"/>
                </a:lnTo>
                <a:lnTo>
                  <a:pt x="359664" y="1150619"/>
                </a:lnTo>
                <a:lnTo>
                  <a:pt x="376427" y="1150619"/>
                </a:lnTo>
                <a:lnTo>
                  <a:pt x="368808" y="1158239"/>
                </a:lnTo>
                <a:lnTo>
                  <a:pt x="368808" y="1156715"/>
                </a:lnTo>
                <a:lnTo>
                  <a:pt x="368808" y="1121663"/>
                </a:lnTo>
                <a:lnTo>
                  <a:pt x="422147" y="1121663"/>
                </a:lnTo>
                <a:lnTo>
                  <a:pt x="414527" y="1129283"/>
                </a:lnTo>
                <a:lnTo>
                  <a:pt x="414527" y="1127759"/>
                </a:lnTo>
                <a:lnTo>
                  <a:pt x="414527" y="1107947"/>
                </a:lnTo>
                <a:lnTo>
                  <a:pt x="481583" y="1107947"/>
                </a:lnTo>
                <a:lnTo>
                  <a:pt x="472439" y="1117091"/>
                </a:lnTo>
                <a:lnTo>
                  <a:pt x="472439" y="1100327"/>
                </a:lnTo>
                <a:lnTo>
                  <a:pt x="493776" y="1100327"/>
                </a:lnTo>
                <a:lnTo>
                  <a:pt x="484632" y="1107947"/>
                </a:lnTo>
                <a:lnTo>
                  <a:pt x="484632" y="1078991"/>
                </a:lnTo>
                <a:lnTo>
                  <a:pt x="499871" y="1078991"/>
                </a:lnTo>
                <a:lnTo>
                  <a:pt x="492251" y="1088135"/>
                </a:lnTo>
                <a:lnTo>
                  <a:pt x="492251" y="1071371"/>
                </a:lnTo>
                <a:lnTo>
                  <a:pt x="502920" y="1071371"/>
                </a:lnTo>
                <a:lnTo>
                  <a:pt x="495300" y="1078991"/>
                </a:lnTo>
                <a:lnTo>
                  <a:pt x="495300" y="1066800"/>
                </a:lnTo>
                <a:lnTo>
                  <a:pt x="509015" y="1066800"/>
                </a:lnTo>
                <a:lnTo>
                  <a:pt x="501395" y="1074419"/>
                </a:lnTo>
                <a:lnTo>
                  <a:pt x="501395" y="1059179"/>
                </a:lnTo>
                <a:lnTo>
                  <a:pt x="527303" y="1059179"/>
                </a:lnTo>
                <a:lnTo>
                  <a:pt x="519683" y="1066800"/>
                </a:lnTo>
                <a:lnTo>
                  <a:pt x="519683" y="1034795"/>
                </a:lnTo>
                <a:lnTo>
                  <a:pt x="554735" y="1034795"/>
                </a:lnTo>
                <a:lnTo>
                  <a:pt x="547115" y="1042415"/>
                </a:lnTo>
                <a:lnTo>
                  <a:pt x="547115" y="1040891"/>
                </a:lnTo>
                <a:lnTo>
                  <a:pt x="547115" y="1021079"/>
                </a:lnTo>
                <a:lnTo>
                  <a:pt x="573023" y="1021079"/>
                </a:lnTo>
                <a:lnTo>
                  <a:pt x="565403" y="1030223"/>
                </a:lnTo>
                <a:lnTo>
                  <a:pt x="565403" y="1018031"/>
                </a:lnTo>
                <a:lnTo>
                  <a:pt x="579120" y="1018031"/>
                </a:lnTo>
                <a:lnTo>
                  <a:pt x="571500" y="1025651"/>
                </a:lnTo>
                <a:lnTo>
                  <a:pt x="571500" y="1024127"/>
                </a:lnTo>
                <a:lnTo>
                  <a:pt x="571500" y="1008888"/>
                </a:lnTo>
                <a:lnTo>
                  <a:pt x="585215" y="1008888"/>
                </a:lnTo>
                <a:lnTo>
                  <a:pt x="577595" y="1016507"/>
                </a:lnTo>
                <a:lnTo>
                  <a:pt x="577595" y="989075"/>
                </a:lnTo>
                <a:lnTo>
                  <a:pt x="626364" y="989075"/>
                </a:lnTo>
                <a:lnTo>
                  <a:pt x="617220" y="996695"/>
                </a:lnTo>
                <a:lnTo>
                  <a:pt x="617220" y="995171"/>
                </a:lnTo>
                <a:lnTo>
                  <a:pt x="617220" y="972312"/>
                </a:lnTo>
                <a:lnTo>
                  <a:pt x="650747" y="972312"/>
                </a:lnTo>
                <a:lnTo>
                  <a:pt x="643127" y="979931"/>
                </a:lnTo>
                <a:lnTo>
                  <a:pt x="643127" y="947927"/>
                </a:lnTo>
                <a:lnTo>
                  <a:pt x="693420" y="947927"/>
                </a:lnTo>
                <a:lnTo>
                  <a:pt x="685800" y="955547"/>
                </a:lnTo>
                <a:lnTo>
                  <a:pt x="685800" y="938783"/>
                </a:lnTo>
                <a:lnTo>
                  <a:pt x="743712" y="938783"/>
                </a:lnTo>
                <a:lnTo>
                  <a:pt x="734567" y="946403"/>
                </a:lnTo>
                <a:lnTo>
                  <a:pt x="734567" y="931163"/>
                </a:lnTo>
                <a:lnTo>
                  <a:pt x="758951" y="931163"/>
                </a:lnTo>
                <a:lnTo>
                  <a:pt x="749808" y="938783"/>
                </a:lnTo>
                <a:lnTo>
                  <a:pt x="749808" y="937259"/>
                </a:lnTo>
                <a:lnTo>
                  <a:pt x="749808" y="922019"/>
                </a:lnTo>
                <a:lnTo>
                  <a:pt x="786383" y="922019"/>
                </a:lnTo>
                <a:lnTo>
                  <a:pt x="778764" y="929639"/>
                </a:lnTo>
                <a:lnTo>
                  <a:pt x="778764" y="914400"/>
                </a:lnTo>
                <a:lnTo>
                  <a:pt x="835151" y="914400"/>
                </a:lnTo>
                <a:lnTo>
                  <a:pt x="827532" y="922019"/>
                </a:lnTo>
                <a:lnTo>
                  <a:pt x="827532" y="893063"/>
                </a:lnTo>
                <a:lnTo>
                  <a:pt x="859535" y="893063"/>
                </a:lnTo>
                <a:lnTo>
                  <a:pt x="851915" y="900683"/>
                </a:lnTo>
                <a:lnTo>
                  <a:pt x="851915" y="890015"/>
                </a:lnTo>
                <a:lnTo>
                  <a:pt x="876300" y="890015"/>
                </a:lnTo>
                <a:lnTo>
                  <a:pt x="867156" y="897635"/>
                </a:lnTo>
                <a:lnTo>
                  <a:pt x="867156" y="880871"/>
                </a:lnTo>
                <a:lnTo>
                  <a:pt x="882395" y="880871"/>
                </a:lnTo>
                <a:lnTo>
                  <a:pt x="873251" y="888491"/>
                </a:lnTo>
                <a:lnTo>
                  <a:pt x="873251" y="861059"/>
                </a:lnTo>
                <a:lnTo>
                  <a:pt x="891539" y="861059"/>
                </a:lnTo>
                <a:lnTo>
                  <a:pt x="882395" y="868679"/>
                </a:lnTo>
                <a:lnTo>
                  <a:pt x="882395" y="839723"/>
                </a:lnTo>
                <a:lnTo>
                  <a:pt x="918971" y="839723"/>
                </a:lnTo>
                <a:lnTo>
                  <a:pt x="911351" y="847344"/>
                </a:lnTo>
                <a:lnTo>
                  <a:pt x="911351" y="832103"/>
                </a:lnTo>
                <a:lnTo>
                  <a:pt x="922020" y="832103"/>
                </a:lnTo>
                <a:lnTo>
                  <a:pt x="914400" y="839723"/>
                </a:lnTo>
                <a:lnTo>
                  <a:pt x="914400" y="815339"/>
                </a:lnTo>
                <a:lnTo>
                  <a:pt x="943356" y="815339"/>
                </a:lnTo>
                <a:lnTo>
                  <a:pt x="935735" y="822959"/>
                </a:lnTo>
                <a:lnTo>
                  <a:pt x="935735" y="810767"/>
                </a:lnTo>
                <a:lnTo>
                  <a:pt x="949451" y="810767"/>
                </a:lnTo>
                <a:lnTo>
                  <a:pt x="941832" y="818388"/>
                </a:lnTo>
                <a:lnTo>
                  <a:pt x="941832" y="803147"/>
                </a:lnTo>
                <a:lnTo>
                  <a:pt x="964691" y="803147"/>
                </a:lnTo>
                <a:lnTo>
                  <a:pt x="957071" y="810767"/>
                </a:lnTo>
                <a:lnTo>
                  <a:pt x="957071" y="809244"/>
                </a:lnTo>
                <a:lnTo>
                  <a:pt x="957071" y="798575"/>
                </a:lnTo>
                <a:lnTo>
                  <a:pt x="982979" y="798575"/>
                </a:lnTo>
                <a:lnTo>
                  <a:pt x="975359" y="806195"/>
                </a:lnTo>
                <a:lnTo>
                  <a:pt x="975359" y="777239"/>
                </a:lnTo>
                <a:lnTo>
                  <a:pt x="1011935" y="777239"/>
                </a:lnTo>
                <a:lnTo>
                  <a:pt x="1002791" y="786383"/>
                </a:lnTo>
                <a:lnTo>
                  <a:pt x="1002791" y="784859"/>
                </a:lnTo>
                <a:lnTo>
                  <a:pt x="1002791" y="745235"/>
                </a:lnTo>
                <a:lnTo>
                  <a:pt x="1139951" y="745235"/>
                </a:lnTo>
                <a:lnTo>
                  <a:pt x="1132332" y="752856"/>
                </a:lnTo>
                <a:lnTo>
                  <a:pt x="1132332" y="751331"/>
                </a:lnTo>
                <a:lnTo>
                  <a:pt x="1132332" y="740663"/>
                </a:lnTo>
                <a:lnTo>
                  <a:pt x="1156715" y="740663"/>
                </a:lnTo>
                <a:lnTo>
                  <a:pt x="1147572" y="748283"/>
                </a:lnTo>
                <a:lnTo>
                  <a:pt x="1147572" y="746759"/>
                </a:lnTo>
                <a:lnTo>
                  <a:pt x="1147572" y="731519"/>
                </a:lnTo>
                <a:lnTo>
                  <a:pt x="1171956" y="731519"/>
                </a:lnTo>
                <a:lnTo>
                  <a:pt x="1164336" y="740663"/>
                </a:lnTo>
                <a:lnTo>
                  <a:pt x="1164336" y="739139"/>
                </a:lnTo>
                <a:lnTo>
                  <a:pt x="1164336" y="719327"/>
                </a:lnTo>
                <a:lnTo>
                  <a:pt x="1190244" y="719327"/>
                </a:lnTo>
                <a:lnTo>
                  <a:pt x="1182623" y="728471"/>
                </a:lnTo>
                <a:lnTo>
                  <a:pt x="1182623" y="726947"/>
                </a:lnTo>
                <a:lnTo>
                  <a:pt x="1182623" y="711707"/>
                </a:lnTo>
                <a:lnTo>
                  <a:pt x="1223772" y="711707"/>
                </a:lnTo>
                <a:lnTo>
                  <a:pt x="1216151" y="719327"/>
                </a:lnTo>
                <a:lnTo>
                  <a:pt x="1216151" y="717803"/>
                </a:lnTo>
                <a:lnTo>
                  <a:pt x="1216151" y="702563"/>
                </a:lnTo>
                <a:lnTo>
                  <a:pt x="1260348" y="702563"/>
                </a:lnTo>
                <a:lnTo>
                  <a:pt x="1252727" y="711707"/>
                </a:lnTo>
                <a:lnTo>
                  <a:pt x="1252727" y="710183"/>
                </a:lnTo>
                <a:lnTo>
                  <a:pt x="1252727" y="690371"/>
                </a:lnTo>
                <a:lnTo>
                  <a:pt x="1298448" y="690371"/>
                </a:lnTo>
                <a:lnTo>
                  <a:pt x="1290827" y="699515"/>
                </a:lnTo>
                <a:lnTo>
                  <a:pt x="1290827" y="697991"/>
                </a:lnTo>
                <a:lnTo>
                  <a:pt x="1290827" y="658367"/>
                </a:lnTo>
                <a:lnTo>
                  <a:pt x="1341120" y="658367"/>
                </a:lnTo>
                <a:lnTo>
                  <a:pt x="1333499" y="665988"/>
                </a:lnTo>
                <a:lnTo>
                  <a:pt x="1333499" y="664463"/>
                </a:lnTo>
                <a:lnTo>
                  <a:pt x="1333499" y="653795"/>
                </a:lnTo>
                <a:lnTo>
                  <a:pt x="1371599" y="653795"/>
                </a:lnTo>
                <a:lnTo>
                  <a:pt x="1363979" y="661415"/>
                </a:lnTo>
                <a:lnTo>
                  <a:pt x="1363979" y="632459"/>
                </a:lnTo>
                <a:lnTo>
                  <a:pt x="1386839" y="632459"/>
                </a:lnTo>
                <a:lnTo>
                  <a:pt x="1379220" y="641603"/>
                </a:lnTo>
                <a:lnTo>
                  <a:pt x="1379220" y="640079"/>
                </a:lnTo>
                <a:lnTo>
                  <a:pt x="1379220" y="624839"/>
                </a:lnTo>
                <a:lnTo>
                  <a:pt x="1443227" y="624839"/>
                </a:lnTo>
                <a:lnTo>
                  <a:pt x="1435608" y="632459"/>
                </a:lnTo>
                <a:lnTo>
                  <a:pt x="1435608" y="612647"/>
                </a:lnTo>
                <a:lnTo>
                  <a:pt x="1455420" y="612647"/>
                </a:lnTo>
                <a:lnTo>
                  <a:pt x="1447799" y="620267"/>
                </a:lnTo>
                <a:lnTo>
                  <a:pt x="1447799" y="618744"/>
                </a:lnTo>
                <a:lnTo>
                  <a:pt x="1447799" y="595883"/>
                </a:lnTo>
                <a:lnTo>
                  <a:pt x="1464563" y="595883"/>
                </a:lnTo>
                <a:lnTo>
                  <a:pt x="1456944" y="603503"/>
                </a:lnTo>
                <a:lnTo>
                  <a:pt x="1456944" y="601979"/>
                </a:lnTo>
                <a:lnTo>
                  <a:pt x="1456944" y="595883"/>
                </a:lnTo>
                <a:lnTo>
                  <a:pt x="1456944" y="594359"/>
                </a:lnTo>
                <a:lnTo>
                  <a:pt x="1456944" y="574547"/>
                </a:lnTo>
                <a:lnTo>
                  <a:pt x="1488948" y="574547"/>
                </a:lnTo>
                <a:lnTo>
                  <a:pt x="1481327" y="583691"/>
                </a:lnTo>
                <a:lnTo>
                  <a:pt x="1481327" y="582167"/>
                </a:lnTo>
                <a:lnTo>
                  <a:pt x="1481327" y="571500"/>
                </a:lnTo>
                <a:lnTo>
                  <a:pt x="1495044" y="571500"/>
                </a:lnTo>
                <a:lnTo>
                  <a:pt x="1487423" y="579119"/>
                </a:lnTo>
                <a:lnTo>
                  <a:pt x="1487423" y="576071"/>
                </a:lnTo>
                <a:lnTo>
                  <a:pt x="1487423" y="562356"/>
                </a:lnTo>
                <a:lnTo>
                  <a:pt x="1507236" y="562356"/>
                </a:lnTo>
                <a:lnTo>
                  <a:pt x="1499615" y="569975"/>
                </a:lnTo>
                <a:lnTo>
                  <a:pt x="1499615" y="554735"/>
                </a:lnTo>
                <a:lnTo>
                  <a:pt x="1548384" y="554735"/>
                </a:lnTo>
                <a:lnTo>
                  <a:pt x="1539239" y="562356"/>
                </a:lnTo>
                <a:lnTo>
                  <a:pt x="1539239" y="560831"/>
                </a:lnTo>
                <a:lnTo>
                  <a:pt x="1539239" y="537971"/>
                </a:lnTo>
                <a:lnTo>
                  <a:pt x="1575815" y="537971"/>
                </a:lnTo>
                <a:lnTo>
                  <a:pt x="1568196" y="545591"/>
                </a:lnTo>
                <a:lnTo>
                  <a:pt x="1568196" y="533400"/>
                </a:lnTo>
                <a:lnTo>
                  <a:pt x="1606296" y="533400"/>
                </a:lnTo>
                <a:lnTo>
                  <a:pt x="1598675" y="541019"/>
                </a:lnTo>
                <a:lnTo>
                  <a:pt x="1598675" y="525779"/>
                </a:lnTo>
                <a:lnTo>
                  <a:pt x="1618487" y="525779"/>
                </a:lnTo>
                <a:lnTo>
                  <a:pt x="1610868" y="533400"/>
                </a:lnTo>
                <a:lnTo>
                  <a:pt x="1610868" y="513588"/>
                </a:lnTo>
                <a:lnTo>
                  <a:pt x="1627632" y="513588"/>
                </a:lnTo>
                <a:lnTo>
                  <a:pt x="1620011" y="521207"/>
                </a:lnTo>
                <a:lnTo>
                  <a:pt x="1620011" y="519683"/>
                </a:lnTo>
                <a:lnTo>
                  <a:pt x="1620011" y="499871"/>
                </a:lnTo>
                <a:lnTo>
                  <a:pt x="1664208" y="499871"/>
                </a:lnTo>
                <a:lnTo>
                  <a:pt x="1659636" y="502919"/>
                </a:lnTo>
                <a:lnTo>
                  <a:pt x="1661160" y="501395"/>
                </a:lnTo>
                <a:lnTo>
                  <a:pt x="1658111" y="505967"/>
                </a:lnTo>
                <a:lnTo>
                  <a:pt x="1658111" y="504444"/>
                </a:lnTo>
                <a:lnTo>
                  <a:pt x="1658111" y="505967"/>
                </a:lnTo>
                <a:lnTo>
                  <a:pt x="1658111" y="502919"/>
                </a:lnTo>
                <a:lnTo>
                  <a:pt x="1658111" y="504444"/>
                </a:lnTo>
                <a:lnTo>
                  <a:pt x="1658111" y="501395"/>
                </a:lnTo>
                <a:lnTo>
                  <a:pt x="1658111" y="495300"/>
                </a:lnTo>
                <a:lnTo>
                  <a:pt x="1658111" y="495300"/>
                </a:lnTo>
                <a:lnTo>
                  <a:pt x="1656587" y="493775"/>
                </a:lnTo>
                <a:lnTo>
                  <a:pt x="1655063" y="484631"/>
                </a:lnTo>
                <a:lnTo>
                  <a:pt x="1738884" y="484631"/>
                </a:lnTo>
                <a:lnTo>
                  <a:pt x="1731263" y="492251"/>
                </a:lnTo>
                <a:lnTo>
                  <a:pt x="1731263" y="489203"/>
                </a:lnTo>
                <a:lnTo>
                  <a:pt x="1731263" y="475488"/>
                </a:lnTo>
                <a:lnTo>
                  <a:pt x="1744979" y="475488"/>
                </a:lnTo>
                <a:lnTo>
                  <a:pt x="1737360" y="483107"/>
                </a:lnTo>
                <a:lnTo>
                  <a:pt x="1737360" y="463295"/>
                </a:lnTo>
                <a:lnTo>
                  <a:pt x="1760220" y="463295"/>
                </a:lnTo>
                <a:lnTo>
                  <a:pt x="1752599" y="470915"/>
                </a:lnTo>
                <a:lnTo>
                  <a:pt x="1752599" y="438911"/>
                </a:lnTo>
                <a:lnTo>
                  <a:pt x="1766315" y="438911"/>
                </a:lnTo>
                <a:lnTo>
                  <a:pt x="1758696" y="446531"/>
                </a:lnTo>
                <a:lnTo>
                  <a:pt x="1758696" y="445007"/>
                </a:lnTo>
                <a:lnTo>
                  <a:pt x="1758696" y="429767"/>
                </a:lnTo>
                <a:lnTo>
                  <a:pt x="1812036" y="429767"/>
                </a:lnTo>
                <a:lnTo>
                  <a:pt x="1804415" y="438911"/>
                </a:lnTo>
                <a:lnTo>
                  <a:pt x="1804415" y="437388"/>
                </a:lnTo>
                <a:lnTo>
                  <a:pt x="1804415" y="413003"/>
                </a:lnTo>
                <a:lnTo>
                  <a:pt x="1834896" y="413003"/>
                </a:lnTo>
                <a:lnTo>
                  <a:pt x="1827275" y="422147"/>
                </a:lnTo>
                <a:lnTo>
                  <a:pt x="1827275" y="420623"/>
                </a:lnTo>
                <a:lnTo>
                  <a:pt x="1827275" y="409956"/>
                </a:lnTo>
                <a:lnTo>
                  <a:pt x="1926336" y="409956"/>
                </a:lnTo>
                <a:lnTo>
                  <a:pt x="1918715" y="417575"/>
                </a:lnTo>
                <a:lnTo>
                  <a:pt x="1918715" y="416051"/>
                </a:lnTo>
                <a:lnTo>
                  <a:pt x="1918715" y="393191"/>
                </a:lnTo>
                <a:lnTo>
                  <a:pt x="1941575" y="393191"/>
                </a:lnTo>
                <a:lnTo>
                  <a:pt x="1933956" y="400811"/>
                </a:lnTo>
                <a:lnTo>
                  <a:pt x="1933956" y="376427"/>
                </a:lnTo>
                <a:lnTo>
                  <a:pt x="2058923" y="376427"/>
                </a:lnTo>
                <a:lnTo>
                  <a:pt x="2051303" y="384047"/>
                </a:lnTo>
                <a:lnTo>
                  <a:pt x="2051303" y="368807"/>
                </a:lnTo>
                <a:lnTo>
                  <a:pt x="2077211" y="368807"/>
                </a:lnTo>
                <a:lnTo>
                  <a:pt x="2069591" y="376427"/>
                </a:lnTo>
                <a:lnTo>
                  <a:pt x="2069591" y="352044"/>
                </a:lnTo>
                <a:lnTo>
                  <a:pt x="2093975" y="352044"/>
                </a:lnTo>
                <a:lnTo>
                  <a:pt x="2084832" y="359663"/>
                </a:lnTo>
                <a:lnTo>
                  <a:pt x="2084832" y="358139"/>
                </a:lnTo>
                <a:lnTo>
                  <a:pt x="2084832" y="335279"/>
                </a:lnTo>
                <a:lnTo>
                  <a:pt x="2100072" y="335279"/>
                </a:lnTo>
                <a:lnTo>
                  <a:pt x="2090927" y="342900"/>
                </a:lnTo>
                <a:lnTo>
                  <a:pt x="2090927" y="318515"/>
                </a:lnTo>
                <a:lnTo>
                  <a:pt x="2127503" y="318515"/>
                </a:lnTo>
                <a:lnTo>
                  <a:pt x="2119884" y="326135"/>
                </a:lnTo>
                <a:lnTo>
                  <a:pt x="2119884" y="297179"/>
                </a:lnTo>
                <a:lnTo>
                  <a:pt x="2142744" y="297179"/>
                </a:lnTo>
                <a:lnTo>
                  <a:pt x="2135123" y="306323"/>
                </a:lnTo>
                <a:lnTo>
                  <a:pt x="2135123" y="304800"/>
                </a:lnTo>
                <a:lnTo>
                  <a:pt x="2135123" y="281939"/>
                </a:lnTo>
                <a:lnTo>
                  <a:pt x="2244851" y="281939"/>
                </a:lnTo>
                <a:lnTo>
                  <a:pt x="2237232" y="289559"/>
                </a:lnTo>
                <a:lnTo>
                  <a:pt x="2237232" y="288035"/>
                </a:lnTo>
                <a:lnTo>
                  <a:pt x="2237232" y="268223"/>
                </a:lnTo>
                <a:lnTo>
                  <a:pt x="2342387" y="268223"/>
                </a:lnTo>
                <a:lnTo>
                  <a:pt x="2334768" y="277367"/>
                </a:lnTo>
                <a:lnTo>
                  <a:pt x="2334768" y="275844"/>
                </a:lnTo>
                <a:lnTo>
                  <a:pt x="2334768" y="252983"/>
                </a:lnTo>
                <a:lnTo>
                  <a:pt x="2459736" y="252983"/>
                </a:lnTo>
                <a:lnTo>
                  <a:pt x="2452115" y="260603"/>
                </a:lnTo>
                <a:lnTo>
                  <a:pt x="2452115" y="231647"/>
                </a:lnTo>
                <a:lnTo>
                  <a:pt x="2561844" y="231647"/>
                </a:lnTo>
                <a:lnTo>
                  <a:pt x="2554223" y="239267"/>
                </a:lnTo>
                <a:lnTo>
                  <a:pt x="2554223" y="211835"/>
                </a:lnTo>
                <a:lnTo>
                  <a:pt x="2657856" y="211835"/>
                </a:lnTo>
                <a:lnTo>
                  <a:pt x="2650236" y="219455"/>
                </a:lnTo>
                <a:lnTo>
                  <a:pt x="2650236" y="169163"/>
                </a:lnTo>
                <a:lnTo>
                  <a:pt x="2932175" y="169163"/>
                </a:lnTo>
                <a:lnTo>
                  <a:pt x="2924556" y="178307"/>
                </a:lnTo>
                <a:lnTo>
                  <a:pt x="2924556" y="176783"/>
                </a:lnTo>
                <a:lnTo>
                  <a:pt x="2924556" y="153923"/>
                </a:lnTo>
                <a:lnTo>
                  <a:pt x="3276599" y="153923"/>
                </a:lnTo>
                <a:lnTo>
                  <a:pt x="3272027" y="155447"/>
                </a:lnTo>
                <a:lnTo>
                  <a:pt x="3272027" y="153923"/>
                </a:lnTo>
                <a:lnTo>
                  <a:pt x="3270503" y="158495"/>
                </a:lnTo>
                <a:lnTo>
                  <a:pt x="3270503" y="156971"/>
                </a:lnTo>
                <a:lnTo>
                  <a:pt x="3270503" y="158495"/>
                </a:lnTo>
                <a:lnTo>
                  <a:pt x="3270503" y="156971"/>
                </a:lnTo>
                <a:lnTo>
                  <a:pt x="3270503" y="153923"/>
                </a:lnTo>
                <a:lnTo>
                  <a:pt x="3270503" y="155447"/>
                </a:lnTo>
                <a:lnTo>
                  <a:pt x="3270503" y="149351"/>
                </a:lnTo>
                <a:lnTo>
                  <a:pt x="3270503" y="143255"/>
                </a:lnTo>
                <a:lnTo>
                  <a:pt x="3270503" y="129539"/>
                </a:lnTo>
                <a:lnTo>
                  <a:pt x="3270503" y="131063"/>
                </a:lnTo>
                <a:lnTo>
                  <a:pt x="3268980" y="128015"/>
                </a:lnTo>
                <a:lnTo>
                  <a:pt x="3268980" y="115823"/>
                </a:lnTo>
                <a:lnTo>
                  <a:pt x="3412236" y="115823"/>
                </a:lnTo>
                <a:lnTo>
                  <a:pt x="3404615" y="123444"/>
                </a:lnTo>
                <a:lnTo>
                  <a:pt x="3404615" y="89915"/>
                </a:lnTo>
                <a:lnTo>
                  <a:pt x="3404615" y="74675"/>
                </a:lnTo>
                <a:lnTo>
                  <a:pt x="3986784" y="74675"/>
                </a:lnTo>
                <a:lnTo>
                  <a:pt x="3979163" y="82295"/>
                </a:lnTo>
                <a:lnTo>
                  <a:pt x="3979163" y="80771"/>
                </a:lnTo>
                <a:lnTo>
                  <a:pt x="3979163" y="0"/>
                </a:lnTo>
                <a:lnTo>
                  <a:pt x="3995927" y="0"/>
                </a:lnTo>
                <a:lnTo>
                  <a:pt x="3995927" y="15239"/>
                </a:lnTo>
              </a:path>
            </a:pathLst>
          </a:custGeom>
          <a:solidFill>
            <a:srgbClr val="30C1D7"/>
          </a:solidFill>
          <a:ln w="12700" cap="flat" cmpd="sng" algn="ctr">
            <a:solidFill>
              <a:srgbClr val="30C1D7">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17" name="Freeform 3">
            <a:extLst>
              <a:ext uri="{FF2B5EF4-FFF2-40B4-BE49-F238E27FC236}">
                <a16:creationId xmlns:a16="http://schemas.microsoft.com/office/drawing/2014/main" id="{83C6C11E-02EF-4290-B2A0-5A86B39D1517}"/>
              </a:ext>
            </a:extLst>
          </p:cNvPr>
          <p:cNvSpPr/>
          <p:nvPr/>
        </p:nvSpPr>
        <p:spPr>
          <a:xfrm>
            <a:off x="4941916" y="3464951"/>
            <a:ext cx="3650673" cy="1372945"/>
          </a:xfrm>
          <a:custGeom>
            <a:avLst/>
            <a:gdLst>
              <a:gd name="connsiteX0" fmla="*/ 4015739 w 4015740"/>
              <a:gd name="connsiteY0" fmla="*/ 16764 h 1556004"/>
              <a:gd name="connsiteX1" fmla="*/ 3784092 w 4015740"/>
              <a:gd name="connsiteY1" fmla="*/ 16764 h 1556004"/>
              <a:gd name="connsiteX2" fmla="*/ 3791711 w 4015740"/>
              <a:gd name="connsiteY2" fmla="*/ 9144 h 1556004"/>
              <a:gd name="connsiteX3" fmla="*/ 3791711 w 4015740"/>
              <a:gd name="connsiteY3" fmla="*/ 50292 h 1556004"/>
              <a:gd name="connsiteX4" fmla="*/ 3563111 w 4015740"/>
              <a:gd name="connsiteY4" fmla="*/ 50292 h 1556004"/>
              <a:gd name="connsiteX5" fmla="*/ 3570732 w 4015740"/>
              <a:gd name="connsiteY5" fmla="*/ 42672 h 1556004"/>
              <a:gd name="connsiteX6" fmla="*/ 3570732 w 4015740"/>
              <a:gd name="connsiteY6" fmla="*/ 83820 h 1556004"/>
              <a:gd name="connsiteX7" fmla="*/ 3549396 w 4015740"/>
              <a:gd name="connsiteY7" fmla="*/ 83820 h 1556004"/>
              <a:gd name="connsiteX8" fmla="*/ 3558539 w 4015740"/>
              <a:gd name="connsiteY8" fmla="*/ 74676 h 1556004"/>
              <a:gd name="connsiteX9" fmla="*/ 3558539 w 4015740"/>
              <a:gd name="connsiteY9" fmla="*/ 108204 h 1556004"/>
              <a:gd name="connsiteX10" fmla="*/ 3543299 w 4015740"/>
              <a:gd name="connsiteY10" fmla="*/ 108204 h 1556004"/>
              <a:gd name="connsiteX11" fmla="*/ 3552444 w 4015740"/>
              <a:gd name="connsiteY11" fmla="*/ 100584 h 1556004"/>
              <a:gd name="connsiteX12" fmla="*/ 3552444 w 4015740"/>
              <a:gd name="connsiteY12" fmla="*/ 140208 h 1556004"/>
              <a:gd name="connsiteX13" fmla="*/ 3528060 w 4015740"/>
              <a:gd name="connsiteY13" fmla="*/ 140208 h 1556004"/>
              <a:gd name="connsiteX14" fmla="*/ 3537203 w 4015740"/>
              <a:gd name="connsiteY14" fmla="*/ 132588 h 1556004"/>
              <a:gd name="connsiteX15" fmla="*/ 3537203 w 4015740"/>
              <a:gd name="connsiteY15" fmla="*/ 158496 h 1556004"/>
              <a:gd name="connsiteX16" fmla="*/ 3457956 w 4015740"/>
              <a:gd name="connsiteY16" fmla="*/ 158496 h 1556004"/>
              <a:gd name="connsiteX17" fmla="*/ 3465575 w 4015740"/>
              <a:gd name="connsiteY17" fmla="*/ 149352 h 1556004"/>
              <a:gd name="connsiteX18" fmla="*/ 3465575 w 4015740"/>
              <a:gd name="connsiteY18" fmla="*/ 182880 h 1556004"/>
              <a:gd name="connsiteX19" fmla="*/ 3430523 w 4015740"/>
              <a:gd name="connsiteY19" fmla="*/ 182880 h 1556004"/>
              <a:gd name="connsiteX20" fmla="*/ 3438144 w 4015740"/>
              <a:gd name="connsiteY20" fmla="*/ 175260 h 1556004"/>
              <a:gd name="connsiteX21" fmla="*/ 3438144 w 4015740"/>
              <a:gd name="connsiteY21" fmla="*/ 202692 h 1556004"/>
              <a:gd name="connsiteX22" fmla="*/ 3401568 w 4015740"/>
              <a:gd name="connsiteY22" fmla="*/ 202692 h 1556004"/>
              <a:gd name="connsiteX23" fmla="*/ 3410711 w 4015740"/>
              <a:gd name="connsiteY23" fmla="*/ 195072 h 1556004"/>
              <a:gd name="connsiteX24" fmla="*/ 3410711 w 4015740"/>
              <a:gd name="connsiteY24" fmla="*/ 224028 h 1556004"/>
              <a:gd name="connsiteX25" fmla="*/ 3361944 w 4015740"/>
              <a:gd name="connsiteY25" fmla="*/ 224028 h 1556004"/>
              <a:gd name="connsiteX26" fmla="*/ 3369563 w 4015740"/>
              <a:gd name="connsiteY26" fmla="*/ 214884 h 1556004"/>
              <a:gd name="connsiteX27" fmla="*/ 3369563 w 4015740"/>
              <a:gd name="connsiteY27" fmla="*/ 243840 h 1556004"/>
              <a:gd name="connsiteX28" fmla="*/ 3310127 w 4015740"/>
              <a:gd name="connsiteY28" fmla="*/ 243840 h 1556004"/>
              <a:gd name="connsiteX29" fmla="*/ 3317748 w 4015740"/>
              <a:gd name="connsiteY29" fmla="*/ 236220 h 1556004"/>
              <a:gd name="connsiteX30" fmla="*/ 3317748 w 4015740"/>
              <a:gd name="connsiteY30" fmla="*/ 265176 h 1556004"/>
              <a:gd name="connsiteX31" fmla="*/ 3041903 w 4015740"/>
              <a:gd name="connsiteY31" fmla="*/ 265176 h 1556004"/>
              <a:gd name="connsiteX32" fmla="*/ 3049523 w 4015740"/>
              <a:gd name="connsiteY32" fmla="*/ 257556 h 1556004"/>
              <a:gd name="connsiteX33" fmla="*/ 3049523 w 4015740"/>
              <a:gd name="connsiteY33" fmla="*/ 280416 h 1556004"/>
              <a:gd name="connsiteX34" fmla="*/ 2976372 w 4015740"/>
              <a:gd name="connsiteY34" fmla="*/ 280416 h 1556004"/>
              <a:gd name="connsiteX35" fmla="*/ 2983992 w 4015740"/>
              <a:gd name="connsiteY35" fmla="*/ 272796 h 1556004"/>
              <a:gd name="connsiteX36" fmla="*/ 2983992 w 4015740"/>
              <a:gd name="connsiteY36" fmla="*/ 298704 h 1556004"/>
              <a:gd name="connsiteX37" fmla="*/ 2951987 w 4015740"/>
              <a:gd name="connsiteY37" fmla="*/ 298704 h 1556004"/>
              <a:gd name="connsiteX38" fmla="*/ 2959608 w 4015740"/>
              <a:gd name="connsiteY38" fmla="*/ 289560 h 1556004"/>
              <a:gd name="connsiteX39" fmla="*/ 2959608 w 4015740"/>
              <a:gd name="connsiteY39" fmla="*/ 310896 h 1556004"/>
              <a:gd name="connsiteX40" fmla="*/ 2915411 w 4015740"/>
              <a:gd name="connsiteY40" fmla="*/ 310896 h 1556004"/>
              <a:gd name="connsiteX41" fmla="*/ 2923032 w 4015740"/>
              <a:gd name="connsiteY41" fmla="*/ 303276 h 1556004"/>
              <a:gd name="connsiteX42" fmla="*/ 2923032 w 4015740"/>
              <a:gd name="connsiteY42" fmla="*/ 323088 h 1556004"/>
              <a:gd name="connsiteX43" fmla="*/ 2849880 w 4015740"/>
              <a:gd name="connsiteY43" fmla="*/ 323088 h 1556004"/>
              <a:gd name="connsiteX44" fmla="*/ 2857499 w 4015740"/>
              <a:gd name="connsiteY44" fmla="*/ 315468 h 1556004"/>
              <a:gd name="connsiteX45" fmla="*/ 2857499 w 4015740"/>
              <a:gd name="connsiteY45" fmla="*/ 339852 h 1556004"/>
              <a:gd name="connsiteX46" fmla="*/ 2828544 w 4015740"/>
              <a:gd name="connsiteY46" fmla="*/ 339852 h 1556004"/>
              <a:gd name="connsiteX47" fmla="*/ 2836163 w 4015740"/>
              <a:gd name="connsiteY47" fmla="*/ 332232 h 1556004"/>
              <a:gd name="connsiteX48" fmla="*/ 2836163 w 4015740"/>
              <a:gd name="connsiteY48" fmla="*/ 347472 h 1556004"/>
              <a:gd name="connsiteX49" fmla="*/ 2788920 w 4015740"/>
              <a:gd name="connsiteY49" fmla="*/ 347472 h 1556004"/>
              <a:gd name="connsiteX50" fmla="*/ 2796539 w 4015740"/>
              <a:gd name="connsiteY50" fmla="*/ 339852 h 1556004"/>
              <a:gd name="connsiteX51" fmla="*/ 2796539 w 4015740"/>
              <a:gd name="connsiteY51" fmla="*/ 359664 h 1556004"/>
              <a:gd name="connsiteX52" fmla="*/ 2781299 w 4015740"/>
              <a:gd name="connsiteY52" fmla="*/ 359664 h 1556004"/>
              <a:gd name="connsiteX53" fmla="*/ 2790444 w 4015740"/>
              <a:gd name="connsiteY53" fmla="*/ 352044 h 1556004"/>
              <a:gd name="connsiteX54" fmla="*/ 2790444 w 4015740"/>
              <a:gd name="connsiteY54" fmla="*/ 373380 h 1556004"/>
              <a:gd name="connsiteX55" fmla="*/ 2708148 w 4015740"/>
              <a:gd name="connsiteY55" fmla="*/ 373380 h 1556004"/>
              <a:gd name="connsiteX56" fmla="*/ 2715768 w 4015740"/>
              <a:gd name="connsiteY56" fmla="*/ 364236 h 1556004"/>
              <a:gd name="connsiteX57" fmla="*/ 2715768 w 4015740"/>
              <a:gd name="connsiteY57" fmla="*/ 390144 h 1556004"/>
              <a:gd name="connsiteX58" fmla="*/ 2692908 w 4015740"/>
              <a:gd name="connsiteY58" fmla="*/ 390144 h 1556004"/>
              <a:gd name="connsiteX59" fmla="*/ 2700527 w 4015740"/>
              <a:gd name="connsiteY59" fmla="*/ 382524 h 1556004"/>
              <a:gd name="connsiteX60" fmla="*/ 2700527 w 4015740"/>
              <a:gd name="connsiteY60" fmla="*/ 397764 h 1556004"/>
              <a:gd name="connsiteX61" fmla="*/ 2674620 w 4015740"/>
              <a:gd name="connsiteY61" fmla="*/ 397764 h 1556004"/>
              <a:gd name="connsiteX62" fmla="*/ 2682239 w 4015740"/>
              <a:gd name="connsiteY62" fmla="*/ 390144 h 1556004"/>
              <a:gd name="connsiteX63" fmla="*/ 2682239 w 4015740"/>
              <a:gd name="connsiteY63" fmla="*/ 409956 h 1556004"/>
              <a:gd name="connsiteX64" fmla="*/ 2569463 w 4015740"/>
              <a:gd name="connsiteY64" fmla="*/ 409956 h 1556004"/>
              <a:gd name="connsiteX65" fmla="*/ 2577084 w 4015740"/>
              <a:gd name="connsiteY65" fmla="*/ 400812 h 1556004"/>
              <a:gd name="connsiteX66" fmla="*/ 2577084 w 4015740"/>
              <a:gd name="connsiteY66" fmla="*/ 426720 h 1556004"/>
              <a:gd name="connsiteX67" fmla="*/ 2538984 w 4015740"/>
              <a:gd name="connsiteY67" fmla="*/ 426720 h 1556004"/>
              <a:gd name="connsiteX68" fmla="*/ 2546603 w 4015740"/>
              <a:gd name="connsiteY68" fmla="*/ 419100 h 1556004"/>
              <a:gd name="connsiteX69" fmla="*/ 2546603 w 4015740"/>
              <a:gd name="connsiteY69" fmla="*/ 443484 h 1556004"/>
              <a:gd name="connsiteX70" fmla="*/ 2532887 w 4015740"/>
              <a:gd name="connsiteY70" fmla="*/ 443484 h 1556004"/>
              <a:gd name="connsiteX71" fmla="*/ 2540508 w 4015740"/>
              <a:gd name="connsiteY71" fmla="*/ 435864 h 1556004"/>
              <a:gd name="connsiteX72" fmla="*/ 2540508 w 4015740"/>
              <a:gd name="connsiteY72" fmla="*/ 455676 h 1556004"/>
              <a:gd name="connsiteX73" fmla="*/ 2526792 w 4015740"/>
              <a:gd name="connsiteY73" fmla="*/ 455676 h 1556004"/>
              <a:gd name="connsiteX74" fmla="*/ 2534411 w 4015740"/>
              <a:gd name="connsiteY74" fmla="*/ 448056 h 1556004"/>
              <a:gd name="connsiteX75" fmla="*/ 2534411 w 4015740"/>
              <a:gd name="connsiteY75" fmla="*/ 467868 h 1556004"/>
              <a:gd name="connsiteX76" fmla="*/ 2490215 w 4015740"/>
              <a:gd name="connsiteY76" fmla="*/ 467868 h 1556004"/>
              <a:gd name="connsiteX77" fmla="*/ 2497835 w 4015740"/>
              <a:gd name="connsiteY77" fmla="*/ 460248 h 1556004"/>
              <a:gd name="connsiteX78" fmla="*/ 2497835 w 4015740"/>
              <a:gd name="connsiteY78" fmla="*/ 475488 h 1556004"/>
              <a:gd name="connsiteX79" fmla="*/ 2467356 w 4015740"/>
              <a:gd name="connsiteY79" fmla="*/ 475488 h 1556004"/>
              <a:gd name="connsiteX80" fmla="*/ 2474975 w 4015740"/>
              <a:gd name="connsiteY80" fmla="*/ 467868 h 1556004"/>
              <a:gd name="connsiteX81" fmla="*/ 2474975 w 4015740"/>
              <a:gd name="connsiteY81" fmla="*/ 484632 h 1556004"/>
              <a:gd name="connsiteX82" fmla="*/ 2113787 w 4015740"/>
              <a:gd name="connsiteY82" fmla="*/ 484632 h 1556004"/>
              <a:gd name="connsiteX83" fmla="*/ 2121408 w 4015740"/>
              <a:gd name="connsiteY83" fmla="*/ 475488 h 1556004"/>
              <a:gd name="connsiteX84" fmla="*/ 2121408 w 4015740"/>
              <a:gd name="connsiteY84" fmla="*/ 496824 h 1556004"/>
              <a:gd name="connsiteX85" fmla="*/ 2101596 w 4015740"/>
              <a:gd name="connsiteY85" fmla="*/ 496824 h 1556004"/>
              <a:gd name="connsiteX86" fmla="*/ 2109215 w 4015740"/>
              <a:gd name="connsiteY86" fmla="*/ 489204 h 1556004"/>
              <a:gd name="connsiteX87" fmla="*/ 2109215 w 4015740"/>
              <a:gd name="connsiteY87" fmla="*/ 509016 h 1556004"/>
              <a:gd name="connsiteX88" fmla="*/ 2069591 w 4015740"/>
              <a:gd name="connsiteY88" fmla="*/ 509016 h 1556004"/>
              <a:gd name="connsiteX89" fmla="*/ 2077211 w 4015740"/>
              <a:gd name="connsiteY89" fmla="*/ 501396 h 1556004"/>
              <a:gd name="connsiteX90" fmla="*/ 2077211 w 4015740"/>
              <a:gd name="connsiteY90" fmla="*/ 516636 h 1556004"/>
              <a:gd name="connsiteX91" fmla="*/ 2020823 w 4015740"/>
              <a:gd name="connsiteY91" fmla="*/ 516636 h 1556004"/>
              <a:gd name="connsiteX92" fmla="*/ 2028444 w 4015740"/>
              <a:gd name="connsiteY92" fmla="*/ 509016 h 1556004"/>
              <a:gd name="connsiteX93" fmla="*/ 2028444 w 4015740"/>
              <a:gd name="connsiteY93" fmla="*/ 530352 h 1556004"/>
              <a:gd name="connsiteX94" fmla="*/ 2002535 w 4015740"/>
              <a:gd name="connsiteY94" fmla="*/ 530352 h 1556004"/>
              <a:gd name="connsiteX95" fmla="*/ 2010156 w 4015740"/>
              <a:gd name="connsiteY95" fmla="*/ 521208 h 1556004"/>
              <a:gd name="connsiteX96" fmla="*/ 2010156 w 4015740"/>
              <a:gd name="connsiteY96" fmla="*/ 537972 h 1556004"/>
              <a:gd name="connsiteX97" fmla="*/ 1959863 w 4015740"/>
              <a:gd name="connsiteY97" fmla="*/ 537972 h 1556004"/>
              <a:gd name="connsiteX98" fmla="*/ 1967484 w 4015740"/>
              <a:gd name="connsiteY98" fmla="*/ 530352 h 1556004"/>
              <a:gd name="connsiteX99" fmla="*/ 1967484 w 4015740"/>
              <a:gd name="connsiteY99" fmla="*/ 550164 h 1556004"/>
              <a:gd name="connsiteX100" fmla="*/ 1943099 w 4015740"/>
              <a:gd name="connsiteY100" fmla="*/ 550164 h 1556004"/>
              <a:gd name="connsiteX101" fmla="*/ 1950720 w 4015740"/>
              <a:gd name="connsiteY101" fmla="*/ 542544 h 1556004"/>
              <a:gd name="connsiteX102" fmla="*/ 1950720 w 4015740"/>
              <a:gd name="connsiteY102" fmla="*/ 554736 h 1556004"/>
              <a:gd name="connsiteX103" fmla="*/ 1876044 w 4015740"/>
              <a:gd name="connsiteY103" fmla="*/ 554736 h 1556004"/>
              <a:gd name="connsiteX104" fmla="*/ 1883663 w 4015740"/>
              <a:gd name="connsiteY104" fmla="*/ 547116 h 1556004"/>
              <a:gd name="connsiteX105" fmla="*/ 1883663 w 4015740"/>
              <a:gd name="connsiteY105" fmla="*/ 559308 h 1556004"/>
              <a:gd name="connsiteX106" fmla="*/ 1836420 w 4015740"/>
              <a:gd name="connsiteY106" fmla="*/ 559308 h 1556004"/>
              <a:gd name="connsiteX107" fmla="*/ 1844039 w 4015740"/>
              <a:gd name="connsiteY107" fmla="*/ 550164 h 1556004"/>
              <a:gd name="connsiteX108" fmla="*/ 1844039 w 4015740"/>
              <a:gd name="connsiteY108" fmla="*/ 569976 h 1556004"/>
              <a:gd name="connsiteX109" fmla="*/ 1801368 w 4015740"/>
              <a:gd name="connsiteY109" fmla="*/ 569976 h 1556004"/>
              <a:gd name="connsiteX110" fmla="*/ 1808987 w 4015740"/>
              <a:gd name="connsiteY110" fmla="*/ 562356 h 1556004"/>
              <a:gd name="connsiteX111" fmla="*/ 1808987 w 4015740"/>
              <a:gd name="connsiteY111" fmla="*/ 576072 h 1556004"/>
              <a:gd name="connsiteX112" fmla="*/ 1770887 w 4015740"/>
              <a:gd name="connsiteY112" fmla="*/ 576072 h 1556004"/>
              <a:gd name="connsiteX113" fmla="*/ 1778508 w 4015740"/>
              <a:gd name="connsiteY113" fmla="*/ 568452 h 1556004"/>
              <a:gd name="connsiteX114" fmla="*/ 1778508 w 4015740"/>
              <a:gd name="connsiteY114" fmla="*/ 579120 h 1556004"/>
              <a:gd name="connsiteX115" fmla="*/ 1758696 w 4015740"/>
              <a:gd name="connsiteY115" fmla="*/ 579120 h 1556004"/>
              <a:gd name="connsiteX116" fmla="*/ 1766315 w 4015740"/>
              <a:gd name="connsiteY116" fmla="*/ 571500 h 1556004"/>
              <a:gd name="connsiteX117" fmla="*/ 1766315 w 4015740"/>
              <a:gd name="connsiteY117" fmla="*/ 586740 h 1556004"/>
              <a:gd name="connsiteX118" fmla="*/ 1749551 w 4015740"/>
              <a:gd name="connsiteY118" fmla="*/ 586740 h 1556004"/>
              <a:gd name="connsiteX119" fmla="*/ 1757172 w 4015740"/>
              <a:gd name="connsiteY119" fmla="*/ 579120 h 1556004"/>
              <a:gd name="connsiteX120" fmla="*/ 1757172 w 4015740"/>
              <a:gd name="connsiteY120" fmla="*/ 608076 h 1556004"/>
              <a:gd name="connsiteX121" fmla="*/ 1706879 w 4015740"/>
              <a:gd name="connsiteY121" fmla="*/ 608076 h 1556004"/>
              <a:gd name="connsiteX122" fmla="*/ 1714499 w 4015740"/>
              <a:gd name="connsiteY122" fmla="*/ 600456 h 1556004"/>
              <a:gd name="connsiteX123" fmla="*/ 1714499 w 4015740"/>
              <a:gd name="connsiteY123" fmla="*/ 620268 h 1556004"/>
              <a:gd name="connsiteX124" fmla="*/ 1691639 w 4015740"/>
              <a:gd name="connsiteY124" fmla="*/ 620268 h 1556004"/>
              <a:gd name="connsiteX125" fmla="*/ 1699260 w 4015740"/>
              <a:gd name="connsiteY125" fmla="*/ 612648 h 1556004"/>
              <a:gd name="connsiteX126" fmla="*/ 1699260 w 4015740"/>
              <a:gd name="connsiteY126" fmla="*/ 633984 h 1556004"/>
              <a:gd name="connsiteX127" fmla="*/ 1679448 w 4015740"/>
              <a:gd name="connsiteY127" fmla="*/ 633984 h 1556004"/>
              <a:gd name="connsiteX128" fmla="*/ 1687068 w 4015740"/>
              <a:gd name="connsiteY128" fmla="*/ 624840 h 1556004"/>
              <a:gd name="connsiteX129" fmla="*/ 1687068 w 4015740"/>
              <a:gd name="connsiteY129" fmla="*/ 641604 h 1556004"/>
              <a:gd name="connsiteX130" fmla="*/ 1647444 w 4015740"/>
              <a:gd name="connsiteY130" fmla="*/ 641604 h 1556004"/>
              <a:gd name="connsiteX131" fmla="*/ 1655063 w 4015740"/>
              <a:gd name="connsiteY131" fmla="*/ 633984 h 1556004"/>
              <a:gd name="connsiteX132" fmla="*/ 1655063 w 4015740"/>
              <a:gd name="connsiteY132" fmla="*/ 644652 h 1556004"/>
              <a:gd name="connsiteX133" fmla="*/ 1601723 w 4015740"/>
              <a:gd name="connsiteY133" fmla="*/ 644652 h 1556004"/>
              <a:gd name="connsiteX134" fmla="*/ 1609344 w 4015740"/>
              <a:gd name="connsiteY134" fmla="*/ 637032 h 1556004"/>
              <a:gd name="connsiteX135" fmla="*/ 1609344 w 4015740"/>
              <a:gd name="connsiteY135" fmla="*/ 658368 h 1556004"/>
              <a:gd name="connsiteX136" fmla="*/ 1580387 w 4015740"/>
              <a:gd name="connsiteY136" fmla="*/ 658368 h 1556004"/>
              <a:gd name="connsiteX137" fmla="*/ 1588008 w 4015740"/>
              <a:gd name="connsiteY137" fmla="*/ 650748 h 1556004"/>
              <a:gd name="connsiteX138" fmla="*/ 1588008 w 4015740"/>
              <a:gd name="connsiteY138" fmla="*/ 673608 h 1556004"/>
              <a:gd name="connsiteX139" fmla="*/ 1568196 w 4015740"/>
              <a:gd name="connsiteY139" fmla="*/ 673608 h 1556004"/>
              <a:gd name="connsiteX140" fmla="*/ 1575815 w 4015740"/>
              <a:gd name="connsiteY140" fmla="*/ 665988 h 1556004"/>
              <a:gd name="connsiteX141" fmla="*/ 1575815 w 4015740"/>
              <a:gd name="connsiteY141" fmla="*/ 682752 h 1556004"/>
              <a:gd name="connsiteX142" fmla="*/ 1559051 w 4015740"/>
              <a:gd name="connsiteY142" fmla="*/ 682752 h 1556004"/>
              <a:gd name="connsiteX143" fmla="*/ 1566672 w 4015740"/>
              <a:gd name="connsiteY143" fmla="*/ 675132 h 1556004"/>
              <a:gd name="connsiteX144" fmla="*/ 1566672 w 4015740"/>
              <a:gd name="connsiteY144" fmla="*/ 687324 h 1556004"/>
              <a:gd name="connsiteX145" fmla="*/ 1552956 w 4015740"/>
              <a:gd name="connsiteY145" fmla="*/ 687324 h 1556004"/>
              <a:gd name="connsiteX146" fmla="*/ 1560575 w 4015740"/>
              <a:gd name="connsiteY146" fmla="*/ 679704 h 1556004"/>
              <a:gd name="connsiteX147" fmla="*/ 1560575 w 4015740"/>
              <a:gd name="connsiteY147" fmla="*/ 694944 h 1556004"/>
              <a:gd name="connsiteX148" fmla="*/ 1542287 w 4015740"/>
              <a:gd name="connsiteY148" fmla="*/ 694944 h 1556004"/>
              <a:gd name="connsiteX149" fmla="*/ 1549908 w 4015740"/>
              <a:gd name="connsiteY149" fmla="*/ 687324 h 1556004"/>
              <a:gd name="connsiteX150" fmla="*/ 1549908 w 4015740"/>
              <a:gd name="connsiteY150" fmla="*/ 704088 h 1556004"/>
              <a:gd name="connsiteX151" fmla="*/ 1499615 w 4015740"/>
              <a:gd name="connsiteY151" fmla="*/ 704088 h 1556004"/>
              <a:gd name="connsiteX152" fmla="*/ 1507235 w 4015740"/>
              <a:gd name="connsiteY152" fmla="*/ 696468 h 1556004"/>
              <a:gd name="connsiteX153" fmla="*/ 1507235 w 4015740"/>
              <a:gd name="connsiteY153" fmla="*/ 716280 h 1556004"/>
              <a:gd name="connsiteX154" fmla="*/ 1484375 w 4015740"/>
              <a:gd name="connsiteY154" fmla="*/ 716280 h 1556004"/>
              <a:gd name="connsiteX155" fmla="*/ 1491996 w 4015740"/>
              <a:gd name="connsiteY155" fmla="*/ 708660 h 1556004"/>
              <a:gd name="connsiteX156" fmla="*/ 1491996 w 4015740"/>
              <a:gd name="connsiteY156" fmla="*/ 726948 h 1556004"/>
              <a:gd name="connsiteX157" fmla="*/ 1469135 w 4015740"/>
              <a:gd name="connsiteY157" fmla="*/ 726948 h 1556004"/>
              <a:gd name="connsiteX158" fmla="*/ 1476756 w 4015740"/>
              <a:gd name="connsiteY158" fmla="*/ 719328 h 1556004"/>
              <a:gd name="connsiteX159" fmla="*/ 1476756 w 4015740"/>
              <a:gd name="connsiteY159" fmla="*/ 733044 h 1556004"/>
              <a:gd name="connsiteX160" fmla="*/ 1463039 w 4015740"/>
              <a:gd name="connsiteY160" fmla="*/ 733044 h 1556004"/>
              <a:gd name="connsiteX161" fmla="*/ 1470660 w 4015740"/>
              <a:gd name="connsiteY161" fmla="*/ 725424 h 1556004"/>
              <a:gd name="connsiteX162" fmla="*/ 1470660 w 4015740"/>
              <a:gd name="connsiteY162" fmla="*/ 740664 h 1556004"/>
              <a:gd name="connsiteX163" fmla="*/ 1447799 w 4015740"/>
              <a:gd name="connsiteY163" fmla="*/ 740664 h 1556004"/>
              <a:gd name="connsiteX164" fmla="*/ 1455420 w 4015740"/>
              <a:gd name="connsiteY164" fmla="*/ 733044 h 1556004"/>
              <a:gd name="connsiteX165" fmla="*/ 1455420 w 4015740"/>
              <a:gd name="connsiteY165" fmla="*/ 748284 h 1556004"/>
              <a:gd name="connsiteX166" fmla="*/ 1421891 w 4015740"/>
              <a:gd name="connsiteY166" fmla="*/ 748284 h 1556004"/>
              <a:gd name="connsiteX167" fmla="*/ 1429511 w 4015740"/>
              <a:gd name="connsiteY167" fmla="*/ 740664 h 1556004"/>
              <a:gd name="connsiteX168" fmla="*/ 1429511 w 4015740"/>
              <a:gd name="connsiteY168" fmla="*/ 752856 h 1556004"/>
              <a:gd name="connsiteX169" fmla="*/ 1385315 w 4015740"/>
              <a:gd name="connsiteY169" fmla="*/ 752856 h 1556004"/>
              <a:gd name="connsiteX170" fmla="*/ 1392935 w 4015740"/>
              <a:gd name="connsiteY170" fmla="*/ 745236 h 1556004"/>
              <a:gd name="connsiteX171" fmla="*/ 1392935 w 4015740"/>
              <a:gd name="connsiteY171" fmla="*/ 757428 h 1556004"/>
              <a:gd name="connsiteX172" fmla="*/ 1357884 w 4015740"/>
              <a:gd name="connsiteY172" fmla="*/ 757428 h 1556004"/>
              <a:gd name="connsiteX173" fmla="*/ 1365503 w 4015740"/>
              <a:gd name="connsiteY173" fmla="*/ 749808 h 1556004"/>
              <a:gd name="connsiteX174" fmla="*/ 1365503 w 4015740"/>
              <a:gd name="connsiteY174" fmla="*/ 765048 h 1556004"/>
              <a:gd name="connsiteX175" fmla="*/ 1318260 w 4015740"/>
              <a:gd name="connsiteY175" fmla="*/ 765048 h 1556004"/>
              <a:gd name="connsiteX176" fmla="*/ 1325879 w 4015740"/>
              <a:gd name="connsiteY176" fmla="*/ 757428 h 1556004"/>
              <a:gd name="connsiteX177" fmla="*/ 1325879 w 4015740"/>
              <a:gd name="connsiteY177" fmla="*/ 772668 h 1556004"/>
              <a:gd name="connsiteX178" fmla="*/ 1315211 w 4015740"/>
              <a:gd name="connsiteY178" fmla="*/ 772668 h 1556004"/>
              <a:gd name="connsiteX179" fmla="*/ 1322832 w 4015740"/>
              <a:gd name="connsiteY179" fmla="*/ 765048 h 1556004"/>
              <a:gd name="connsiteX180" fmla="*/ 1322832 w 4015740"/>
              <a:gd name="connsiteY180" fmla="*/ 786384 h 1556004"/>
              <a:gd name="connsiteX181" fmla="*/ 1284732 w 4015740"/>
              <a:gd name="connsiteY181" fmla="*/ 786384 h 1556004"/>
              <a:gd name="connsiteX182" fmla="*/ 1292351 w 4015740"/>
              <a:gd name="connsiteY182" fmla="*/ 778764 h 1556004"/>
              <a:gd name="connsiteX183" fmla="*/ 1292351 w 4015740"/>
              <a:gd name="connsiteY183" fmla="*/ 806196 h 1556004"/>
              <a:gd name="connsiteX184" fmla="*/ 1257299 w 4015740"/>
              <a:gd name="connsiteY184" fmla="*/ 806196 h 1556004"/>
              <a:gd name="connsiteX185" fmla="*/ 1264920 w 4015740"/>
              <a:gd name="connsiteY185" fmla="*/ 798576 h 1556004"/>
              <a:gd name="connsiteX186" fmla="*/ 1264920 w 4015740"/>
              <a:gd name="connsiteY186" fmla="*/ 815340 h 1556004"/>
              <a:gd name="connsiteX187" fmla="*/ 1234439 w 4015740"/>
              <a:gd name="connsiteY187" fmla="*/ 815340 h 1556004"/>
              <a:gd name="connsiteX188" fmla="*/ 1242060 w 4015740"/>
              <a:gd name="connsiteY188" fmla="*/ 807720 h 1556004"/>
              <a:gd name="connsiteX189" fmla="*/ 1242060 w 4015740"/>
              <a:gd name="connsiteY189" fmla="*/ 822960 h 1556004"/>
              <a:gd name="connsiteX190" fmla="*/ 1225296 w 4015740"/>
              <a:gd name="connsiteY190" fmla="*/ 822960 h 1556004"/>
              <a:gd name="connsiteX191" fmla="*/ 1232915 w 4015740"/>
              <a:gd name="connsiteY191" fmla="*/ 815340 h 1556004"/>
              <a:gd name="connsiteX192" fmla="*/ 1232915 w 4015740"/>
              <a:gd name="connsiteY192" fmla="*/ 830580 h 1556004"/>
              <a:gd name="connsiteX193" fmla="*/ 1207008 w 4015740"/>
              <a:gd name="connsiteY193" fmla="*/ 830580 h 1556004"/>
              <a:gd name="connsiteX194" fmla="*/ 1214627 w 4015740"/>
              <a:gd name="connsiteY194" fmla="*/ 822960 h 1556004"/>
              <a:gd name="connsiteX195" fmla="*/ 1214627 w 4015740"/>
              <a:gd name="connsiteY195" fmla="*/ 839724 h 1556004"/>
              <a:gd name="connsiteX196" fmla="*/ 1197863 w 4015740"/>
              <a:gd name="connsiteY196" fmla="*/ 839724 h 1556004"/>
              <a:gd name="connsiteX197" fmla="*/ 1205484 w 4015740"/>
              <a:gd name="connsiteY197" fmla="*/ 832104 h 1556004"/>
              <a:gd name="connsiteX198" fmla="*/ 1205484 w 4015740"/>
              <a:gd name="connsiteY198" fmla="*/ 844296 h 1556004"/>
              <a:gd name="connsiteX199" fmla="*/ 1179575 w 4015740"/>
              <a:gd name="connsiteY199" fmla="*/ 844296 h 1556004"/>
              <a:gd name="connsiteX200" fmla="*/ 1187196 w 4015740"/>
              <a:gd name="connsiteY200" fmla="*/ 836676 h 1556004"/>
              <a:gd name="connsiteX201" fmla="*/ 1187196 w 4015740"/>
              <a:gd name="connsiteY201" fmla="*/ 851916 h 1556004"/>
              <a:gd name="connsiteX202" fmla="*/ 1170432 w 4015740"/>
              <a:gd name="connsiteY202" fmla="*/ 851916 h 1556004"/>
              <a:gd name="connsiteX203" fmla="*/ 1178051 w 4015740"/>
              <a:gd name="connsiteY203" fmla="*/ 844296 h 1556004"/>
              <a:gd name="connsiteX204" fmla="*/ 1178051 w 4015740"/>
              <a:gd name="connsiteY204" fmla="*/ 859536 h 1556004"/>
              <a:gd name="connsiteX205" fmla="*/ 1126235 w 4015740"/>
              <a:gd name="connsiteY205" fmla="*/ 859536 h 1556004"/>
              <a:gd name="connsiteX206" fmla="*/ 1133856 w 4015740"/>
              <a:gd name="connsiteY206" fmla="*/ 851916 h 1556004"/>
              <a:gd name="connsiteX207" fmla="*/ 1133856 w 4015740"/>
              <a:gd name="connsiteY207" fmla="*/ 868680 h 1556004"/>
              <a:gd name="connsiteX208" fmla="*/ 1101851 w 4015740"/>
              <a:gd name="connsiteY208" fmla="*/ 868680 h 1556004"/>
              <a:gd name="connsiteX209" fmla="*/ 1110996 w 4015740"/>
              <a:gd name="connsiteY209" fmla="*/ 861060 h 1556004"/>
              <a:gd name="connsiteX210" fmla="*/ 1110996 w 4015740"/>
              <a:gd name="connsiteY210" fmla="*/ 880872 h 1556004"/>
              <a:gd name="connsiteX211" fmla="*/ 1083563 w 4015740"/>
              <a:gd name="connsiteY211" fmla="*/ 880872 h 1556004"/>
              <a:gd name="connsiteX212" fmla="*/ 1091184 w 4015740"/>
              <a:gd name="connsiteY212" fmla="*/ 873252 h 1556004"/>
              <a:gd name="connsiteX213" fmla="*/ 1091184 w 4015740"/>
              <a:gd name="connsiteY213" fmla="*/ 894588 h 1556004"/>
              <a:gd name="connsiteX214" fmla="*/ 1050035 w 4015740"/>
              <a:gd name="connsiteY214" fmla="*/ 894588 h 1556004"/>
              <a:gd name="connsiteX215" fmla="*/ 1057656 w 4015740"/>
              <a:gd name="connsiteY215" fmla="*/ 885444 h 1556004"/>
              <a:gd name="connsiteX216" fmla="*/ 1057656 w 4015740"/>
              <a:gd name="connsiteY216" fmla="*/ 902208 h 1556004"/>
              <a:gd name="connsiteX217" fmla="*/ 1039367 w 4015740"/>
              <a:gd name="connsiteY217" fmla="*/ 902208 h 1556004"/>
              <a:gd name="connsiteX218" fmla="*/ 1048512 w 4015740"/>
              <a:gd name="connsiteY218" fmla="*/ 894588 h 1556004"/>
              <a:gd name="connsiteX219" fmla="*/ 1048512 w 4015740"/>
              <a:gd name="connsiteY219" fmla="*/ 909828 h 1556004"/>
              <a:gd name="connsiteX220" fmla="*/ 1034795 w 4015740"/>
              <a:gd name="connsiteY220" fmla="*/ 909828 h 1556004"/>
              <a:gd name="connsiteX221" fmla="*/ 1042415 w 4015740"/>
              <a:gd name="connsiteY221" fmla="*/ 902208 h 1556004"/>
              <a:gd name="connsiteX222" fmla="*/ 1042415 w 4015740"/>
              <a:gd name="connsiteY222" fmla="*/ 918972 h 1556004"/>
              <a:gd name="connsiteX223" fmla="*/ 1018032 w 4015740"/>
              <a:gd name="connsiteY223" fmla="*/ 918972 h 1556004"/>
              <a:gd name="connsiteX224" fmla="*/ 1027176 w 4015740"/>
              <a:gd name="connsiteY224" fmla="*/ 911352 h 1556004"/>
              <a:gd name="connsiteX225" fmla="*/ 1027176 w 4015740"/>
              <a:gd name="connsiteY225" fmla="*/ 922020 h 1556004"/>
              <a:gd name="connsiteX226" fmla="*/ 1002791 w 4015740"/>
              <a:gd name="connsiteY226" fmla="*/ 922020 h 1556004"/>
              <a:gd name="connsiteX227" fmla="*/ 1011935 w 4015740"/>
              <a:gd name="connsiteY227" fmla="*/ 914400 h 1556004"/>
              <a:gd name="connsiteX228" fmla="*/ 1011935 w 4015740"/>
              <a:gd name="connsiteY228" fmla="*/ 931164 h 1556004"/>
              <a:gd name="connsiteX229" fmla="*/ 984503 w 4015740"/>
              <a:gd name="connsiteY229" fmla="*/ 931164 h 1556004"/>
              <a:gd name="connsiteX230" fmla="*/ 992123 w 4015740"/>
              <a:gd name="connsiteY230" fmla="*/ 922020 h 1556004"/>
              <a:gd name="connsiteX231" fmla="*/ 992123 w 4015740"/>
              <a:gd name="connsiteY231" fmla="*/ 938784 h 1556004"/>
              <a:gd name="connsiteX232" fmla="*/ 944879 w 4015740"/>
              <a:gd name="connsiteY232" fmla="*/ 938784 h 1556004"/>
              <a:gd name="connsiteX233" fmla="*/ 952500 w 4015740"/>
              <a:gd name="connsiteY233" fmla="*/ 931164 h 1556004"/>
              <a:gd name="connsiteX234" fmla="*/ 952500 w 4015740"/>
              <a:gd name="connsiteY234" fmla="*/ 947928 h 1556004"/>
              <a:gd name="connsiteX235" fmla="*/ 932688 w 4015740"/>
              <a:gd name="connsiteY235" fmla="*/ 947928 h 1556004"/>
              <a:gd name="connsiteX236" fmla="*/ 940307 w 4015740"/>
              <a:gd name="connsiteY236" fmla="*/ 940308 h 1556004"/>
              <a:gd name="connsiteX237" fmla="*/ 940307 w 4015740"/>
              <a:gd name="connsiteY237" fmla="*/ 950976 h 1556004"/>
              <a:gd name="connsiteX238" fmla="*/ 917447 w 4015740"/>
              <a:gd name="connsiteY238" fmla="*/ 950976 h 1556004"/>
              <a:gd name="connsiteX239" fmla="*/ 925067 w 4015740"/>
              <a:gd name="connsiteY239" fmla="*/ 943356 h 1556004"/>
              <a:gd name="connsiteX240" fmla="*/ 925067 w 4015740"/>
              <a:gd name="connsiteY240" fmla="*/ 960120 h 1556004"/>
              <a:gd name="connsiteX241" fmla="*/ 911351 w 4015740"/>
              <a:gd name="connsiteY241" fmla="*/ 960120 h 1556004"/>
              <a:gd name="connsiteX242" fmla="*/ 918971 w 4015740"/>
              <a:gd name="connsiteY242" fmla="*/ 950976 h 1556004"/>
              <a:gd name="connsiteX243" fmla="*/ 918971 w 4015740"/>
              <a:gd name="connsiteY243" fmla="*/ 969264 h 1556004"/>
              <a:gd name="connsiteX244" fmla="*/ 876300 w 4015740"/>
              <a:gd name="connsiteY244" fmla="*/ 969264 h 1556004"/>
              <a:gd name="connsiteX245" fmla="*/ 885444 w 4015740"/>
              <a:gd name="connsiteY245" fmla="*/ 960120 h 1556004"/>
              <a:gd name="connsiteX246" fmla="*/ 885444 w 4015740"/>
              <a:gd name="connsiteY246" fmla="*/ 972312 h 1556004"/>
              <a:gd name="connsiteX247" fmla="*/ 839723 w 4015740"/>
              <a:gd name="connsiteY247" fmla="*/ 972312 h 1556004"/>
              <a:gd name="connsiteX248" fmla="*/ 848867 w 4015740"/>
              <a:gd name="connsiteY248" fmla="*/ 964692 h 1556004"/>
              <a:gd name="connsiteX249" fmla="*/ 848867 w 4015740"/>
              <a:gd name="connsiteY249" fmla="*/ 979932 h 1556004"/>
              <a:gd name="connsiteX250" fmla="*/ 833627 w 4015740"/>
              <a:gd name="connsiteY250" fmla="*/ 979932 h 1556004"/>
              <a:gd name="connsiteX251" fmla="*/ 842771 w 4015740"/>
              <a:gd name="connsiteY251" fmla="*/ 972312 h 1556004"/>
              <a:gd name="connsiteX252" fmla="*/ 842771 w 4015740"/>
              <a:gd name="connsiteY252" fmla="*/ 987552 h 1556004"/>
              <a:gd name="connsiteX253" fmla="*/ 818388 w 4015740"/>
              <a:gd name="connsiteY253" fmla="*/ 987552 h 1556004"/>
              <a:gd name="connsiteX254" fmla="*/ 826007 w 4015740"/>
              <a:gd name="connsiteY254" fmla="*/ 979932 h 1556004"/>
              <a:gd name="connsiteX255" fmla="*/ 826007 w 4015740"/>
              <a:gd name="connsiteY255" fmla="*/ 996696 h 1556004"/>
              <a:gd name="connsiteX256" fmla="*/ 815339 w 4015740"/>
              <a:gd name="connsiteY256" fmla="*/ 996696 h 1556004"/>
              <a:gd name="connsiteX257" fmla="*/ 822959 w 4015740"/>
              <a:gd name="connsiteY257" fmla="*/ 989076 h 1556004"/>
              <a:gd name="connsiteX258" fmla="*/ 822959 w 4015740"/>
              <a:gd name="connsiteY258" fmla="*/ 1008888 h 1556004"/>
              <a:gd name="connsiteX259" fmla="*/ 787907 w 4015740"/>
              <a:gd name="connsiteY259" fmla="*/ 1008888 h 1556004"/>
              <a:gd name="connsiteX260" fmla="*/ 795527 w 4015740"/>
              <a:gd name="connsiteY260" fmla="*/ 1001268 h 1556004"/>
              <a:gd name="connsiteX261" fmla="*/ 795527 w 4015740"/>
              <a:gd name="connsiteY261" fmla="*/ 1013460 h 1556004"/>
              <a:gd name="connsiteX262" fmla="*/ 748283 w 4015740"/>
              <a:gd name="connsiteY262" fmla="*/ 1013460 h 1556004"/>
              <a:gd name="connsiteX263" fmla="*/ 755903 w 4015740"/>
              <a:gd name="connsiteY263" fmla="*/ 1005840 h 1556004"/>
              <a:gd name="connsiteX264" fmla="*/ 755903 w 4015740"/>
              <a:gd name="connsiteY264" fmla="*/ 1022604 h 1556004"/>
              <a:gd name="connsiteX265" fmla="*/ 737615 w 4015740"/>
              <a:gd name="connsiteY265" fmla="*/ 1022604 h 1556004"/>
              <a:gd name="connsiteX266" fmla="*/ 745235 w 4015740"/>
              <a:gd name="connsiteY266" fmla="*/ 1014984 h 1556004"/>
              <a:gd name="connsiteX267" fmla="*/ 745235 w 4015740"/>
              <a:gd name="connsiteY267" fmla="*/ 1030224 h 1556004"/>
              <a:gd name="connsiteX268" fmla="*/ 731520 w 4015740"/>
              <a:gd name="connsiteY268" fmla="*/ 1030224 h 1556004"/>
              <a:gd name="connsiteX269" fmla="*/ 739139 w 4015740"/>
              <a:gd name="connsiteY269" fmla="*/ 1022604 h 1556004"/>
              <a:gd name="connsiteX270" fmla="*/ 739139 w 4015740"/>
              <a:gd name="connsiteY270" fmla="*/ 1037844 h 1556004"/>
              <a:gd name="connsiteX271" fmla="*/ 716279 w 4015740"/>
              <a:gd name="connsiteY271" fmla="*/ 1037844 h 1556004"/>
              <a:gd name="connsiteX272" fmla="*/ 723900 w 4015740"/>
              <a:gd name="connsiteY272" fmla="*/ 1030224 h 1556004"/>
              <a:gd name="connsiteX273" fmla="*/ 723900 w 4015740"/>
              <a:gd name="connsiteY273" fmla="*/ 1046988 h 1556004"/>
              <a:gd name="connsiteX274" fmla="*/ 704088 w 4015740"/>
              <a:gd name="connsiteY274" fmla="*/ 1046988 h 1556004"/>
              <a:gd name="connsiteX275" fmla="*/ 711707 w 4015740"/>
              <a:gd name="connsiteY275" fmla="*/ 1039368 h 1556004"/>
              <a:gd name="connsiteX276" fmla="*/ 711707 w 4015740"/>
              <a:gd name="connsiteY276" fmla="*/ 1054608 h 1556004"/>
              <a:gd name="connsiteX277" fmla="*/ 697991 w 4015740"/>
              <a:gd name="connsiteY277" fmla="*/ 1054608 h 1556004"/>
              <a:gd name="connsiteX278" fmla="*/ 705612 w 4015740"/>
              <a:gd name="connsiteY278" fmla="*/ 1046988 h 1556004"/>
              <a:gd name="connsiteX279" fmla="*/ 705612 w 4015740"/>
              <a:gd name="connsiteY279" fmla="*/ 1062228 h 1556004"/>
              <a:gd name="connsiteX280" fmla="*/ 691895 w 4015740"/>
              <a:gd name="connsiteY280" fmla="*/ 1062228 h 1556004"/>
              <a:gd name="connsiteX281" fmla="*/ 699515 w 4015740"/>
              <a:gd name="connsiteY281" fmla="*/ 1054608 h 1556004"/>
              <a:gd name="connsiteX282" fmla="*/ 699515 w 4015740"/>
              <a:gd name="connsiteY282" fmla="*/ 1071372 h 1556004"/>
              <a:gd name="connsiteX283" fmla="*/ 676656 w 4015740"/>
              <a:gd name="connsiteY283" fmla="*/ 1071372 h 1556004"/>
              <a:gd name="connsiteX284" fmla="*/ 684276 w 4015740"/>
              <a:gd name="connsiteY284" fmla="*/ 1062228 h 1556004"/>
              <a:gd name="connsiteX285" fmla="*/ 684276 w 4015740"/>
              <a:gd name="connsiteY285" fmla="*/ 1075944 h 1556004"/>
              <a:gd name="connsiteX286" fmla="*/ 667512 w 4015740"/>
              <a:gd name="connsiteY286" fmla="*/ 1075944 h 1556004"/>
              <a:gd name="connsiteX287" fmla="*/ 675132 w 4015740"/>
              <a:gd name="connsiteY287" fmla="*/ 1068324 h 1556004"/>
              <a:gd name="connsiteX288" fmla="*/ 675132 w 4015740"/>
              <a:gd name="connsiteY288" fmla="*/ 1083564 h 1556004"/>
              <a:gd name="connsiteX289" fmla="*/ 652271 w 4015740"/>
              <a:gd name="connsiteY289" fmla="*/ 1083564 h 1556004"/>
              <a:gd name="connsiteX290" fmla="*/ 659891 w 4015740"/>
              <a:gd name="connsiteY290" fmla="*/ 1075944 h 1556004"/>
              <a:gd name="connsiteX291" fmla="*/ 659891 w 4015740"/>
              <a:gd name="connsiteY291" fmla="*/ 1091184 h 1556004"/>
              <a:gd name="connsiteX292" fmla="*/ 646176 w 4015740"/>
              <a:gd name="connsiteY292" fmla="*/ 1091184 h 1556004"/>
              <a:gd name="connsiteX293" fmla="*/ 653795 w 4015740"/>
              <a:gd name="connsiteY293" fmla="*/ 1083564 h 1556004"/>
              <a:gd name="connsiteX294" fmla="*/ 653795 w 4015740"/>
              <a:gd name="connsiteY294" fmla="*/ 1100328 h 1556004"/>
              <a:gd name="connsiteX295" fmla="*/ 629412 w 4015740"/>
              <a:gd name="connsiteY295" fmla="*/ 1100328 h 1556004"/>
              <a:gd name="connsiteX296" fmla="*/ 638556 w 4015740"/>
              <a:gd name="connsiteY296" fmla="*/ 1092708 h 1556004"/>
              <a:gd name="connsiteX297" fmla="*/ 638556 w 4015740"/>
              <a:gd name="connsiteY297" fmla="*/ 1107948 h 1556004"/>
              <a:gd name="connsiteX298" fmla="*/ 621791 w 4015740"/>
              <a:gd name="connsiteY298" fmla="*/ 1107948 h 1556004"/>
              <a:gd name="connsiteX299" fmla="*/ 629412 w 4015740"/>
              <a:gd name="connsiteY299" fmla="*/ 1100328 h 1556004"/>
              <a:gd name="connsiteX300" fmla="*/ 629412 w 4015740"/>
              <a:gd name="connsiteY300" fmla="*/ 1117092 h 1556004"/>
              <a:gd name="connsiteX301" fmla="*/ 600456 w 4015740"/>
              <a:gd name="connsiteY301" fmla="*/ 1117092 h 1556004"/>
              <a:gd name="connsiteX302" fmla="*/ 608076 w 4015740"/>
              <a:gd name="connsiteY302" fmla="*/ 1107948 h 1556004"/>
              <a:gd name="connsiteX303" fmla="*/ 608076 w 4015740"/>
              <a:gd name="connsiteY303" fmla="*/ 1129284 h 1556004"/>
              <a:gd name="connsiteX304" fmla="*/ 594359 w 4015740"/>
              <a:gd name="connsiteY304" fmla="*/ 1129284 h 1556004"/>
              <a:gd name="connsiteX305" fmla="*/ 601979 w 4015740"/>
              <a:gd name="connsiteY305" fmla="*/ 1121664 h 1556004"/>
              <a:gd name="connsiteX306" fmla="*/ 601979 w 4015740"/>
              <a:gd name="connsiteY306" fmla="*/ 1141476 h 1556004"/>
              <a:gd name="connsiteX307" fmla="*/ 583691 w 4015740"/>
              <a:gd name="connsiteY307" fmla="*/ 1141476 h 1556004"/>
              <a:gd name="connsiteX308" fmla="*/ 591312 w 4015740"/>
              <a:gd name="connsiteY308" fmla="*/ 1133856 h 1556004"/>
              <a:gd name="connsiteX309" fmla="*/ 591312 w 4015740"/>
              <a:gd name="connsiteY309" fmla="*/ 1149096 h 1556004"/>
              <a:gd name="connsiteX310" fmla="*/ 574547 w 4015740"/>
              <a:gd name="connsiteY310" fmla="*/ 1149096 h 1556004"/>
              <a:gd name="connsiteX311" fmla="*/ 582167 w 4015740"/>
              <a:gd name="connsiteY311" fmla="*/ 1141476 h 1556004"/>
              <a:gd name="connsiteX312" fmla="*/ 582167 w 4015740"/>
              <a:gd name="connsiteY312" fmla="*/ 1155192 h 1556004"/>
              <a:gd name="connsiteX313" fmla="*/ 553212 w 4015740"/>
              <a:gd name="connsiteY313" fmla="*/ 1155192 h 1556004"/>
              <a:gd name="connsiteX314" fmla="*/ 560832 w 4015740"/>
              <a:gd name="connsiteY314" fmla="*/ 1146048 h 1556004"/>
              <a:gd name="connsiteX315" fmla="*/ 560832 w 4015740"/>
              <a:gd name="connsiteY315" fmla="*/ 1162812 h 1556004"/>
              <a:gd name="connsiteX316" fmla="*/ 541020 w 4015740"/>
              <a:gd name="connsiteY316" fmla="*/ 1162812 h 1556004"/>
              <a:gd name="connsiteX317" fmla="*/ 548639 w 4015740"/>
              <a:gd name="connsiteY317" fmla="*/ 1155192 h 1556004"/>
              <a:gd name="connsiteX318" fmla="*/ 548639 w 4015740"/>
              <a:gd name="connsiteY318" fmla="*/ 1173480 h 1556004"/>
              <a:gd name="connsiteX319" fmla="*/ 528827 w 4015740"/>
              <a:gd name="connsiteY319" fmla="*/ 1173480 h 1556004"/>
              <a:gd name="connsiteX320" fmla="*/ 536447 w 4015740"/>
              <a:gd name="connsiteY320" fmla="*/ 1165860 h 1556004"/>
              <a:gd name="connsiteX321" fmla="*/ 536447 w 4015740"/>
              <a:gd name="connsiteY321" fmla="*/ 1187196 h 1556004"/>
              <a:gd name="connsiteX322" fmla="*/ 519683 w 4015740"/>
              <a:gd name="connsiteY322" fmla="*/ 1187196 h 1556004"/>
              <a:gd name="connsiteX323" fmla="*/ 527303 w 4015740"/>
              <a:gd name="connsiteY323" fmla="*/ 1179576 h 1556004"/>
              <a:gd name="connsiteX324" fmla="*/ 527303 w 4015740"/>
              <a:gd name="connsiteY324" fmla="*/ 1194816 h 1556004"/>
              <a:gd name="connsiteX325" fmla="*/ 507491 w 4015740"/>
              <a:gd name="connsiteY325" fmla="*/ 1194816 h 1556004"/>
              <a:gd name="connsiteX326" fmla="*/ 515111 w 4015740"/>
              <a:gd name="connsiteY326" fmla="*/ 1187196 h 1556004"/>
              <a:gd name="connsiteX327" fmla="*/ 515111 w 4015740"/>
              <a:gd name="connsiteY327" fmla="*/ 1203960 h 1556004"/>
              <a:gd name="connsiteX328" fmla="*/ 498347 w 4015740"/>
              <a:gd name="connsiteY328" fmla="*/ 1203960 h 1556004"/>
              <a:gd name="connsiteX329" fmla="*/ 505967 w 4015740"/>
              <a:gd name="connsiteY329" fmla="*/ 1196340 h 1556004"/>
              <a:gd name="connsiteX330" fmla="*/ 505967 w 4015740"/>
              <a:gd name="connsiteY330" fmla="*/ 1216152 h 1556004"/>
              <a:gd name="connsiteX331" fmla="*/ 458723 w 4015740"/>
              <a:gd name="connsiteY331" fmla="*/ 1216152 h 1556004"/>
              <a:gd name="connsiteX332" fmla="*/ 466344 w 4015740"/>
              <a:gd name="connsiteY332" fmla="*/ 1208532 h 1556004"/>
              <a:gd name="connsiteX333" fmla="*/ 466344 w 4015740"/>
              <a:gd name="connsiteY333" fmla="*/ 1223772 h 1556004"/>
              <a:gd name="connsiteX334" fmla="*/ 429767 w 4015740"/>
              <a:gd name="connsiteY334" fmla="*/ 1223772 h 1556004"/>
              <a:gd name="connsiteX335" fmla="*/ 437388 w 4015740"/>
              <a:gd name="connsiteY335" fmla="*/ 1216152 h 1556004"/>
              <a:gd name="connsiteX336" fmla="*/ 437388 w 4015740"/>
              <a:gd name="connsiteY336" fmla="*/ 1228344 h 1556004"/>
              <a:gd name="connsiteX337" fmla="*/ 417576 w 4015740"/>
              <a:gd name="connsiteY337" fmla="*/ 1228344 h 1556004"/>
              <a:gd name="connsiteX338" fmla="*/ 425195 w 4015740"/>
              <a:gd name="connsiteY338" fmla="*/ 1220724 h 1556004"/>
              <a:gd name="connsiteX339" fmla="*/ 425195 w 4015740"/>
              <a:gd name="connsiteY339" fmla="*/ 1237488 h 1556004"/>
              <a:gd name="connsiteX340" fmla="*/ 387095 w 4015740"/>
              <a:gd name="connsiteY340" fmla="*/ 1237488 h 1556004"/>
              <a:gd name="connsiteX341" fmla="*/ 394715 w 4015740"/>
              <a:gd name="connsiteY341" fmla="*/ 1229868 h 1556004"/>
              <a:gd name="connsiteX342" fmla="*/ 394715 w 4015740"/>
              <a:gd name="connsiteY342" fmla="*/ 1245108 h 1556004"/>
              <a:gd name="connsiteX343" fmla="*/ 365759 w 4015740"/>
              <a:gd name="connsiteY343" fmla="*/ 1245108 h 1556004"/>
              <a:gd name="connsiteX344" fmla="*/ 373379 w 4015740"/>
              <a:gd name="connsiteY344" fmla="*/ 1237488 h 1556004"/>
              <a:gd name="connsiteX345" fmla="*/ 373379 w 4015740"/>
              <a:gd name="connsiteY345" fmla="*/ 1248156 h 1556004"/>
              <a:gd name="connsiteX346" fmla="*/ 327659 w 4015740"/>
              <a:gd name="connsiteY346" fmla="*/ 1248156 h 1556004"/>
              <a:gd name="connsiteX347" fmla="*/ 335279 w 4015740"/>
              <a:gd name="connsiteY347" fmla="*/ 1240536 h 1556004"/>
              <a:gd name="connsiteX348" fmla="*/ 335279 w 4015740"/>
              <a:gd name="connsiteY348" fmla="*/ 1257300 h 1556004"/>
              <a:gd name="connsiteX349" fmla="*/ 315467 w 4015740"/>
              <a:gd name="connsiteY349" fmla="*/ 1257300 h 1556004"/>
              <a:gd name="connsiteX350" fmla="*/ 323088 w 4015740"/>
              <a:gd name="connsiteY350" fmla="*/ 1249680 h 1556004"/>
              <a:gd name="connsiteX351" fmla="*/ 323088 w 4015740"/>
              <a:gd name="connsiteY351" fmla="*/ 1261872 h 1556004"/>
              <a:gd name="connsiteX352" fmla="*/ 300227 w 4015740"/>
              <a:gd name="connsiteY352" fmla="*/ 1261872 h 1556004"/>
              <a:gd name="connsiteX353" fmla="*/ 307847 w 4015740"/>
              <a:gd name="connsiteY353" fmla="*/ 1254252 h 1556004"/>
              <a:gd name="connsiteX354" fmla="*/ 307847 w 4015740"/>
              <a:gd name="connsiteY354" fmla="*/ 1269492 h 1556004"/>
              <a:gd name="connsiteX355" fmla="*/ 278891 w 4015740"/>
              <a:gd name="connsiteY355" fmla="*/ 1269492 h 1556004"/>
              <a:gd name="connsiteX356" fmla="*/ 286511 w 4015740"/>
              <a:gd name="connsiteY356" fmla="*/ 1261872 h 1556004"/>
              <a:gd name="connsiteX357" fmla="*/ 286511 w 4015740"/>
              <a:gd name="connsiteY357" fmla="*/ 1277112 h 1556004"/>
              <a:gd name="connsiteX358" fmla="*/ 272795 w 4015740"/>
              <a:gd name="connsiteY358" fmla="*/ 1277112 h 1556004"/>
              <a:gd name="connsiteX359" fmla="*/ 280415 w 4015740"/>
              <a:gd name="connsiteY359" fmla="*/ 1269492 h 1556004"/>
              <a:gd name="connsiteX360" fmla="*/ 280415 w 4015740"/>
              <a:gd name="connsiteY360" fmla="*/ 1286256 h 1556004"/>
              <a:gd name="connsiteX361" fmla="*/ 269747 w 4015740"/>
              <a:gd name="connsiteY361" fmla="*/ 1286256 h 1556004"/>
              <a:gd name="connsiteX362" fmla="*/ 277367 w 4015740"/>
              <a:gd name="connsiteY362" fmla="*/ 1278636 h 1556004"/>
              <a:gd name="connsiteX363" fmla="*/ 277367 w 4015740"/>
              <a:gd name="connsiteY363" fmla="*/ 1295400 h 1556004"/>
              <a:gd name="connsiteX364" fmla="*/ 260603 w 4015740"/>
              <a:gd name="connsiteY364" fmla="*/ 1295400 h 1556004"/>
              <a:gd name="connsiteX365" fmla="*/ 268223 w 4015740"/>
              <a:gd name="connsiteY365" fmla="*/ 1286256 h 1556004"/>
              <a:gd name="connsiteX366" fmla="*/ 268223 w 4015740"/>
              <a:gd name="connsiteY366" fmla="*/ 1298448 h 1556004"/>
              <a:gd name="connsiteX367" fmla="*/ 251459 w 4015740"/>
              <a:gd name="connsiteY367" fmla="*/ 1298448 h 1556004"/>
              <a:gd name="connsiteX368" fmla="*/ 259079 w 4015740"/>
              <a:gd name="connsiteY368" fmla="*/ 1290828 h 1556004"/>
              <a:gd name="connsiteX369" fmla="*/ 259079 w 4015740"/>
              <a:gd name="connsiteY369" fmla="*/ 1306068 h 1556004"/>
              <a:gd name="connsiteX370" fmla="*/ 245363 w 4015740"/>
              <a:gd name="connsiteY370" fmla="*/ 1306068 h 1556004"/>
              <a:gd name="connsiteX371" fmla="*/ 252983 w 4015740"/>
              <a:gd name="connsiteY371" fmla="*/ 1298448 h 1556004"/>
              <a:gd name="connsiteX372" fmla="*/ 252983 w 4015740"/>
              <a:gd name="connsiteY372" fmla="*/ 1319784 h 1556004"/>
              <a:gd name="connsiteX373" fmla="*/ 224027 w 4015740"/>
              <a:gd name="connsiteY373" fmla="*/ 1319784 h 1556004"/>
              <a:gd name="connsiteX374" fmla="*/ 231647 w 4015740"/>
              <a:gd name="connsiteY374" fmla="*/ 1312164 h 1556004"/>
              <a:gd name="connsiteX375" fmla="*/ 231647 w 4015740"/>
              <a:gd name="connsiteY375" fmla="*/ 1322832 h 1556004"/>
              <a:gd name="connsiteX376" fmla="*/ 217932 w 4015740"/>
              <a:gd name="connsiteY376" fmla="*/ 1322832 h 1556004"/>
              <a:gd name="connsiteX377" fmla="*/ 225551 w 4015740"/>
              <a:gd name="connsiteY377" fmla="*/ 1315212 h 1556004"/>
              <a:gd name="connsiteX378" fmla="*/ 225551 w 4015740"/>
              <a:gd name="connsiteY378" fmla="*/ 1331976 h 1556004"/>
              <a:gd name="connsiteX379" fmla="*/ 198120 w 4015740"/>
              <a:gd name="connsiteY379" fmla="*/ 1331976 h 1556004"/>
              <a:gd name="connsiteX380" fmla="*/ 207263 w 4015740"/>
              <a:gd name="connsiteY380" fmla="*/ 1322832 h 1556004"/>
              <a:gd name="connsiteX381" fmla="*/ 207263 w 4015740"/>
              <a:gd name="connsiteY381" fmla="*/ 1341120 h 1556004"/>
              <a:gd name="connsiteX382" fmla="*/ 192023 w 4015740"/>
              <a:gd name="connsiteY382" fmla="*/ 1341120 h 1556004"/>
              <a:gd name="connsiteX383" fmla="*/ 201167 w 4015740"/>
              <a:gd name="connsiteY383" fmla="*/ 1331976 h 1556004"/>
              <a:gd name="connsiteX384" fmla="*/ 201167 w 4015740"/>
              <a:gd name="connsiteY384" fmla="*/ 1348740 h 1556004"/>
              <a:gd name="connsiteX385" fmla="*/ 185927 w 4015740"/>
              <a:gd name="connsiteY385" fmla="*/ 1348740 h 1556004"/>
              <a:gd name="connsiteX386" fmla="*/ 193547 w 4015740"/>
              <a:gd name="connsiteY386" fmla="*/ 1341120 h 1556004"/>
              <a:gd name="connsiteX387" fmla="*/ 193547 w 4015740"/>
              <a:gd name="connsiteY387" fmla="*/ 1359408 h 1556004"/>
              <a:gd name="connsiteX388" fmla="*/ 173735 w 4015740"/>
              <a:gd name="connsiteY388" fmla="*/ 1359408 h 1556004"/>
              <a:gd name="connsiteX389" fmla="*/ 181355 w 4015740"/>
              <a:gd name="connsiteY389" fmla="*/ 1351788 h 1556004"/>
              <a:gd name="connsiteX390" fmla="*/ 181355 w 4015740"/>
              <a:gd name="connsiteY390" fmla="*/ 1370076 h 1556004"/>
              <a:gd name="connsiteX391" fmla="*/ 158495 w 4015740"/>
              <a:gd name="connsiteY391" fmla="*/ 1370076 h 1556004"/>
              <a:gd name="connsiteX392" fmla="*/ 166115 w 4015740"/>
              <a:gd name="connsiteY392" fmla="*/ 1360932 h 1556004"/>
              <a:gd name="connsiteX393" fmla="*/ 166115 w 4015740"/>
              <a:gd name="connsiteY393" fmla="*/ 1377696 h 1556004"/>
              <a:gd name="connsiteX394" fmla="*/ 146303 w 4015740"/>
              <a:gd name="connsiteY394" fmla="*/ 1377696 h 1556004"/>
              <a:gd name="connsiteX395" fmla="*/ 153923 w 4015740"/>
              <a:gd name="connsiteY395" fmla="*/ 1370076 h 1556004"/>
              <a:gd name="connsiteX396" fmla="*/ 153923 w 4015740"/>
              <a:gd name="connsiteY396" fmla="*/ 1394460 h 1556004"/>
              <a:gd name="connsiteX397" fmla="*/ 140207 w 4015740"/>
              <a:gd name="connsiteY397" fmla="*/ 1394460 h 1556004"/>
              <a:gd name="connsiteX398" fmla="*/ 147827 w 4015740"/>
              <a:gd name="connsiteY398" fmla="*/ 1386840 h 1556004"/>
              <a:gd name="connsiteX399" fmla="*/ 147827 w 4015740"/>
              <a:gd name="connsiteY399" fmla="*/ 1406652 h 1556004"/>
              <a:gd name="connsiteX400" fmla="*/ 118871 w 4015740"/>
              <a:gd name="connsiteY400" fmla="*/ 1406652 h 1556004"/>
              <a:gd name="connsiteX401" fmla="*/ 126491 w 4015740"/>
              <a:gd name="connsiteY401" fmla="*/ 1397508 h 1556004"/>
              <a:gd name="connsiteX402" fmla="*/ 126491 w 4015740"/>
              <a:gd name="connsiteY402" fmla="*/ 1415796 h 1556004"/>
              <a:gd name="connsiteX403" fmla="*/ 76200 w 4015740"/>
              <a:gd name="connsiteY403" fmla="*/ 1415796 h 1556004"/>
              <a:gd name="connsiteX404" fmla="*/ 83820 w 4015740"/>
              <a:gd name="connsiteY404" fmla="*/ 1406652 h 1556004"/>
              <a:gd name="connsiteX405" fmla="*/ 83820 w 4015740"/>
              <a:gd name="connsiteY405" fmla="*/ 1431036 h 1556004"/>
              <a:gd name="connsiteX406" fmla="*/ 65532 w 4015740"/>
              <a:gd name="connsiteY406" fmla="*/ 1431036 h 1556004"/>
              <a:gd name="connsiteX407" fmla="*/ 74676 w 4015740"/>
              <a:gd name="connsiteY407" fmla="*/ 1423416 h 1556004"/>
              <a:gd name="connsiteX408" fmla="*/ 74676 w 4015740"/>
              <a:gd name="connsiteY408" fmla="*/ 1443228 h 1556004"/>
              <a:gd name="connsiteX409" fmla="*/ 59435 w 4015740"/>
              <a:gd name="connsiteY409" fmla="*/ 1443228 h 1556004"/>
              <a:gd name="connsiteX410" fmla="*/ 67055 w 4015740"/>
              <a:gd name="connsiteY410" fmla="*/ 1435608 h 1556004"/>
              <a:gd name="connsiteX411" fmla="*/ 67055 w 4015740"/>
              <a:gd name="connsiteY411" fmla="*/ 1484376 h 1556004"/>
              <a:gd name="connsiteX412" fmla="*/ 47244 w 4015740"/>
              <a:gd name="connsiteY412" fmla="*/ 1484376 h 1556004"/>
              <a:gd name="connsiteX413" fmla="*/ 54863 w 4015740"/>
              <a:gd name="connsiteY413" fmla="*/ 1476756 h 1556004"/>
              <a:gd name="connsiteX414" fmla="*/ 54863 w 4015740"/>
              <a:gd name="connsiteY414" fmla="*/ 1493520 h 1556004"/>
              <a:gd name="connsiteX415" fmla="*/ 28955 w 4015740"/>
              <a:gd name="connsiteY415" fmla="*/ 1493520 h 1556004"/>
              <a:gd name="connsiteX416" fmla="*/ 38100 w 4015740"/>
              <a:gd name="connsiteY416" fmla="*/ 1485900 h 1556004"/>
              <a:gd name="connsiteX417" fmla="*/ 38100 w 4015740"/>
              <a:gd name="connsiteY417" fmla="*/ 1501140 h 1556004"/>
              <a:gd name="connsiteX418" fmla="*/ 19811 w 4015740"/>
              <a:gd name="connsiteY418" fmla="*/ 1501140 h 1556004"/>
              <a:gd name="connsiteX419" fmla="*/ 27432 w 4015740"/>
              <a:gd name="connsiteY419" fmla="*/ 1493520 h 1556004"/>
              <a:gd name="connsiteX420" fmla="*/ 27432 w 4015740"/>
              <a:gd name="connsiteY420" fmla="*/ 1527048 h 1556004"/>
              <a:gd name="connsiteX421" fmla="*/ 13715 w 4015740"/>
              <a:gd name="connsiteY421" fmla="*/ 1527048 h 1556004"/>
              <a:gd name="connsiteX422" fmla="*/ 21335 w 4015740"/>
              <a:gd name="connsiteY422" fmla="*/ 1517904 h 1556004"/>
              <a:gd name="connsiteX423" fmla="*/ 21335 w 4015740"/>
              <a:gd name="connsiteY423" fmla="*/ 1537716 h 1556004"/>
              <a:gd name="connsiteX424" fmla="*/ 7620 w 4015740"/>
              <a:gd name="connsiteY424" fmla="*/ 1537716 h 1556004"/>
              <a:gd name="connsiteX425" fmla="*/ 15239 w 4015740"/>
              <a:gd name="connsiteY425" fmla="*/ 1530096 h 1556004"/>
              <a:gd name="connsiteX426" fmla="*/ 15239 w 4015740"/>
              <a:gd name="connsiteY426" fmla="*/ 1556004 h 1556004"/>
              <a:gd name="connsiteX427" fmla="*/ 1523 w 4015740"/>
              <a:gd name="connsiteY427" fmla="*/ 1556004 h 1556004"/>
              <a:gd name="connsiteX428" fmla="*/ 1523 w 4015740"/>
              <a:gd name="connsiteY428" fmla="*/ 1539240 h 1556004"/>
              <a:gd name="connsiteX429" fmla="*/ 7620 w 4015740"/>
              <a:gd name="connsiteY429" fmla="*/ 1539240 h 1556004"/>
              <a:gd name="connsiteX430" fmla="*/ 0 w 4015740"/>
              <a:gd name="connsiteY430" fmla="*/ 1546860 h 1556004"/>
              <a:gd name="connsiteX431" fmla="*/ 0 w 4015740"/>
              <a:gd name="connsiteY431" fmla="*/ 1522476 h 1556004"/>
              <a:gd name="connsiteX432" fmla="*/ 13715 w 4015740"/>
              <a:gd name="connsiteY432" fmla="*/ 1522476 h 1556004"/>
              <a:gd name="connsiteX433" fmla="*/ 6095 w 4015740"/>
              <a:gd name="connsiteY433" fmla="*/ 1530096 h 1556004"/>
              <a:gd name="connsiteX434" fmla="*/ 6095 w 4015740"/>
              <a:gd name="connsiteY434" fmla="*/ 1510284 h 1556004"/>
              <a:gd name="connsiteX435" fmla="*/ 19811 w 4015740"/>
              <a:gd name="connsiteY435" fmla="*/ 1510284 h 1556004"/>
              <a:gd name="connsiteX436" fmla="*/ 12191 w 4015740"/>
              <a:gd name="connsiteY436" fmla="*/ 1517904 h 1556004"/>
              <a:gd name="connsiteX437" fmla="*/ 12191 w 4015740"/>
              <a:gd name="connsiteY437" fmla="*/ 1485900 h 1556004"/>
              <a:gd name="connsiteX438" fmla="*/ 28955 w 4015740"/>
              <a:gd name="connsiteY438" fmla="*/ 1485900 h 1556004"/>
              <a:gd name="connsiteX439" fmla="*/ 21335 w 4015740"/>
              <a:gd name="connsiteY439" fmla="*/ 1493520 h 1556004"/>
              <a:gd name="connsiteX440" fmla="*/ 21335 w 4015740"/>
              <a:gd name="connsiteY440" fmla="*/ 1478280 h 1556004"/>
              <a:gd name="connsiteX441" fmla="*/ 47244 w 4015740"/>
              <a:gd name="connsiteY441" fmla="*/ 1478280 h 1556004"/>
              <a:gd name="connsiteX442" fmla="*/ 39623 w 4015740"/>
              <a:gd name="connsiteY442" fmla="*/ 1485900 h 1556004"/>
              <a:gd name="connsiteX443" fmla="*/ 39623 w 4015740"/>
              <a:gd name="connsiteY443" fmla="*/ 1469136 h 1556004"/>
              <a:gd name="connsiteX444" fmla="*/ 59435 w 4015740"/>
              <a:gd name="connsiteY444" fmla="*/ 1469136 h 1556004"/>
              <a:gd name="connsiteX445" fmla="*/ 51815 w 4015740"/>
              <a:gd name="connsiteY445" fmla="*/ 1476756 h 1556004"/>
              <a:gd name="connsiteX446" fmla="*/ 51815 w 4015740"/>
              <a:gd name="connsiteY446" fmla="*/ 1427988 h 1556004"/>
              <a:gd name="connsiteX447" fmla="*/ 65532 w 4015740"/>
              <a:gd name="connsiteY447" fmla="*/ 1427988 h 1556004"/>
              <a:gd name="connsiteX448" fmla="*/ 57911 w 4015740"/>
              <a:gd name="connsiteY448" fmla="*/ 1435608 h 1556004"/>
              <a:gd name="connsiteX449" fmla="*/ 57911 w 4015740"/>
              <a:gd name="connsiteY449" fmla="*/ 1415796 h 1556004"/>
              <a:gd name="connsiteX450" fmla="*/ 76200 w 4015740"/>
              <a:gd name="connsiteY450" fmla="*/ 1415796 h 1556004"/>
              <a:gd name="connsiteX451" fmla="*/ 68579 w 4015740"/>
              <a:gd name="connsiteY451" fmla="*/ 1423416 h 1556004"/>
              <a:gd name="connsiteX452" fmla="*/ 68579 w 4015740"/>
              <a:gd name="connsiteY452" fmla="*/ 1399032 h 1556004"/>
              <a:gd name="connsiteX453" fmla="*/ 118871 w 4015740"/>
              <a:gd name="connsiteY453" fmla="*/ 1399032 h 1556004"/>
              <a:gd name="connsiteX454" fmla="*/ 111251 w 4015740"/>
              <a:gd name="connsiteY454" fmla="*/ 1406652 h 1556004"/>
              <a:gd name="connsiteX455" fmla="*/ 111251 w 4015740"/>
              <a:gd name="connsiteY455" fmla="*/ 1389888 h 1556004"/>
              <a:gd name="connsiteX456" fmla="*/ 140207 w 4015740"/>
              <a:gd name="connsiteY456" fmla="*/ 1389888 h 1556004"/>
              <a:gd name="connsiteX457" fmla="*/ 132588 w 4015740"/>
              <a:gd name="connsiteY457" fmla="*/ 1397508 h 1556004"/>
              <a:gd name="connsiteX458" fmla="*/ 132588 w 4015740"/>
              <a:gd name="connsiteY458" fmla="*/ 1379220 h 1556004"/>
              <a:gd name="connsiteX459" fmla="*/ 146303 w 4015740"/>
              <a:gd name="connsiteY459" fmla="*/ 1379220 h 1556004"/>
              <a:gd name="connsiteX460" fmla="*/ 138683 w 4015740"/>
              <a:gd name="connsiteY460" fmla="*/ 1386840 h 1556004"/>
              <a:gd name="connsiteX461" fmla="*/ 138683 w 4015740"/>
              <a:gd name="connsiteY461" fmla="*/ 1360932 h 1556004"/>
              <a:gd name="connsiteX462" fmla="*/ 158495 w 4015740"/>
              <a:gd name="connsiteY462" fmla="*/ 1360932 h 1556004"/>
              <a:gd name="connsiteX463" fmla="*/ 150876 w 4015740"/>
              <a:gd name="connsiteY463" fmla="*/ 1370076 h 1556004"/>
              <a:gd name="connsiteX464" fmla="*/ 150876 w 4015740"/>
              <a:gd name="connsiteY464" fmla="*/ 1353312 h 1556004"/>
              <a:gd name="connsiteX465" fmla="*/ 173735 w 4015740"/>
              <a:gd name="connsiteY465" fmla="*/ 1353312 h 1556004"/>
              <a:gd name="connsiteX466" fmla="*/ 166115 w 4015740"/>
              <a:gd name="connsiteY466" fmla="*/ 1360932 h 1556004"/>
              <a:gd name="connsiteX467" fmla="*/ 166115 w 4015740"/>
              <a:gd name="connsiteY467" fmla="*/ 1344168 h 1556004"/>
              <a:gd name="connsiteX468" fmla="*/ 185927 w 4015740"/>
              <a:gd name="connsiteY468" fmla="*/ 1344168 h 1556004"/>
              <a:gd name="connsiteX469" fmla="*/ 178307 w 4015740"/>
              <a:gd name="connsiteY469" fmla="*/ 1351788 h 1556004"/>
              <a:gd name="connsiteX470" fmla="*/ 178307 w 4015740"/>
              <a:gd name="connsiteY470" fmla="*/ 1331976 h 1556004"/>
              <a:gd name="connsiteX471" fmla="*/ 192023 w 4015740"/>
              <a:gd name="connsiteY471" fmla="*/ 1331976 h 1556004"/>
              <a:gd name="connsiteX472" fmla="*/ 184403 w 4015740"/>
              <a:gd name="connsiteY472" fmla="*/ 1341120 h 1556004"/>
              <a:gd name="connsiteX473" fmla="*/ 184403 w 4015740"/>
              <a:gd name="connsiteY473" fmla="*/ 1324356 h 1556004"/>
              <a:gd name="connsiteX474" fmla="*/ 198120 w 4015740"/>
              <a:gd name="connsiteY474" fmla="*/ 1324356 h 1556004"/>
              <a:gd name="connsiteX475" fmla="*/ 190500 w 4015740"/>
              <a:gd name="connsiteY475" fmla="*/ 1331976 h 1556004"/>
              <a:gd name="connsiteX476" fmla="*/ 190500 w 4015740"/>
              <a:gd name="connsiteY476" fmla="*/ 1315212 h 1556004"/>
              <a:gd name="connsiteX477" fmla="*/ 217932 w 4015740"/>
              <a:gd name="connsiteY477" fmla="*/ 1315212 h 1556004"/>
              <a:gd name="connsiteX478" fmla="*/ 210311 w 4015740"/>
              <a:gd name="connsiteY478" fmla="*/ 1322832 h 1556004"/>
              <a:gd name="connsiteX479" fmla="*/ 210311 w 4015740"/>
              <a:gd name="connsiteY479" fmla="*/ 1307592 h 1556004"/>
              <a:gd name="connsiteX480" fmla="*/ 224027 w 4015740"/>
              <a:gd name="connsiteY480" fmla="*/ 1307592 h 1556004"/>
              <a:gd name="connsiteX481" fmla="*/ 216407 w 4015740"/>
              <a:gd name="connsiteY481" fmla="*/ 1315212 h 1556004"/>
              <a:gd name="connsiteX482" fmla="*/ 216407 w 4015740"/>
              <a:gd name="connsiteY482" fmla="*/ 1304544 h 1556004"/>
              <a:gd name="connsiteX483" fmla="*/ 245363 w 4015740"/>
              <a:gd name="connsiteY483" fmla="*/ 1304544 h 1556004"/>
              <a:gd name="connsiteX484" fmla="*/ 237744 w 4015740"/>
              <a:gd name="connsiteY484" fmla="*/ 1312164 h 1556004"/>
              <a:gd name="connsiteX485" fmla="*/ 237744 w 4015740"/>
              <a:gd name="connsiteY485" fmla="*/ 1290828 h 1556004"/>
              <a:gd name="connsiteX486" fmla="*/ 251459 w 4015740"/>
              <a:gd name="connsiteY486" fmla="*/ 1290828 h 1556004"/>
              <a:gd name="connsiteX487" fmla="*/ 243839 w 4015740"/>
              <a:gd name="connsiteY487" fmla="*/ 1298448 h 1556004"/>
              <a:gd name="connsiteX488" fmla="*/ 243839 w 4015740"/>
              <a:gd name="connsiteY488" fmla="*/ 1283208 h 1556004"/>
              <a:gd name="connsiteX489" fmla="*/ 260603 w 4015740"/>
              <a:gd name="connsiteY489" fmla="*/ 1283208 h 1556004"/>
              <a:gd name="connsiteX490" fmla="*/ 252983 w 4015740"/>
              <a:gd name="connsiteY490" fmla="*/ 1290828 h 1556004"/>
              <a:gd name="connsiteX491" fmla="*/ 252983 w 4015740"/>
              <a:gd name="connsiteY491" fmla="*/ 1278636 h 1556004"/>
              <a:gd name="connsiteX492" fmla="*/ 269747 w 4015740"/>
              <a:gd name="connsiteY492" fmla="*/ 1278636 h 1556004"/>
              <a:gd name="connsiteX493" fmla="*/ 262127 w 4015740"/>
              <a:gd name="connsiteY493" fmla="*/ 1286256 h 1556004"/>
              <a:gd name="connsiteX494" fmla="*/ 262127 w 4015740"/>
              <a:gd name="connsiteY494" fmla="*/ 1271016 h 1556004"/>
              <a:gd name="connsiteX495" fmla="*/ 272795 w 4015740"/>
              <a:gd name="connsiteY495" fmla="*/ 1271016 h 1556004"/>
              <a:gd name="connsiteX496" fmla="*/ 265176 w 4015740"/>
              <a:gd name="connsiteY496" fmla="*/ 1278636 h 1556004"/>
              <a:gd name="connsiteX497" fmla="*/ 265176 w 4015740"/>
              <a:gd name="connsiteY497" fmla="*/ 1261872 h 1556004"/>
              <a:gd name="connsiteX498" fmla="*/ 278891 w 4015740"/>
              <a:gd name="connsiteY498" fmla="*/ 1261872 h 1556004"/>
              <a:gd name="connsiteX499" fmla="*/ 271271 w 4015740"/>
              <a:gd name="connsiteY499" fmla="*/ 1269492 h 1556004"/>
              <a:gd name="connsiteX500" fmla="*/ 271271 w 4015740"/>
              <a:gd name="connsiteY500" fmla="*/ 1254252 h 1556004"/>
              <a:gd name="connsiteX501" fmla="*/ 300227 w 4015740"/>
              <a:gd name="connsiteY501" fmla="*/ 1254252 h 1556004"/>
              <a:gd name="connsiteX502" fmla="*/ 292607 w 4015740"/>
              <a:gd name="connsiteY502" fmla="*/ 1261872 h 1556004"/>
              <a:gd name="connsiteX503" fmla="*/ 292607 w 4015740"/>
              <a:gd name="connsiteY503" fmla="*/ 1246632 h 1556004"/>
              <a:gd name="connsiteX504" fmla="*/ 315467 w 4015740"/>
              <a:gd name="connsiteY504" fmla="*/ 1246632 h 1556004"/>
              <a:gd name="connsiteX505" fmla="*/ 307847 w 4015740"/>
              <a:gd name="connsiteY505" fmla="*/ 1254252 h 1556004"/>
              <a:gd name="connsiteX506" fmla="*/ 307847 w 4015740"/>
              <a:gd name="connsiteY506" fmla="*/ 1242060 h 1556004"/>
              <a:gd name="connsiteX507" fmla="*/ 327659 w 4015740"/>
              <a:gd name="connsiteY507" fmla="*/ 1242060 h 1556004"/>
              <a:gd name="connsiteX508" fmla="*/ 320039 w 4015740"/>
              <a:gd name="connsiteY508" fmla="*/ 1249680 h 1556004"/>
              <a:gd name="connsiteX509" fmla="*/ 320039 w 4015740"/>
              <a:gd name="connsiteY509" fmla="*/ 1232916 h 1556004"/>
              <a:gd name="connsiteX510" fmla="*/ 365759 w 4015740"/>
              <a:gd name="connsiteY510" fmla="*/ 1232916 h 1556004"/>
              <a:gd name="connsiteX511" fmla="*/ 358139 w 4015740"/>
              <a:gd name="connsiteY511" fmla="*/ 1240536 h 1556004"/>
              <a:gd name="connsiteX512" fmla="*/ 358139 w 4015740"/>
              <a:gd name="connsiteY512" fmla="*/ 1229868 h 1556004"/>
              <a:gd name="connsiteX513" fmla="*/ 387095 w 4015740"/>
              <a:gd name="connsiteY513" fmla="*/ 1229868 h 1556004"/>
              <a:gd name="connsiteX514" fmla="*/ 379476 w 4015740"/>
              <a:gd name="connsiteY514" fmla="*/ 1237488 h 1556004"/>
              <a:gd name="connsiteX515" fmla="*/ 379476 w 4015740"/>
              <a:gd name="connsiteY515" fmla="*/ 1220724 h 1556004"/>
              <a:gd name="connsiteX516" fmla="*/ 417576 w 4015740"/>
              <a:gd name="connsiteY516" fmla="*/ 1220724 h 1556004"/>
              <a:gd name="connsiteX517" fmla="*/ 409956 w 4015740"/>
              <a:gd name="connsiteY517" fmla="*/ 1229868 h 1556004"/>
              <a:gd name="connsiteX518" fmla="*/ 409956 w 4015740"/>
              <a:gd name="connsiteY518" fmla="*/ 1211580 h 1556004"/>
              <a:gd name="connsiteX519" fmla="*/ 429767 w 4015740"/>
              <a:gd name="connsiteY519" fmla="*/ 1211580 h 1556004"/>
              <a:gd name="connsiteX520" fmla="*/ 422147 w 4015740"/>
              <a:gd name="connsiteY520" fmla="*/ 1220724 h 1556004"/>
              <a:gd name="connsiteX521" fmla="*/ 422147 w 4015740"/>
              <a:gd name="connsiteY521" fmla="*/ 1208532 h 1556004"/>
              <a:gd name="connsiteX522" fmla="*/ 458723 w 4015740"/>
              <a:gd name="connsiteY522" fmla="*/ 1208532 h 1556004"/>
              <a:gd name="connsiteX523" fmla="*/ 449579 w 4015740"/>
              <a:gd name="connsiteY523" fmla="*/ 1216152 h 1556004"/>
              <a:gd name="connsiteX524" fmla="*/ 449579 w 4015740"/>
              <a:gd name="connsiteY524" fmla="*/ 1200912 h 1556004"/>
              <a:gd name="connsiteX525" fmla="*/ 498347 w 4015740"/>
              <a:gd name="connsiteY525" fmla="*/ 1200912 h 1556004"/>
              <a:gd name="connsiteX526" fmla="*/ 490727 w 4015740"/>
              <a:gd name="connsiteY526" fmla="*/ 1208532 h 1556004"/>
              <a:gd name="connsiteX527" fmla="*/ 490727 w 4015740"/>
              <a:gd name="connsiteY527" fmla="*/ 1188720 h 1556004"/>
              <a:gd name="connsiteX528" fmla="*/ 507491 w 4015740"/>
              <a:gd name="connsiteY528" fmla="*/ 1188720 h 1556004"/>
              <a:gd name="connsiteX529" fmla="*/ 499871 w 4015740"/>
              <a:gd name="connsiteY529" fmla="*/ 1196340 h 1556004"/>
              <a:gd name="connsiteX530" fmla="*/ 499871 w 4015740"/>
              <a:gd name="connsiteY530" fmla="*/ 1179576 h 1556004"/>
              <a:gd name="connsiteX531" fmla="*/ 519683 w 4015740"/>
              <a:gd name="connsiteY531" fmla="*/ 1179576 h 1556004"/>
              <a:gd name="connsiteX532" fmla="*/ 512063 w 4015740"/>
              <a:gd name="connsiteY532" fmla="*/ 1187196 h 1556004"/>
              <a:gd name="connsiteX533" fmla="*/ 512063 w 4015740"/>
              <a:gd name="connsiteY533" fmla="*/ 1171956 h 1556004"/>
              <a:gd name="connsiteX534" fmla="*/ 528827 w 4015740"/>
              <a:gd name="connsiteY534" fmla="*/ 1171956 h 1556004"/>
              <a:gd name="connsiteX535" fmla="*/ 521207 w 4015740"/>
              <a:gd name="connsiteY535" fmla="*/ 1179576 h 1556004"/>
              <a:gd name="connsiteX536" fmla="*/ 521207 w 4015740"/>
              <a:gd name="connsiteY536" fmla="*/ 1158240 h 1556004"/>
              <a:gd name="connsiteX537" fmla="*/ 541020 w 4015740"/>
              <a:gd name="connsiteY537" fmla="*/ 1158240 h 1556004"/>
              <a:gd name="connsiteX538" fmla="*/ 533400 w 4015740"/>
              <a:gd name="connsiteY538" fmla="*/ 1165860 h 1556004"/>
              <a:gd name="connsiteX539" fmla="*/ 533400 w 4015740"/>
              <a:gd name="connsiteY539" fmla="*/ 1146048 h 1556004"/>
              <a:gd name="connsiteX540" fmla="*/ 553212 w 4015740"/>
              <a:gd name="connsiteY540" fmla="*/ 1146048 h 1556004"/>
              <a:gd name="connsiteX541" fmla="*/ 545591 w 4015740"/>
              <a:gd name="connsiteY541" fmla="*/ 1155192 h 1556004"/>
              <a:gd name="connsiteX542" fmla="*/ 545591 w 4015740"/>
              <a:gd name="connsiteY542" fmla="*/ 1138428 h 1556004"/>
              <a:gd name="connsiteX543" fmla="*/ 574547 w 4015740"/>
              <a:gd name="connsiteY543" fmla="*/ 1138428 h 1556004"/>
              <a:gd name="connsiteX544" fmla="*/ 566927 w 4015740"/>
              <a:gd name="connsiteY544" fmla="*/ 1146048 h 1556004"/>
              <a:gd name="connsiteX545" fmla="*/ 566927 w 4015740"/>
              <a:gd name="connsiteY545" fmla="*/ 1133856 h 1556004"/>
              <a:gd name="connsiteX546" fmla="*/ 583691 w 4015740"/>
              <a:gd name="connsiteY546" fmla="*/ 1133856 h 1556004"/>
              <a:gd name="connsiteX547" fmla="*/ 576071 w 4015740"/>
              <a:gd name="connsiteY547" fmla="*/ 1141476 h 1556004"/>
              <a:gd name="connsiteX548" fmla="*/ 576071 w 4015740"/>
              <a:gd name="connsiteY548" fmla="*/ 1126236 h 1556004"/>
              <a:gd name="connsiteX549" fmla="*/ 594359 w 4015740"/>
              <a:gd name="connsiteY549" fmla="*/ 1126236 h 1556004"/>
              <a:gd name="connsiteX550" fmla="*/ 585215 w 4015740"/>
              <a:gd name="connsiteY550" fmla="*/ 1133856 h 1556004"/>
              <a:gd name="connsiteX551" fmla="*/ 585215 w 4015740"/>
              <a:gd name="connsiteY551" fmla="*/ 1114044 h 1556004"/>
              <a:gd name="connsiteX552" fmla="*/ 600456 w 4015740"/>
              <a:gd name="connsiteY552" fmla="*/ 1114044 h 1556004"/>
              <a:gd name="connsiteX553" fmla="*/ 591312 w 4015740"/>
              <a:gd name="connsiteY553" fmla="*/ 1121664 h 1556004"/>
              <a:gd name="connsiteX554" fmla="*/ 591312 w 4015740"/>
              <a:gd name="connsiteY554" fmla="*/ 1100328 h 1556004"/>
              <a:gd name="connsiteX555" fmla="*/ 621791 w 4015740"/>
              <a:gd name="connsiteY555" fmla="*/ 1100328 h 1556004"/>
              <a:gd name="connsiteX556" fmla="*/ 612647 w 4015740"/>
              <a:gd name="connsiteY556" fmla="*/ 1107948 h 1556004"/>
              <a:gd name="connsiteX557" fmla="*/ 612647 w 4015740"/>
              <a:gd name="connsiteY557" fmla="*/ 1092708 h 1556004"/>
              <a:gd name="connsiteX558" fmla="*/ 629412 w 4015740"/>
              <a:gd name="connsiteY558" fmla="*/ 1092708 h 1556004"/>
              <a:gd name="connsiteX559" fmla="*/ 621791 w 4015740"/>
              <a:gd name="connsiteY559" fmla="*/ 1100328 h 1556004"/>
              <a:gd name="connsiteX560" fmla="*/ 621791 w 4015740"/>
              <a:gd name="connsiteY560" fmla="*/ 1085088 h 1556004"/>
              <a:gd name="connsiteX561" fmla="*/ 646176 w 4015740"/>
              <a:gd name="connsiteY561" fmla="*/ 1085088 h 1556004"/>
              <a:gd name="connsiteX562" fmla="*/ 638556 w 4015740"/>
              <a:gd name="connsiteY562" fmla="*/ 1092708 h 1556004"/>
              <a:gd name="connsiteX563" fmla="*/ 638556 w 4015740"/>
              <a:gd name="connsiteY563" fmla="*/ 1075944 h 1556004"/>
              <a:gd name="connsiteX564" fmla="*/ 652271 w 4015740"/>
              <a:gd name="connsiteY564" fmla="*/ 1075944 h 1556004"/>
              <a:gd name="connsiteX565" fmla="*/ 644651 w 4015740"/>
              <a:gd name="connsiteY565" fmla="*/ 1083564 h 1556004"/>
              <a:gd name="connsiteX566" fmla="*/ 644651 w 4015740"/>
              <a:gd name="connsiteY566" fmla="*/ 1068324 h 1556004"/>
              <a:gd name="connsiteX567" fmla="*/ 667512 w 4015740"/>
              <a:gd name="connsiteY567" fmla="*/ 1068324 h 1556004"/>
              <a:gd name="connsiteX568" fmla="*/ 659891 w 4015740"/>
              <a:gd name="connsiteY568" fmla="*/ 1075944 h 1556004"/>
              <a:gd name="connsiteX569" fmla="*/ 659891 w 4015740"/>
              <a:gd name="connsiteY569" fmla="*/ 1060704 h 1556004"/>
              <a:gd name="connsiteX570" fmla="*/ 676656 w 4015740"/>
              <a:gd name="connsiteY570" fmla="*/ 1060704 h 1556004"/>
              <a:gd name="connsiteX571" fmla="*/ 669035 w 4015740"/>
              <a:gd name="connsiteY571" fmla="*/ 1068324 h 1556004"/>
              <a:gd name="connsiteX572" fmla="*/ 669035 w 4015740"/>
              <a:gd name="connsiteY572" fmla="*/ 1054608 h 1556004"/>
              <a:gd name="connsiteX573" fmla="*/ 691895 w 4015740"/>
              <a:gd name="connsiteY573" fmla="*/ 1054608 h 1556004"/>
              <a:gd name="connsiteX574" fmla="*/ 684276 w 4015740"/>
              <a:gd name="connsiteY574" fmla="*/ 1062228 h 1556004"/>
              <a:gd name="connsiteX575" fmla="*/ 684276 w 4015740"/>
              <a:gd name="connsiteY575" fmla="*/ 1046988 h 1556004"/>
              <a:gd name="connsiteX576" fmla="*/ 697991 w 4015740"/>
              <a:gd name="connsiteY576" fmla="*/ 1046988 h 1556004"/>
              <a:gd name="connsiteX577" fmla="*/ 690371 w 4015740"/>
              <a:gd name="connsiteY577" fmla="*/ 1054608 h 1556004"/>
              <a:gd name="connsiteX578" fmla="*/ 690371 w 4015740"/>
              <a:gd name="connsiteY578" fmla="*/ 1039368 h 1556004"/>
              <a:gd name="connsiteX579" fmla="*/ 704088 w 4015740"/>
              <a:gd name="connsiteY579" fmla="*/ 1039368 h 1556004"/>
              <a:gd name="connsiteX580" fmla="*/ 696467 w 4015740"/>
              <a:gd name="connsiteY580" fmla="*/ 1046988 h 1556004"/>
              <a:gd name="connsiteX581" fmla="*/ 696467 w 4015740"/>
              <a:gd name="connsiteY581" fmla="*/ 1031748 h 1556004"/>
              <a:gd name="connsiteX582" fmla="*/ 716279 w 4015740"/>
              <a:gd name="connsiteY582" fmla="*/ 1031748 h 1556004"/>
              <a:gd name="connsiteX583" fmla="*/ 708659 w 4015740"/>
              <a:gd name="connsiteY583" fmla="*/ 1039368 h 1556004"/>
              <a:gd name="connsiteX584" fmla="*/ 708659 w 4015740"/>
              <a:gd name="connsiteY584" fmla="*/ 1022604 h 1556004"/>
              <a:gd name="connsiteX585" fmla="*/ 731520 w 4015740"/>
              <a:gd name="connsiteY585" fmla="*/ 1022604 h 1556004"/>
              <a:gd name="connsiteX586" fmla="*/ 723900 w 4015740"/>
              <a:gd name="connsiteY586" fmla="*/ 1030224 h 1556004"/>
              <a:gd name="connsiteX587" fmla="*/ 723900 w 4015740"/>
              <a:gd name="connsiteY587" fmla="*/ 1014984 h 1556004"/>
              <a:gd name="connsiteX588" fmla="*/ 737615 w 4015740"/>
              <a:gd name="connsiteY588" fmla="*/ 1014984 h 1556004"/>
              <a:gd name="connsiteX589" fmla="*/ 729995 w 4015740"/>
              <a:gd name="connsiteY589" fmla="*/ 1022604 h 1556004"/>
              <a:gd name="connsiteX590" fmla="*/ 729995 w 4015740"/>
              <a:gd name="connsiteY590" fmla="*/ 1005840 h 1556004"/>
              <a:gd name="connsiteX591" fmla="*/ 748283 w 4015740"/>
              <a:gd name="connsiteY591" fmla="*/ 1005840 h 1556004"/>
              <a:gd name="connsiteX592" fmla="*/ 740663 w 4015740"/>
              <a:gd name="connsiteY592" fmla="*/ 1014984 h 1556004"/>
              <a:gd name="connsiteX593" fmla="*/ 740663 w 4015740"/>
              <a:gd name="connsiteY593" fmla="*/ 996696 h 1556004"/>
              <a:gd name="connsiteX594" fmla="*/ 787907 w 4015740"/>
              <a:gd name="connsiteY594" fmla="*/ 996696 h 1556004"/>
              <a:gd name="connsiteX595" fmla="*/ 780288 w 4015740"/>
              <a:gd name="connsiteY595" fmla="*/ 1005840 h 1556004"/>
              <a:gd name="connsiteX596" fmla="*/ 780288 w 4015740"/>
              <a:gd name="connsiteY596" fmla="*/ 993648 h 1556004"/>
              <a:gd name="connsiteX597" fmla="*/ 815339 w 4015740"/>
              <a:gd name="connsiteY597" fmla="*/ 993648 h 1556004"/>
              <a:gd name="connsiteX598" fmla="*/ 807720 w 4015740"/>
              <a:gd name="connsiteY598" fmla="*/ 1001268 h 1556004"/>
              <a:gd name="connsiteX599" fmla="*/ 807720 w 4015740"/>
              <a:gd name="connsiteY599" fmla="*/ 981456 h 1556004"/>
              <a:gd name="connsiteX600" fmla="*/ 818388 w 4015740"/>
              <a:gd name="connsiteY600" fmla="*/ 981456 h 1556004"/>
              <a:gd name="connsiteX601" fmla="*/ 810767 w 4015740"/>
              <a:gd name="connsiteY601" fmla="*/ 989076 h 1556004"/>
              <a:gd name="connsiteX602" fmla="*/ 810767 w 4015740"/>
              <a:gd name="connsiteY602" fmla="*/ 972312 h 1556004"/>
              <a:gd name="connsiteX603" fmla="*/ 833627 w 4015740"/>
              <a:gd name="connsiteY603" fmla="*/ 972312 h 1556004"/>
              <a:gd name="connsiteX604" fmla="*/ 826007 w 4015740"/>
              <a:gd name="connsiteY604" fmla="*/ 979932 h 1556004"/>
              <a:gd name="connsiteX605" fmla="*/ 826007 w 4015740"/>
              <a:gd name="connsiteY605" fmla="*/ 964692 h 1556004"/>
              <a:gd name="connsiteX606" fmla="*/ 839723 w 4015740"/>
              <a:gd name="connsiteY606" fmla="*/ 964692 h 1556004"/>
              <a:gd name="connsiteX607" fmla="*/ 832103 w 4015740"/>
              <a:gd name="connsiteY607" fmla="*/ 972312 h 1556004"/>
              <a:gd name="connsiteX608" fmla="*/ 832103 w 4015740"/>
              <a:gd name="connsiteY608" fmla="*/ 957072 h 1556004"/>
              <a:gd name="connsiteX609" fmla="*/ 876300 w 4015740"/>
              <a:gd name="connsiteY609" fmla="*/ 957072 h 1556004"/>
              <a:gd name="connsiteX610" fmla="*/ 868679 w 4015740"/>
              <a:gd name="connsiteY610" fmla="*/ 964692 h 1556004"/>
              <a:gd name="connsiteX611" fmla="*/ 868679 w 4015740"/>
              <a:gd name="connsiteY611" fmla="*/ 952500 h 1556004"/>
              <a:gd name="connsiteX612" fmla="*/ 911351 w 4015740"/>
              <a:gd name="connsiteY612" fmla="*/ 952500 h 1556004"/>
              <a:gd name="connsiteX613" fmla="*/ 902207 w 4015740"/>
              <a:gd name="connsiteY613" fmla="*/ 960120 h 1556004"/>
              <a:gd name="connsiteX614" fmla="*/ 902207 w 4015740"/>
              <a:gd name="connsiteY614" fmla="*/ 943356 h 1556004"/>
              <a:gd name="connsiteX615" fmla="*/ 917447 w 4015740"/>
              <a:gd name="connsiteY615" fmla="*/ 943356 h 1556004"/>
              <a:gd name="connsiteX616" fmla="*/ 909827 w 4015740"/>
              <a:gd name="connsiteY616" fmla="*/ 950976 h 1556004"/>
              <a:gd name="connsiteX617" fmla="*/ 909827 w 4015740"/>
              <a:gd name="connsiteY617" fmla="*/ 935736 h 1556004"/>
              <a:gd name="connsiteX618" fmla="*/ 932688 w 4015740"/>
              <a:gd name="connsiteY618" fmla="*/ 935736 h 1556004"/>
              <a:gd name="connsiteX619" fmla="*/ 925067 w 4015740"/>
              <a:gd name="connsiteY619" fmla="*/ 943356 h 1556004"/>
              <a:gd name="connsiteX620" fmla="*/ 925067 w 4015740"/>
              <a:gd name="connsiteY620" fmla="*/ 931164 h 1556004"/>
              <a:gd name="connsiteX621" fmla="*/ 944879 w 4015740"/>
              <a:gd name="connsiteY621" fmla="*/ 931164 h 1556004"/>
              <a:gd name="connsiteX622" fmla="*/ 937259 w 4015740"/>
              <a:gd name="connsiteY622" fmla="*/ 940308 h 1556004"/>
              <a:gd name="connsiteX623" fmla="*/ 937259 w 4015740"/>
              <a:gd name="connsiteY623" fmla="*/ 922020 h 1556004"/>
              <a:gd name="connsiteX624" fmla="*/ 984503 w 4015740"/>
              <a:gd name="connsiteY624" fmla="*/ 922020 h 1556004"/>
              <a:gd name="connsiteX625" fmla="*/ 976883 w 4015740"/>
              <a:gd name="connsiteY625" fmla="*/ 931164 h 1556004"/>
              <a:gd name="connsiteX626" fmla="*/ 976883 w 4015740"/>
              <a:gd name="connsiteY626" fmla="*/ 914400 h 1556004"/>
              <a:gd name="connsiteX627" fmla="*/ 1002791 w 4015740"/>
              <a:gd name="connsiteY627" fmla="*/ 914400 h 1556004"/>
              <a:gd name="connsiteX628" fmla="*/ 995171 w 4015740"/>
              <a:gd name="connsiteY628" fmla="*/ 922020 h 1556004"/>
              <a:gd name="connsiteX629" fmla="*/ 995171 w 4015740"/>
              <a:gd name="connsiteY629" fmla="*/ 906780 h 1556004"/>
              <a:gd name="connsiteX630" fmla="*/ 1018032 w 4015740"/>
              <a:gd name="connsiteY630" fmla="*/ 906780 h 1556004"/>
              <a:gd name="connsiteX631" fmla="*/ 1010412 w 4015740"/>
              <a:gd name="connsiteY631" fmla="*/ 914400 h 1556004"/>
              <a:gd name="connsiteX632" fmla="*/ 1010412 w 4015740"/>
              <a:gd name="connsiteY632" fmla="*/ 903732 h 1556004"/>
              <a:gd name="connsiteX633" fmla="*/ 1034795 w 4015740"/>
              <a:gd name="connsiteY633" fmla="*/ 903732 h 1556004"/>
              <a:gd name="connsiteX634" fmla="*/ 1027176 w 4015740"/>
              <a:gd name="connsiteY634" fmla="*/ 911352 h 1556004"/>
              <a:gd name="connsiteX635" fmla="*/ 1027176 w 4015740"/>
              <a:gd name="connsiteY635" fmla="*/ 894588 h 1556004"/>
              <a:gd name="connsiteX636" fmla="*/ 1039367 w 4015740"/>
              <a:gd name="connsiteY636" fmla="*/ 894588 h 1556004"/>
              <a:gd name="connsiteX637" fmla="*/ 1031747 w 4015740"/>
              <a:gd name="connsiteY637" fmla="*/ 902208 h 1556004"/>
              <a:gd name="connsiteX638" fmla="*/ 1031747 w 4015740"/>
              <a:gd name="connsiteY638" fmla="*/ 885444 h 1556004"/>
              <a:gd name="connsiteX639" fmla="*/ 1050035 w 4015740"/>
              <a:gd name="connsiteY639" fmla="*/ 885444 h 1556004"/>
              <a:gd name="connsiteX640" fmla="*/ 1042415 w 4015740"/>
              <a:gd name="connsiteY640" fmla="*/ 894588 h 1556004"/>
              <a:gd name="connsiteX641" fmla="*/ 1042415 w 4015740"/>
              <a:gd name="connsiteY641" fmla="*/ 877824 h 1556004"/>
              <a:gd name="connsiteX642" fmla="*/ 1083563 w 4015740"/>
              <a:gd name="connsiteY642" fmla="*/ 877824 h 1556004"/>
              <a:gd name="connsiteX643" fmla="*/ 1075944 w 4015740"/>
              <a:gd name="connsiteY643" fmla="*/ 885444 h 1556004"/>
              <a:gd name="connsiteX644" fmla="*/ 1075944 w 4015740"/>
              <a:gd name="connsiteY644" fmla="*/ 865632 h 1556004"/>
              <a:gd name="connsiteX645" fmla="*/ 1101851 w 4015740"/>
              <a:gd name="connsiteY645" fmla="*/ 865632 h 1556004"/>
              <a:gd name="connsiteX646" fmla="*/ 1094232 w 4015740"/>
              <a:gd name="connsiteY646" fmla="*/ 873252 h 1556004"/>
              <a:gd name="connsiteX647" fmla="*/ 1094232 w 4015740"/>
              <a:gd name="connsiteY647" fmla="*/ 853440 h 1556004"/>
              <a:gd name="connsiteX648" fmla="*/ 1126235 w 4015740"/>
              <a:gd name="connsiteY648" fmla="*/ 853440 h 1556004"/>
              <a:gd name="connsiteX649" fmla="*/ 1118615 w 4015740"/>
              <a:gd name="connsiteY649" fmla="*/ 861060 h 1556004"/>
              <a:gd name="connsiteX650" fmla="*/ 1118615 w 4015740"/>
              <a:gd name="connsiteY650" fmla="*/ 844296 h 1556004"/>
              <a:gd name="connsiteX651" fmla="*/ 1170432 w 4015740"/>
              <a:gd name="connsiteY651" fmla="*/ 844296 h 1556004"/>
              <a:gd name="connsiteX652" fmla="*/ 1162811 w 4015740"/>
              <a:gd name="connsiteY652" fmla="*/ 851916 h 1556004"/>
              <a:gd name="connsiteX653" fmla="*/ 1162811 w 4015740"/>
              <a:gd name="connsiteY653" fmla="*/ 836676 h 1556004"/>
              <a:gd name="connsiteX654" fmla="*/ 1179575 w 4015740"/>
              <a:gd name="connsiteY654" fmla="*/ 836676 h 1556004"/>
              <a:gd name="connsiteX655" fmla="*/ 1170432 w 4015740"/>
              <a:gd name="connsiteY655" fmla="*/ 844296 h 1556004"/>
              <a:gd name="connsiteX656" fmla="*/ 1170432 w 4015740"/>
              <a:gd name="connsiteY656" fmla="*/ 829056 h 1556004"/>
              <a:gd name="connsiteX657" fmla="*/ 1197863 w 4015740"/>
              <a:gd name="connsiteY657" fmla="*/ 829056 h 1556004"/>
              <a:gd name="connsiteX658" fmla="*/ 1190244 w 4015740"/>
              <a:gd name="connsiteY658" fmla="*/ 836676 h 1556004"/>
              <a:gd name="connsiteX659" fmla="*/ 1190244 w 4015740"/>
              <a:gd name="connsiteY659" fmla="*/ 824484 h 1556004"/>
              <a:gd name="connsiteX660" fmla="*/ 1207008 w 4015740"/>
              <a:gd name="connsiteY660" fmla="*/ 824484 h 1556004"/>
              <a:gd name="connsiteX661" fmla="*/ 1199387 w 4015740"/>
              <a:gd name="connsiteY661" fmla="*/ 832104 h 1556004"/>
              <a:gd name="connsiteX662" fmla="*/ 1199387 w 4015740"/>
              <a:gd name="connsiteY662" fmla="*/ 815340 h 1556004"/>
              <a:gd name="connsiteX663" fmla="*/ 1225296 w 4015740"/>
              <a:gd name="connsiteY663" fmla="*/ 815340 h 1556004"/>
              <a:gd name="connsiteX664" fmla="*/ 1217675 w 4015740"/>
              <a:gd name="connsiteY664" fmla="*/ 822960 h 1556004"/>
              <a:gd name="connsiteX665" fmla="*/ 1217675 w 4015740"/>
              <a:gd name="connsiteY665" fmla="*/ 807720 h 1556004"/>
              <a:gd name="connsiteX666" fmla="*/ 1234439 w 4015740"/>
              <a:gd name="connsiteY666" fmla="*/ 807720 h 1556004"/>
              <a:gd name="connsiteX667" fmla="*/ 1226820 w 4015740"/>
              <a:gd name="connsiteY667" fmla="*/ 815340 h 1556004"/>
              <a:gd name="connsiteX668" fmla="*/ 1226820 w 4015740"/>
              <a:gd name="connsiteY668" fmla="*/ 800100 h 1556004"/>
              <a:gd name="connsiteX669" fmla="*/ 1257299 w 4015740"/>
              <a:gd name="connsiteY669" fmla="*/ 800100 h 1556004"/>
              <a:gd name="connsiteX670" fmla="*/ 1248156 w 4015740"/>
              <a:gd name="connsiteY670" fmla="*/ 807720 h 1556004"/>
              <a:gd name="connsiteX671" fmla="*/ 1248156 w 4015740"/>
              <a:gd name="connsiteY671" fmla="*/ 790956 h 1556004"/>
              <a:gd name="connsiteX672" fmla="*/ 1284732 w 4015740"/>
              <a:gd name="connsiteY672" fmla="*/ 790956 h 1556004"/>
              <a:gd name="connsiteX673" fmla="*/ 1275587 w 4015740"/>
              <a:gd name="connsiteY673" fmla="*/ 798576 h 1556004"/>
              <a:gd name="connsiteX674" fmla="*/ 1275587 w 4015740"/>
              <a:gd name="connsiteY674" fmla="*/ 771144 h 1556004"/>
              <a:gd name="connsiteX675" fmla="*/ 1315211 w 4015740"/>
              <a:gd name="connsiteY675" fmla="*/ 771144 h 1556004"/>
              <a:gd name="connsiteX676" fmla="*/ 1306068 w 4015740"/>
              <a:gd name="connsiteY676" fmla="*/ 778764 h 1556004"/>
              <a:gd name="connsiteX677" fmla="*/ 1306068 w 4015740"/>
              <a:gd name="connsiteY677" fmla="*/ 757428 h 1556004"/>
              <a:gd name="connsiteX678" fmla="*/ 1318260 w 4015740"/>
              <a:gd name="connsiteY678" fmla="*/ 757428 h 1556004"/>
              <a:gd name="connsiteX679" fmla="*/ 1310639 w 4015740"/>
              <a:gd name="connsiteY679" fmla="*/ 765048 h 1556004"/>
              <a:gd name="connsiteX680" fmla="*/ 1310639 w 4015740"/>
              <a:gd name="connsiteY680" fmla="*/ 749808 h 1556004"/>
              <a:gd name="connsiteX681" fmla="*/ 1357884 w 4015740"/>
              <a:gd name="connsiteY681" fmla="*/ 749808 h 1556004"/>
              <a:gd name="connsiteX682" fmla="*/ 1350263 w 4015740"/>
              <a:gd name="connsiteY682" fmla="*/ 757428 h 1556004"/>
              <a:gd name="connsiteX683" fmla="*/ 1350263 w 4015740"/>
              <a:gd name="connsiteY683" fmla="*/ 742188 h 1556004"/>
              <a:gd name="connsiteX684" fmla="*/ 1385315 w 4015740"/>
              <a:gd name="connsiteY684" fmla="*/ 742188 h 1556004"/>
              <a:gd name="connsiteX685" fmla="*/ 1377696 w 4015740"/>
              <a:gd name="connsiteY685" fmla="*/ 749808 h 1556004"/>
              <a:gd name="connsiteX686" fmla="*/ 1377696 w 4015740"/>
              <a:gd name="connsiteY686" fmla="*/ 736092 h 1556004"/>
              <a:gd name="connsiteX687" fmla="*/ 1421891 w 4015740"/>
              <a:gd name="connsiteY687" fmla="*/ 736092 h 1556004"/>
              <a:gd name="connsiteX688" fmla="*/ 1414272 w 4015740"/>
              <a:gd name="connsiteY688" fmla="*/ 745236 h 1556004"/>
              <a:gd name="connsiteX689" fmla="*/ 1414272 w 4015740"/>
              <a:gd name="connsiteY689" fmla="*/ 733044 h 1556004"/>
              <a:gd name="connsiteX690" fmla="*/ 1447799 w 4015740"/>
              <a:gd name="connsiteY690" fmla="*/ 733044 h 1556004"/>
              <a:gd name="connsiteX691" fmla="*/ 1438656 w 4015740"/>
              <a:gd name="connsiteY691" fmla="*/ 740664 h 1556004"/>
              <a:gd name="connsiteX692" fmla="*/ 1438656 w 4015740"/>
              <a:gd name="connsiteY692" fmla="*/ 725424 h 1556004"/>
              <a:gd name="connsiteX693" fmla="*/ 1463039 w 4015740"/>
              <a:gd name="connsiteY693" fmla="*/ 725424 h 1556004"/>
              <a:gd name="connsiteX694" fmla="*/ 1453896 w 4015740"/>
              <a:gd name="connsiteY694" fmla="*/ 733044 h 1556004"/>
              <a:gd name="connsiteX695" fmla="*/ 1453896 w 4015740"/>
              <a:gd name="connsiteY695" fmla="*/ 717804 h 1556004"/>
              <a:gd name="connsiteX696" fmla="*/ 1469135 w 4015740"/>
              <a:gd name="connsiteY696" fmla="*/ 717804 h 1556004"/>
              <a:gd name="connsiteX697" fmla="*/ 1461515 w 4015740"/>
              <a:gd name="connsiteY697" fmla="*/ 725424 h 1556004"/>
              <a:gd name="connsiteX698" fmla="*/ 1461515 w 4015740"/>
              <a:gd name="connsiteY698" fmla="*/ 711708 h 1556004"/>
              <a:gd name="connsiteX699" fmla="*/ 1484375 w 4015740"/>
              <a:gd name="connsiteY699" fmla="*/ 711708 h 1556004"/>
              <a:gd name="connsiteX700" fmla="*/ 1476756 w 4015740"/>
              <a:gd name="connsiteY700" fmla="*/ 719328 h 1556004"/>
              <a:gd name="connsiteX701" fmla="*/ 1476756 w 4015740"/>
              <a:gd name="connsiteY701" fmla="*/ 699516 h 1556004"/>
              <a:gd name="connsiteX702" fmla="*/ 1499615 w 4015740"/>
              <a:gd name="connsiteY702" fmla="*/ 699516 h 1556004"/>
              <a:gd name="connsiteX703" fmla="*/ 1491996 w 4015740"/>
              <a:gd name="connsiteY703" fmla="*/ 708660 h 1556004"/>
              <a:gd name="connsiteX704" fmla="*/ 1491996 w 4015740"/>
              <a:gd name="connsiteY704" fmla="*/ 688848 h 1556004"/>
              <a:gd name="connsiteX705" fmla="*/ 1542287 w 4015740"/>
              <a:gd name="connsiteY705" fmla="*/ 688848 h 1556004"/>
              <a:gd name="connsiteX706" fmla="*/ 1534668 w 4015740"/>
              <a:gd name="connsiteY706" fmla="*/ 696468 h 1556004"/>
              <a:gd name="connsiteX707" fmla="*/ 1534668 w 4015740"/>
              <a:gd name="connsiteY707" fmla="*/ 679704 h 1556004"/>
              <a:gd name="connsiteX708" fmla="*/ 1552956 w 4015740"/>
              <a:gd name="connsiteY708" fmla="*/ 679704 h 1556004"/>
              <a:gd name="connsiteX709" fmla="*/ 1543811 w 4015740"/>
              <a:gd name="connsiteY709" fmla="*/ 687324 h 1556004"/>
              <a:gd name="connsiteX710" fmla="*/ 1543811 w 4015740"/>
              <a:gd name="connsiteY710" fmla="*/ 670560 h 1556004"/>
              <a:gd name="connsiteX711" fmla="*/ 1559051 w 4015740"/>
              <a:gd name="connsiteY711" fmla="*/ 670560 h 1556004"/>
              <a:gd name="connsiteX712" fmla="*/ 1551432 w 4015740"/>
              <a:gd name="connsiteY712" fmla="*/ 679704 h 1556004"/>
              <a:gd name="connsiteX713" fmla="*/ 1551432 w 4015740"/>
              <a:gd name="connsiteY713" fmla="*/ 667512 h 1556004"/>
              <a:gd name="connsiteX714" fmla="*/ 1568196 w 4015740"/>
              <a:gd name="connsiteY714" fmla="*/ 667512 h 1556004"/>
              <a:gd name="connsiteX715" fmla="*/ 1559051 w 4015740"/>
              <a:gd name="connsiteY715" fmla="*/ 675132 h 1556004"/>
              <a:gd name="connsiteX716" fmla="*/ 1559051 w 4015740"/>
              <a:gd name="connsiteY716" fmla="*/ 658368 h 1556004"/>
              <a:gd name="connsiteX717" fmla="*/ 1580387 w 4015740"/>
              <a:gd name="connsiteY717" fmla="*/ 658368 h 1556004"/>
              <a:gd name="connsiteX718" fmla="*/ 1572768 w 4015740"/>
              <a:gd name="connsiteY718" fmla="*/ 665988 h 1556004"/>
              <a:gd name="connsiteX719" fmla="*/ 1572768 w 4015740"/>
              <a:gd name="connsiteY719" fmla="*/ 643128 h 1556004"/>
              <a:gd name="connsiteX720" fmla="*/ 1601723 w 4015740"/>
              <a:gd name="connsiteY720" fmla="*/ 643128 h 1556004"/>
              <a:gd name="connsiteX721" fmla="*/ 1594103 w 4015740"/>
              <a:gd name="connsiteY721" fmla="*/ 650748 h 1556004"/>
              <a:gd name="connsiteX722" fmla="*/ 1594103 w 4015740"/>
              <a:gd name="connsiteY722" fmla="*/ 629412 h 1556004"/>
              <a:gd name="connsiteX723" fmla="*/ 1647444 w 4015740"/>
              <a:gd name="connsiteY723" fmla="*/ 629412 h 1556004"/>
              <a:gd name="connsiteX724" fmla="*/ 1639823 w 4015740"/>
              <a:gd name="connsiteY724" fmla="*/ 637032 h 1556004"/>
              <a:gd name="connsiteX725" fmla="*/ 1639823 w 4015740"/>
              <a:gd name="connsiteY725" fmla="*/ 624840 h 1556004"/>
              <a:gd name="connsiteX726" fmla="*/ 1679448 w 4015740"/>
              <a:gd name="connsiteY726" fmla="*/ 624840 h 1556004"/>
              <a:gd name="connsiteX727" fmla="*/ 1670303 w 4015740"/>
              <a:gd name="connsiteY727" fmla="*/ 633984 h 1556004"/>
              <a:gd name="connsiteX728" fmla="*/ 1670303 w 4015740"/>
              <a:gd name="connsiteY728" fmla="*/ 617220 h 1556004"/>
              <a:gd name="connsiteX729" fmla="*/ 1691639 w 4015740"/>
              <a:gd name="connsiteY729" fmla="*/ 617220 h 1556004"/>
              <a:gd name="connsiteX730" fmla="*/ 1684020 w 4015740"/>
              <a:gd name="connsiteY730" fmla="*/ 624840 h 1556004"/>
              <a:gd name="connsiteX731" fmla="*/ 1684020 w 4015740"/>
              <a:gd name="connsiteY731" fmla="*/ 605028 h 1556004"/>
              <a:gd name="connsiteX732" fmla="*/ 1706879 w 4015740"/>
              <a:gd name="connsiteY732" fmla="*/ 605028 h 1556004"/>
              <a:gd name="connsiteX733" fmla="*/ 1699260 w 4015740"/>
              <a:gd name="connsiteY733" fmla="*/ 612648 h 1556004"/>
              <a:gd name="connsiteX734" fmla="*/ 1699260 w 4015740"/>
              <a:gd name="connsiteY734" fmla="*/ 592836 h 1556004"/>
              <a:gd name="connsiteX735" fmla="*/ 1749551 w 4015740"/>
              <a:gd name="connsiteY735" fmla="*/ 592836 h 1556004"/>
              <a:gd name="connsiteX736" fmla="*/ 1741932 w 4015740"/>
              <a:gd name="connsiteY736" fmla="*/ 600456 h 1556004"/>
              <a:gd name="connsiteX737" fmla="*/ 1741932 w 4015740"/>
              <a:gd name="connsiteY737" fmla="*/ 571500 h 1556004"/>
              <a:gd name="connsiteX738" fmla="*/ 1758696 w 4015740"/>
              <a:gd name="connsiteY738" fmla="*/ 571500 h 1556004"/>
              <a:gd name="connsiteX739" fmla="*/ 1751075 w 4015740"/>
              <a:gd name="connsiteY739" fmla="*/ 579120 h 1556004"/>
              <a:gd name="connsiteX740" fmla="*/ 1751075 w 4015740"/>
              <a:gd name="connsiteY740" fmla="*/ 563880 h 1556004"/>
              <a:gd name="connsiteX741" fmla="*/ 1770887 w 4015740"/>
              <a:gd name="connsiteY741" fmla="*/ 563880 h 1556004"/>
              <a:gd name="connsiteX742" fmla="*/ 1763268 w 4015740"/>
              <a:gd name="connsiteY742" fmla="*/ 571500 h 1556004"/>
              <a:gd name="connsiteX743" fmla="*/ 1763268 w 4015740"/>
              <a:gd name="connsiteY743" fmla="*/ 559308 h 1556004"/>
              <a:gd name="connsiteX744" fmla="*/ 1801368 w 4015740"/>
              <a:gd name="connsiteY744" fmla="*/ 559308 h 1556004"/>
              <a:gd name="connsiteX745" fmla="*/ 1793748 w 4015740"/>
              <a:gd name="connsiteY745" fmla="*/ 568452 h 1556004"/>
              <a:gd name="connsiteX746" fmla="*/ 1793748 w 4015740"/>
              <a:gd name="connsiteY746" fmla="*/ 554736 h 1556004"/>
              <a:gd name="connsiteX747" fmla="*/ 1836420 w 4015740"/>
              <a:gd name="connsiteY747" fmla="*/ 554736 h 1556004"/>
              <a:gd name="connsiteX748" fmla="*/ 1827275 w 4015740"/>
              <a:gd name="connsiteY748" fmla="*/ 562356 h 1556004"/>
              <a:gd name="connsiteX749" fmla="*/ 1827275 w 4015740"/>
              <a:gd name="connsiteY749" fmla="*/ 542544 h 1556004"/>
              <a:gd name="connsiteX750" fmla="*/ 1876044 w 4015740"/>
              <a:gd name="connsiteY750" fmla="*/ 542544 h 1556004"/>
              <a:gd name="connsiteX751" fmla="*/ 1868423 w 4015740"/>
              <a:gd name="connsiteY751" fmla="*/ 550164 h 1556004"/>
              <a:gd name="connsiteX752" fmla="*/ 1868423 w 4015740"/>
              <a:gd name="connsiteY752" fmla="*/ 539496 h 1556004"/>
              <a:gd name="connsiteX753" fmla="*/ 1943099 w 4015740"/>
              <a:gd name="connsiteY753" fmla="*/ 539496 h 1556004"/>
              <a:gd name="connsiteX754" fmla="*/ 1935479 w 4015740"/>
              <a:gd name="connsiteY754" fmla="*/ 547116 h 1556004"/>
              <a:gd name="connsiteX755" fmla="*/ 1935479 w 4015740"/>
              <a:gd name="connsiteY755" fmla="*/ 534924 h 1556004"/>
              <a:gd name="connsiteX756" fmla="*/ 1959863 w 4015740"/>
              <a:gd name="connsiteY756" fmla="*/ 534924 h 1556004"/>
              <a:gd name="connsiteX757" fmla="*/ 1952244 w 4015740"/>
              <a:gd name="connsiteY757" fmla="*/ 542544 h 1556004"/>
              <a:gd name="connsiteX758" fmla="*/ 1952244 w 4015740"/>
              <a:gd name="connsiteY758" fmla="*/ 521208 h 1556004"/>
              <a:gd name="connsiteX759" fmla="*/ 2002535 w 4015740"/>
              <a:gd name="connsiteY759" fmla="*/ 521208 h 1556004"/>
              <a:gd name="connsiteX760" fmla="*/ 1994915 w 4015740"/>
              <a:gd name="connsiteY760" fmla="*/ 530352 h 1556004"/>
              <a:gd name="connsiteX761" fmla="*/ 1994915 w 4015740"/>
              <a:gd name="connsiteY761" fmla="*/ 513588 h 1556004"/>
              <a:gd name="connsiteX762" fmla="*/ 2020823 w 4015740"/>
              <a:gd name="connsiteY762" fmla="*/ 513588 h 1556004"/>
              <a:gd name="connsiteX763" fmla="*/ 2013203 w 4015740"/>
              <a:gd name="connsiteY763" fmla="*/ 521208 h 1556004"/>
              <a:gd name="connsiteX764" fmla="*/ 2013203 w 4015740"/>
              <a:gd name="connsiteY764" fmla="*/ 501396 h 1556004"/>
              <a:gd name="connsiteX765" fmla="*/ 2069591 w 4015740"/>
              <a:gd name="connsiteY765" fmla="*/ 501396 h 1556004"/>
              <a:gd name="connsiteX766" fmla="*/ 2061972 w 4015740"/>
              <a:gd name="connsiteY766" fmla="*/ 509016 h 1556004"/>
              <a:gd name="connsiteX767" fmla="*/ 2061972 w 4015740"/>
              <a:gd name="connsiteY767" fmla="*/ 493776 h 1556004"/>
              <a:gd name="connsiteX768" fmla="*/ 2101596 w 4015740"/>
              <a:gd name="connsiteY768" fmla="*/ 493776 h 1556004"/>
              <a:gd name="connsiteX769" fmla="*/ 2093975 w 4015740"/>
              <a:gd name="connsiteY769" fmla="*/ 501396 h 1556004"/>
              <a:gd name="connsiteX770" fmla="*/ 2093975 w 4015740"/>
              <a:gd name="connsiteY770" fmla="*/ 481584 h 1556004"/>
              <a:gd name="connsiteX771" fmla="*/ 2113787 w 4015740"/>
              <a:gd name="connsiteY771" fmla="*/ 481584 h 1556004"/>
              <a:gd name="connsiteX772" fmla="*/ 2106168 w 4015740"/>
              <a:gd name="connsiteY772" fmla="*/ 489204 h 1556004"/>
              <a:gd name="connsiteX773" fmla="*/ 2106168 w 4015740"/>
              <a:gd name="connsiteY773" fmla="*/ 467868 h 1556004"/>
              <a:gd name="connsiteX774" fmla="*/ 2467356 w 4015740"/>
              <a:gd name="connsiteY774" fmla="*/ 467868 h 1556004"/>
              <a:gd name="connsiteX775" fmla="*/ 2459735 w 4015740"/>
              <a:gd name="connsiteY775" fmla="*/ 475488 h 1556004"/>
              <a:gd name="connsiteX776" fmla="*/ 2459735 w 4015740"/>
              <a:gd name="connsiteY776" fmla="*/ 460248 h 1556004"/>
              <a:gd name="connsiteX777" fmla="*/ 2490215 w 4015740"/>
              <a:gd name="connsiteY777" fmla="*/ 460248 h 1556004"/>
              <a:gd name="connsiteX778" fmla="*/ 2482596 w 4015740"/>
              <a:gd name="connsiteY778" fmla="*/ 467868 h 1556004"/>
              <a:gd name="connsiteX779" fmla="*/ 2482596 w 4015740"/>
              <a:gd name="connsiteY779" fmla="*/ 452628 h 1556004"/>
              <a:gd name="connsiteX780" fmla="*/ 2526792 w 4015740"/>
              <a:gd name="connsiteY780" fmla="*/ 452628 h 1556004"/>
              <a:gd name="connsiteX781" fmla="*/ 2519172 w 4015740"/>
              <a:gd name="connsiteY781" fmla="*/ 460248 h 1556004"/>
              <a:gd name="connsiteX782" fmla="*/ 2519172 w 4015740"/>
              <a:gd name="connsiteY782" fmla="*/ 438912 h 1556004"/>
              <a:gd name="connsiteX783" fmla="*/ 2532887 w 4015740"/>
              <a:gd name="connsiteY783" fmla="*/ 438912 h 1556004"/>
              <a:gd name="connsiteX784" fmla="*/ 2525268 w 4015740"/>
              <a:gd name="connsiteY784" fmla="*/ 448056 h 1556004"/>
              <a:gd name="connsiteX785" fmla="*/ 2525268 w 4015740"/>
              <a:gd name="connsiteY785" fmla="*/ 428244 h 1556004"/>
              <a:gd name="connsiteX786" fmla="*/ 2538984 w 4015740"/>
              <a:gd name="connsiteY786" fmla="*/ 428244 h 1556004"/>
              <a:gd name="connsiteX787" fmla="*/ 2531363 w 4015740"/>
              <a:gd name="connsiteY787" fmla="*/ 435864 h 1556004"/>
              <a:gd name="connsiteX788" fmla="*/ 2531363 w 4015740"/>
              <a:gd name="connsiteY788" fmla="*/ 409956 h 1556004"/>
              <a:gd name="connsiteX789" fmla="*/ 2569463 w 4015740"/>
              <a:gd name="connsiteY789" fmla="*/ 409956 h 1556004"/>
              <a:gd name="connsiteX790" fmla="*/ 2561844 w 4015740"/>
              <a:gd name="connsiteY790" fmla="*/ 419100 h 1556004"/>
              <a:gd name="connsiteX791" fmla="*/ 2561844 w 4015740"/>
              <a:gd name="connsiteY791" fmla="*/ 393192 h 1556004"/>
              <a:gd name="connsiteX792" fmla="*/ 2674620 w 4015740"/>
              <a:gd name="connsiteY792" fmla="*/ 393192 h 1556004"/>
              <a:gd name="connsiteX793" fmla="*/ 2666999 w 4015740"/>
              <a:gd name="connsiteY793" fmla="*/ 400812 h 1556004"/>
              <a:gd name="connsiteX794" fmla="*/ 2666999 w 4015740"/>
              <a:gd name="connsiteY794" fmla="*/ 382524 h 1556004"/>
              <a:gd name="connsiteX795" fmla="*/ 2692908 w 4015740"/>
              <a:gd name="connsiteY795" fmla="*/ 382524 h 1556004"/>
              <a:gd name="connsiteX796" fmla="*/ 2685287 w 4015740"/>
              <a:gd name="connsiteY796" fmla="*/ 390144 h 1556004"/>
              <a:gd name="connsiteX797" fmla="*/ 2685287 w 4015740"/>
              <a:gd name="connsiteY797" fmla="*/ 373380 h 1556004"/>
              <a:gd name="connsiteX798" fmla="*/ 2708148 w 4015740"/>
              <a:gd name="connsiteY798" fmla="*/ 373380 h 1556004"/>
              <a:gd name="connsiteX799" fmla="*/ 2700527 w 4015740"/>
              <a:gd name="connsiteY799" fmla="*/ 382524 h 1556004"/>
              <a:gd name="connsiteX800" fmla="*/ 2700527 w 4015740"/>
              <a:gd name="connsiteY800" fmla="*/ 356616 h 1556004"/>
              <a:gd name="connsiteX801" fmla="*/ 2781299 w 4015740"/>
              <a:gd name="connsiteY801" fmla="*/ 356616 h 1556004"/>
              <a:gd name="connsiteX802" fmla="*/ 2773680 w 4015740"/>
              <a:gd name="connsiteY802" fmla="*/ 364236 h 1556004"/>
              <a:gd name="connsiteX803" fmla="*/ 2773680 w 4015740"/>
              <a:gd name="connsiteY803" fmla="*/ 344424 h 1556004"/>
              <a:gd name="connsiteX804" fmla="*/ 2788920 w 4015740"/>
              <a:gd name="connsiteY804" fmla="*/ 344424 h 1556004"/>
              <a:gd name="connsiteX805" fmla="*/ 2779775 w 4015740"/>
              <a:gd name="connsiteY805" fmla="*/ 352044 h 1556004"/>
              <a:gd name="connsiteX806" fmla="*/ 2779775 w 4015740"/>
              <a:gd name="connsiteY806" fmla="*/ 332232 h 1556004"/>
              <a:gd name="connsiteX807" fmla="*/ 2828544 w 4015740"/>
              <a:gd name="connsiteY807" fmla="*/ 332232 h 1556004"/>
              <a:gd name="connsiteX808" fmla="*/ 2820923 w 4015740"/>
              <a:gd name="connsiteY808" fmla="*/ 339852 h 1556004"/>
              <a:gd name="connsiteX809" fmla="*/ 2820923 w 4015740"/>
              <a:gd name="connsiteY809" fmla="*/ 324612 h 1556004"/>
              <a:gd name="connsiteX810" fmla="*/ 2849880 w 4015740"/>
              <a:gd name="connsiteY810" fmla="*/ 324612 h 1556004"/>
              <a:gd name="connsiteX811" fmla="*/ 2842260 w 4015740"/>
              <a:gd name="connsiteY811" fmla="*/ 332232 h 1556004"/>
              <a:gd name="connsiteX812" fmla="*/ 2842260 w 4015740"/>
              <a:gd name="connsiteY812" fmla="*/ 307848 h 1556004"/>
              <a:gd name="connsiteX813" fmla="*/ 2915411 w 4015740"/>
              <a:gd name="connsiteY813" fmla="*/ 307848 h 1556004"/>
              <a:gd name="connsiteX814" fmla="*/ 2906268 w 4015740"/>
              <a:gd name="connsiteY814" fmla="*/ 315468 h 1556004"/>
              <a:gd name="connsiteX815" fmla="*/ 2906268 w 4015740"/>
              <a:gd name="connsiteY815" fmla="*/ 295656 h 1556004"/>
              <a:gd name="connsiteX816" fmla="*/ 2951987 w 4015740"/>
              <a:gd name="connsiteY816" fmla="*/ 295656 h 1556004"/>
              <a:gd name="connsiteX817" fmla="*/ 2944368 w 4015740"/>
              <a:gd name="connsiteY817" fmla="*/ 303276 h 1556004"/>
              <a:gd name="connsiteX818" fmla="*/ 2944368 w 4015740"/>
              <a:gd name="connsiteY818" fmla="*/ 281940 h 1556004"/>
              <a:gd name="connsiteX819" fmla="*/ 2976372 w 4015740"/>
              <a:gd name="connsiteY819" fmla="*/ 281940 h 1556004"/>
              <a:gd name="connsiteX820" fmla="*/ 2968751 w 4015740"/>
              <a:gd name="connsiteY820" fmla="*/ 289560 h 1556004"/>
              <a:gd name="connsiteX821" fmla="*/ 2968751 w 4015740"/>
              <a:gd name="connsiteY821" fmla="*/ 265176 h 1556004"/>
              <a:gd name="connsiteX822" fmla="*/ 3041903 w 4015740"/>
              <a:gd name="connsiteY822" fmla="*/ 265176 h 1556004"/>
              <a:gd name="connsiteX823" fmla="*/ 3032760 w 4015740"/>
              <a:gd name="connsiteY823" fmla="*/ 272796 h 1556004"/>
              <a:gd name="connsiteX824" fmla="*/ 3032760 w 4015740"/>
              <a:gd name="connsiteY824" fmla="*/ 249936 h 1556004"/>
              <a:gd name="connsiteX825" fmla="*/ 3310127 w 4015740"/>
              <a:gd name="connsiteY825" fmla="*/ 249936 h 1556004"/>
              <a:gd name="connsiteX826" fmla="*/ 3300984 w 4015740"/>
              <a:gd name="connsiteY826" fmla="*/ 257556 h 1556004"/>
              <a:gd name="connsiteX827" fmla="*/ 3300984 w 4015740"/>
              <a:gd name="connsiteY827" fmla="*/ 228600 h 1556004"/>
              <a:gd name="connsiteX828" fmla="*/ 3361944 w 4015740"/>
              <a:gd name="connsiteY828" fmla="*/ 228600 h 1556004"/>
              <a:gd name="connsiteX829" fmla="*/ 3354323 w 4015740"/>
              <a:gd name="connsiteY829" fmla="*/ 236220 h 1556004"/>
              <a:gd name="connsiteX830" fmla="*/ 3354323 w 4015740"/>
              <a:gd name="connsiteY830" fmla="*/ 207264 h 1556004"/>
              <a:gd name="connsiteX831" fmla="*/ 3401568 w 4015740"/>
              <a:gd name="connsiteY831" fmla="*/ 207264 h 1556004"/>
              <a:gd name="connsiteX832" fmla="*/ 3393948 w 4015740"/>
              <a:gd name="connsiteY832" fmla="*/ 214884 h 1556004"/>
              <a:gd name="connsiteX833" fmla="*/ 3393948 w 4015740"/>
              <a:gd name="connsiteY833" fmla="*/ 185928 h 1556004"/>
              <a:gd name="connsiteX834" fmla="*/ 3430523 w 4015740"/>
              <a:gd name="connsiteY834" fmla="*/ 185928 h 1556004"/>
              <a:gd name="connsiteX835" fmla="*/ 3421380 w 4015740"/>
              <a:gd name="connsiteY835" fmla="*/ 195072 h 1556004"/>
              <a:gd name="connsiteX836" fmla="*/ 3421380 w 4015740"/>
              <a:gd name="connsiteY836" fmla="*/ 167640 h 1556004"/>
              <a:gd name="connsiteX837" fmla="*/ 3457956 w 4015740"/>
              <a:gd name="connsiteY837" fmla="*/ 167640 h 1556004"/>
              <a:gd name="connsiteX838" fmla="*/ 3450335 w 4015740"/>
              <a:gd name="connsiteY838" fmla="*/ 175260 h 1556004"/>
              <a:gd name="connsiteX839" fmla="*/ 3450335 w 4015740"/>
              <a:gd name="connsiteY839" fmla="*/ 141732 h 1556004"/>
              <a:gd name="connsiteX840" fmla="*/ 3528060 w 4015740"/>
              <a:gd name="connsiteY840" fmla="*/ 141732 h 1556004"/>
              <a:gd name="connsiteX841" fmla="*/ 3520439 w 4015740"/>
              <a:gd name="connsiteY841" fmla="*/ 149352 h 1556004"/>
              <a:gd name="connsiteX842" fmla="*/ 3520439 w 4015740"/>
              <a:gd name="connsiteY842" fmla="*/ 124968 h 1556004"/>
              <a:gd name="connsiteX843" fmla="*/ 3543299 w 4015740"/>
              <a:gd name="connsiteY843" fmla="*/ 124968 h 1556004"/>
              <a:gd name="connsiteX844" fmla="*/ 3535680 w 4015740"/>
              <a:gd name="connsiteY844" fmla="*/ 132588 h 1556004"/>
              <a:gd name="connsiteX845" fmla="*/ 3535680 w 4015740"/>
              <a:gd name="connsiteY845" fmla="*/ 92964 h 1556004"/>
              <a:gd name="connsiteX846" fmla="*/ 3549396 w 4015740"/>
              <a:gd name="connsiteY846" fmla="*/ 92964 h 1556004"/>
              <a:gd name="connsiteX847" fmla="*/ 3541775 w 4015740"/>
              <a:gd name="connsiteY847" fmla="*/ 100584 h 1556004"/>
              <a:gd name="connsiteX848" fmla="*/ 3541775 w 4015740"/>
              <a:gd name="connsiteY848" fmla="*/ 67056 h 1556004"/>
              <a:gd name="connsiteX849" fmla="*/ 3563111 w 4015740"/>
              <a:gd name="connsiteY849" fmla="*/ 67056 h 1556004"/>
              <a:gd name="connsiteX850" fmla="*/ 3555492 w 4015740"/>
              <a:gd name="connsiteY850" fmla="*/ 74676 h 1556004"/>
              <a:gd name="connsiteX851" fmla="*/ 3555492 w 4015740"/>
              <a:gd name="connsiteY851" fmla="*/ 35052 h 1556004"/>
              <a:gd name="connsiteX852" fmla="*/ 3784092 w 4015740"/>
              <a:gd name="connsiteY852" fmla="*/ 35052 h 1556004"/>
              <a:gd name="connsiteX853" fmla="*/ 3776472 w 4015740"/>
              <a:gd name="connsiteY853" fmla="*/ 42672 h 1556004"/>
              <a:gd name="connsiteX854" fmla="*/ 3776472 w 4015740"/>
              <a:gd name="connsiteY854" fmla="*/ 0 h 1556004"/>
              <a:gd name="connsiteX855" fmla="*/ 4015739 w 4015740"/>
              <a:gd name="connsiteY855" fmla="*/ 0 h 1556004"/>
              <a:gd name="connsiteX856" fmla="*/ 4015739 w 4015740"/>
              <a:gd name="connsiteY856" fmla="*/ 16764 h 15560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 ang="704">
                <a:pos x="connsiteX704" y="connsiteY704"/>
              </a:cxn>
              <a:cxn ang="705">
                <a:pos x="connsiteX705" y="connsiteY705"/>
              </a:cxn>
              <a:cxn ang="706">
                <a:pos x="connsiteX706" y="connsiteY706"/>
              </a:cxn>
              <a:cxn ang="707">
                <a:pos x="connsiteX707" y="connsiteY707"/>
              </a:cxn>
              <a:cxn ang="708">
                <a:pos x="connsiteX708" y="connsiteY708"/>
              </a:cxn>
              <a:cxn ang="709">
                <a:pos x="connsiteX709" y="connsiteY709"/>
              </a:cxn>
              <a:cxn ang="710">
                <a:pos x="connsiteX710" y="connsiteY710"/>
              </a:cxn>
              <a:cxn ang="711">
                <a:pos x="connsiteX711" y="connsiteY711"/>
              </a:cxn>
              <a:cxn ang="712">
                <a:pos x="connsiteX712" y="connsiteY712"/>
              </a:cxn>
              <a:cxn ang="713">
                <a:pos x="connsiteX713" y="connsiteY713"/>
              </a:cxn>
              <a:cxn ang="714">
                <a:pos x="connsiteX714" y="connsiteY714"/>
              </a:cxn>
              <a:cxn ang="715">
                <a:pos x="connsiteX715" y="connsiteY715"/>
              </a:cxn>
              <a:cxn ang="716">
                <a:pos x="connsiteX716" y="connsiteY716"/>
              </a:cxn>
              <a:cxn ang="717">
                <a:pos x="connsiteX717" y="connsiteY717"/>
              </a:cxn>
              <a:cxn ang="718">
                <a:pos x="connsiteX718" y="connsiteY718"/>
              </a:cxn>
              <a:cxn ang="719">
                <a:pos x="connsiteX719" y="connsiteY719"/>
              </a:cxn>
              <a:cxn ang="720">
                <a:pos x="connsiteX720" y="connsiteY720"/>
              </a:cxn>
              <a:cxn ang="721">
                <a:pos x="connsiteX721" y="connsiteY721"/>
              </a:cxn>
              <a:cxn ang="722">
                <a:pos x="connsiteX722" y="connsiteY722"/>
              </a:cxn>
              <a:cxn ang="723">
                <a:pos x="connsiteX723" y="connsiteY723"/>
              </a:cxn>
              <a:cxn ang="724">
                <a:pos x="connsiteX724" y="connsiteY724"/>
              </a:cxn>
              <a:cxn ang="725">
                <a:pos x="connsiteX725" y="connsiteY725"/>
              </a:cxn>
              <a:cxn ang="726">
                <a:pos x="connsiteX726" y="connsiteY726"/>
              </a:cxn>
              <a:cxn ang="727">
                <a:pos x="connsiteX727" y="connsiteY727"/>
              </a:cxn>
              <a:cxn ang="728">
                <a:pos x="connsiteX728" y="connsiteY728"/>
              </a:cxn>
              <a:cxn ang="729">
                <a:pos x="connsiteX729" y="connsiteY729"/>
              </a:cxn>
              <a:cxn ang="730">
                <a:pos x="connsiteX730" y="connsiteY730"/>
              </a:cxn>
              <a:cxn ang="731">
                <a:pos x="connsiteX731" y="connsiteY731"/>
              </a:cxn>
              <a:cxn ang="732">
                <a:pos x="connsiteX732" y="connsiteY732"/>
              </a:cxn>
              <a:cxn ang="733">
                <a:pos x="connsiteX733" y="connsiteY733"/>
              </a:cxn>
              <a:cxn ang="734">
                <a:pos x="connsiteX734" y="connsiteY734"/>
              </a:cxn>
              <a:cxn ang="735">
                <a:pos x="connsiteX735" y="connsiteY735"/>
              </a:cxn>
              <a:cxn ang="736">
                <a:pos x="connsiteX736" y="connsiteY736"/>
              </a:cxn>
              <a:cxn ang="737">
                <a:pos x="connsiteX737" y="connsiteY737"/>
              </a:cxn>
              <a:cxn ang="738">
                <a:pos x="connsiteX738" y="connsiteY738"/>
              </a:cxn>
              <a:cxn ang="739">
                <a:pos x="connsiteX739" y="connsiteY739"/>
              </a:cxn>
              <a:cxn ang="740">
                <a:pos x="connsiteX740" y="connsiteY740"/>
              </a:cxn>
              <a:cxn ang="741">
                <a:pos x="connsiteX741" y="connsiteY741"/>
              </a:cxn>
              <a:cxn ang="742">
                <a:pos x="connsiteX742" y="connsiteY742"/>
              </a:cxn>
              <a:cxn ang="743">
                <a:pos x="connsiteX743" y="connsiteY743"/>
              </a:cxn>
              <a:cxn ang="744">
                <a:pos x="connsiteX744" y="connsiteY744"/>
              </a:cxn>
              <a:cxn ang="745">
                <a:pos x="connsiteX745" y="connsiteY745"/>
              </a:cxn>
              <a:cxn ang="746">
                <a:pos x="connsiteX746" y="connsiteY746"/>
              </a:cxn>
              <a:cxn ang="747">
                <a:pos x="connsiteX747" y="connsiteY747"/>
              </a:cxn>
              <a:cxn ang="748">
                <a:pos x="connsiteX748" y="connsiteY748"/>
              </a:cxn>
              <a:cxn ang="749">
                <a:pos x="connsiteX749" y="connsiteY749"/>
              </a:cxn>
              <a:cxn ang="750">
                <a:pos x="connsiteX750" y="connsiteY750"/>
              </a:cxn>
              <a:cxn ang="751">
                <a:pos x="connsiteX751" y="connsiteY751"/>
              </a:cxn>
              <a:cxn ang="752">
                <a:pos x="connsiteX752" y="connsiteY752"/>
              </a:cxn>
              <a:cxn ang="753">
                <a:pos x="connsiteX753" y="connsiteY753"/>
              </a:cxn>
              <a:cxn ang="754">
                <a:pos x="connsiteX754" y="connsiteY754"/>
              </a:cxn>
              <a:cxn ang="755">
                <a:pos x="connsiteX755" y="connsiteY755"/>
              </a:cxn>
              <a:cxn ang="756">
                <a:pos x="connsiteX756" y="connsiteY756"/>
              </a:cxn>
              <a:cxn ang="757">
                <a:pos x="connsiteX757" y="connsiteY757"/>
              </a:cxn>
              <a:cxn ang="758">
                <a:pos x="connsiteX758" y="connsiteY758"/>
              </a:cxn>
              <a:cxn ang="759">
                <a:pos x="connsiteX759" y="connsiteY759"/>
              </a:cxn>
              <a:cxn ang="760">
                <a:pos x="connsiteX760" y="connsiteY760"/>
              </a:cxn>
              <a:cxn ang="761">
                <a:pos x="connsiteX761" y="connsiteY761"/>
              </a:cxn>
              <a:cxn ang="762">
                <a:pos x="connsiteX762" y="connsiteY762"/>
              </a:cxn>
              <a:cxn ang="763">
                <a:pos x="connsiteX763" y="connsiteY763"/>
              </a:cxn>
              <a:cxn ang="764">
                <a:pos x="connsiteX764" y="connsiteY764"/>
              </a:cxn>
              <a:cxn ang="765">
                <a:pos x="connsiteX765" y="connsiteY765"/>
              </a:cxn>
              <a:cxn ang="766">
                <a:pos x="connsiteX766" y="connsiteY766"/>
              </a:cxn>
              <a:cxn ang="767">
                <a:pos x="connsiteX767" y="connsiteY767"/>
              </a:cxn>
              <a:cxn ang="768">
                <a:pos x="connsiteX768" y="connsiteY768"/>
              </a:cxn>
              <a:cxn ang="769">
                <a:pos x="connsiteX769" y="connsiteY769"/>
              </a:cxn>
              <a:cxn ang="770">
                <a:pos x="connsiteX770" y="connsiteY770"/>
              </a:cxn>
              <a:cxn ang="771">
                <a:pos x="connsiteX771" y="connsiteY771"/>
              </a:cxn>
              <a:cxn ang="772">
                <a:pos x="connsiteX772" y="connsiteY772"/>
              </a:cxn>
              <a:cxn ang="773">
                <a:pos x="connsiteX773" y="connsiteY773"/>
              </a:cxn>
              <a:cxn ang="774">
                <a:pos x="connsiteX774" y="connsiteY774"/>
              </a:cxn>
              <a:cxn ang="775">
                <a:pos x="connsiteX775" y="connsiteY775"/>
              </a:cxn>
              <a:cxn ang="776">
                <a:pos x="connsiteX776" y="connsiteY776"/>
              </a:cxn>
              <a:cxn ang="777">
                <a:pos x="connsiteX777" y="connsiteY777"/>
              </a:cxn>
              <a:cxn ang="778">
                <a:pos x="connsiteX778" y="connsiteY778"/>
              </a:cxn>
              <a:cxn ang="779">
                <a:pos x="connsiteX779" y="connsiteY779"/>
              </a:cxn>
              <a:cxn ang="780">
                <a:pos x="connsiteX780" y="connsiteY780"/>
              </a:cxn>
              <a:cxn ang="781">
                <a:pos x="connsiteX781" y="connsiteY781"/>
              </a:cxn>
              <a:cxn ang="782">
                <a:pos x="connsiteX782" y="connsiteY782"/>
              </a:cxn>
              <a:cxn ang="783">
                <a:pos x="connsiteX783" y="connsiteY783"/>
              </a:cxn>
              <a:cxn ang="784">
                <a:pos x="connsiteX784" y="connsiteY784"/>
              </a:cxn>
              <a:cxn ang="785">
                <a:pos x="connsiteX785" y="connsiteY785"/>
              </a:cxn>
              <a:cxn ang="786">
                <a:pos x="connsiteX786" y="connsiteY786"/>
              </a:cxn>
              <a:cxn ang="787">
                <a:pos x="connsiteX787" y="connsiteY787"/>
              </a:cxn>
              <a:cxn ang="788">
                <a:pos x="connsiteX788" y="connsiteY788"/>
              </a:cxn>
              <a:cxn ang="789">
                <a:pos x="connsiteX789" y="connsiteY789"/>
              </a:cxn>
              <a:cxn ang="790">
                <a:pos x="connsiteX790" y="connsiteY790"/>
              </a:cxn>
              <a:cxn ang="791">
                <a:pos x="connsiteX791" y="connsiteY791"/>
              </a:cxn>
              <a:cxn ang="792">
                <a:pos x="connsiteX792" y="connsiteY792"/>
              </a:cxn>
              <a:cxn ang="793">
                <a:pos x="connsiteX793" y="connsiteY793"/>
              </a:cxn>
              <a:cxn ang="794">
                <a:pos x="connsiteX794" y="connsiteY794"/>
              </a:cxn>
              <a:cxn ang="795">
                <a:pos x="connsiteX795" y="connsiteY795"/>
              </a:cxn>
              <a:cxn ang="796">
                <a:pos x="connsiteX796" y="connsiteY796"/>
              </a:cxn>
              <a:cxn ang="797">
                <a:pos x="connsiteX797" y="connsiteY797"/>
              </a:cxn>
              <a:cxn ang="798">
                <a:pos x="connsiteX798" y="connsiteY798"/>
              </a:cxn>
              <a:cxn ang="799">
                <a:pos x="connsiteX799" y="connsiteY799"/>
              </a:cxn>
              <a:cxn ang="800">
                <a:pos x="connsiteX800" y="connsiteY800"/>
              </a:cxn>
              <a:cxn ang="801">
                <a:pos x="connsiteX801" y="connsiteY801"/>
              </a:cxn>
              <a:cxn ang="802">
                <a:pos x="connsiteX802" y="connsiteY802"/>
              </a:cxn>
              <a:cxn ang="803">
                <a:pos x="connsiteX803" y="connsiteY803"/>
              </a:cxn>
              <a:cxn ang="804">
                <a:pos x="connsiteX804" y="connsiteY804"/>
              </a:cxn>
              <a:cxn ang="805">
                <a:pos x="connsiteX805" y="connsiteY805"/>
              </a:cxn>
              <a:cxn ang="806">
                <a:pos x="connsiteX806" y="connsiteY806"/>
              </a:cxn>
              <a:cxn ang="807">
                <a:pos x="connsiteX807" y="connsiteY807"/>
              </a:cxn>
              <a:cxn ang="808">
                <a:pos x="connsiteX808" y="connsiteY808"/>
              </a:cxn>
              <a:cxn ang="809">
                <a:pos x="connsiteX809" y="connsiteY809"/>
              </a:cxn>
              <a:cxn ang="810">
                <a:pos x="connsiteX810" y="connsiteY810"/>
              </a:cxn>
              <a:cxn ang="811">
                <a:pos x="connsiteX811" y="connsiteY811"/>
              </a:cxn>
              <a:cxn ang="812">
                <a:pos x="connsiteX812" y="connsiteY812"/>
              </a:cxn>
              <a:cxn ang="813">
                <a:pos x="connsiteX813" y="connsiteY813"/>
              </a:cxn>
              <a:cxn ang="814">
                <a:pos x="connsiteX814" y="connsiteY814"/>
              </a:cxn>
              <a:cxn ang="815">
                <a:pos x="connsiteX815" y="connsiteY815"/>
              </a:cxn>
              <a:cxn ang="816">
                <a:pos x="connsiteX816" y="connsiteY816"/>
              </a:cxn>
              <a:cxn ang="817">
                <a:pos x="connsiteX817" y="connsiteY817"/>
              </a:cxn>
              <a:cxn ang="818">
                <a:pos x="connsiteX818" y="connsiteY818"/>
              </a:cxn>
              <a:cxn ang="819">
                <a:pos x="connsiteX819" y="connsiteY819"/>
              </a:cxn>
              <a:cxn ang="820">
                <a:pos x="connsiteX820" y="connsiteY820"/>
              </a:cxn>
              <a:cxn ang="821">
                <a:pos x="connsiteX821" y="connsiteY821"/>
              </a:cxn>
              <a:cxn ang="822">
                <a:pos x="connsiteX822" y="connsiteY822"/>
              </a:cxn>
              <a:cxn ang="823">
                <a:pos x="connsiteX823" y="connsiteY823"/>
              </a:cxn>
              <a:cxn ang="824">
                <a:pos x="connsiteX824" y="connsiteY824"/>
              </a:cxn>
              <a:cxn ang="825">
                <a:pos x="connsiteX825" y="connsiteY825"/>
              </a:cxn>
              <a:cxn ang="826">
                <a:pos x="connsiteX826" y="connsiteY826"/>
              </a:cxn>
              <a:cxn ang="827">
                <a:pos x="connsiteX827" y="connsiteY827"/>
              </a:cxn>
              <a:cxn ang="828">
                <a:pos x="connsiteX828" y="connsiteY828"/>
              </a:cxn>
              <a:cxn ang="829">
                <a:pos x="connsiteX829" y="connsiteY829"/>
              </a:cxn>
              <a:cxn ang="830">
                <a:pos x="connsiteX830" y="connsiteY830"/>
              </a:cxn>
              <a:cxn ang="831">
                <a:pos x="connsiteX831" y="connsiteY831"/>
              </a:cxn>
              <a:cxn ang="832">
                <a:pos x="connsiteX832" y="connsiteY832"/>
              </a:cxn>
              <a:cxn ang="833">
                <a:pos x="connsiteX833" y="connsiteY833"/>
              </a:cxn>
              <a:cxn ang="834">
                <a:pos x="connsiteX834" y="connsiteY834"/>
              </a:cxn>
              <a:cxn ang="835">
                <a:pos x="connsiteX835" y="connsiteY835"/>
              </a:cxn>
              <a:cxn ang="836">
                <a:pos x="connsiteX836" y="connsiteY836"/>
              </a:cxn>
              <a:cxn ang="837">
                <a:pos x="connsiteX837" y="connsiteY837"/>
              </a:cxn>
              <a:cxn ang="838">
                <a:pos x="connsiteX838" y="connsiteY838"/>
              </a:cxn>
              <a:cxn ang="839">
                <a:pos x="connsiteX839" y="connsiteY839"/>
              </a:cxn>
              <a:cxn ang="840">
                <a:pos x="connsiteX840" y="connsiteY840"/>
              </a:cxn>
              <a:cxn ang="841">
                <a:pos x="connsiteX841" y="connsiteY841"/>
              </a:cxn>
              <a:cxn ang="842">
                <a:pos x="connsiteX842" y="connsiteY842"/>
              </a:cxn>
              <a:cxn ang="843">
                <a:pos x="connsiteX843" y="connsiteY843"/>
              </a:cxn>
              <a:cxn ang="844">
                <a:pos x="connsiteX844" y="connsiteY844"/>
              </a:cxn>
              <a:cxn ang="845">
                <a:pos x="connsiteX845" y="connsiteY845"/>
              </a:cxn>
              <a:cxn ang="846">
                <a:pos x="connsiteX846" y="connsiteY846"/>
              </a:cxn>
              <a:cxn ang="847">
                <a:pos x="connsiteX847" y="connsiteY847"/>
              </a:cxn>
              <a:cxn ang="848">
                <a:pos x="connsiteX848" y="connsiteY848"/>
              </a:cxn>
              <a:cxn ang="849">
                <a:pos x="connsiteX849" y="connsiteY849"/>
              </a:cxn>
              <a:cxn ang="850">
                <a:pos x="connsiteX850" y="connsiteY850"/>
              </a:cxn>
              <a:cxn ang="851">
                <a:pos x="connsiteX851" y="connsiteY851"/>
              </a:cxn>
              <a:cxn ang="852">
                <a:pos x="connsiteX852" y="connsiteY852"/>
              </a:cxn>
              <a:cxn ang="853">
                <a:pos x="connsiteX853" y="connsiteY853"/>
              </a:cxn>
              <a:cxn ang="854">
                <a:pos x="connsiteX854" y="connsiteY854"/>
              </a:cxn>
              <a:cxn ang="855">
                <a:pos x="connsiteX855" y="connsiteY855"/>
              </a:cxn>
              <a:cxn ang="856">
                <a:pos x="connsiteX856" y="connsiteY856"/>
              </a:cxn>
            </a:cxnLst>
            <a:rect l="l" t="t" r="r" b="b"/>
            <a:pathLst>
              <a:path w="4015740" h="1556004">
                <a:moveTo>
                  <a:pt x="4015739" y="16764"/>
                </a:moveTo>
                <a:lnTo>
                  <a:pt x="3784092" y="16764"/>
                </a:lnTo>
                <a:lnTo>
                  <a:pt x="3791711" y="9144"/>
                </a:lnTo>
                <a:lnTo>
                  <a:pt x="3791711" y="50292"/>
                </a:lnTo>
                <a:lnTo>
                  <a:pt x="3563111" y="50292"/>
                </a:lnTo>
                <a:lnTo>
                  <a:pt x="3570732" y="42672"/>
                </a:lnTo>
                <a:lnTo>
                  <a:pt x="3570732" y="83820"/>
                </a:lnTo>
                <a:lnTo>
                  <a:pt x="3549396" y="83820"/>
                </a:lnTo>
                <a:lnTo>
                  <a:pt x="3558539" y="74676"/>
                </a:lnTo>
                <a:lnTo>
                  <a:pt x="3558539" y="108204"/>
                </a:lnTo>
                <a:lnTo>
                  <a:pt x="3543299" y="108204"/>
                </a:lnTo>
                <a:lnTo>
                  <a:pt x="3552444" y="100584"/>
                </a:lnTo>
                <a:lnTo>
                  <a:pt x="3552444" y="140208"/>
                </a:lnTo>
                <a:lnTo>
                  <a:pt x="3528060" y="140208"/>
                </a:lnTo>
                <a:lnTo>
                  <a:pt x="3537203" y="132588"/>
                </a:lnTo>
                <a:lnTo>
                  <a:pt x="3537203" y="158496"/>
                </a:lnTo>
                <a:lnTo>
                  <a:pt x="3457956" y="158496"/>
                </a:lnTo>
                <a:lnTo>
                  <a:pt x="3465575" y="149352"/>
                </a:lnTo>
                <a:lnTo>
                  <a:pt x="3465575" y="182880"/>
                </a:lnTo>
                <a:lnTo>
                  <a:pt x="3430523" y="182880"/>
                </a:lnTo>
                <a:lnTo>
                  <a:pt x="3438144" y="175260"/>
                </a:lnTo>
                <a:lnTo>
                  <a:pt x="3438144" y="202692"/>
                </a:lnTo>
                <a:lnTo>
                  <a:pt x="3401568" y="202692"/>
                </a:lnTo>
                <a:lnTo>
                  <a:pt x="3410711" y="195072"/>
                </a:lnTo>
                <a:lnTo>
                  <a:pt x="3410711" y="224028"/>
                </a:lnTo>
                <a:lnTo>
                  <a:pt x="3361944" y="224028"/>
                </a:lnTo>
                <a:lnTo>
                  <a:pt x="3369563" y="214884"/>
                </a:lnTo>
                <a:lnTo>
                  <a:pt x="3369563" y="243840"/>
                </a:lnTo>
                <a:lnTo>
                  <a:pt x="3310127" y="243840"/>
                </a:lnTo>
                <a:lnTo>
                  <a:pt x="3317748" y="236220"/>
                </a:lnTo>
                <a:lnTo>
                  <a:pt x="3317748" y="265176"/>
                </a:lnTo>
                <a:lnTo>
                  <a:pt x="3041903" y="265176"/>
                </a:lnTo>
                <a:lnTo>
                  <a:pt x="3049523" y="257556"/>
                </a:lnTo>
                <a:lnTo>
                  <a:pt x="3049523" y="280416"/>
                </a:lnTo>
                <a:lnTo>
                  <a:pt x="2976372" y="280416"/>
                </a:lnTo>
                <a:lnTo>
                  <a:pt x="2983992" y="272796"/>
                </a:lnTo>
                <a:lnTo>
                  <a:pt x="2983992" y="298704"/>
                </a:lnTo>
                <a:lnTo>
                  <a:pt x="2951987" y="298704"/>
                </a:lnTo>
                <a:lnTo>
                  <a:pt x="2959608" y="289560"/>
                </a:lnTo>
                <a:lnTo>
                  <a:pt x="2959608" y="310896"/>
                </a:lnTo>
                <a:lnTo>
                  <a:pt x="2915411" y="310896"/>
                </a:lnTo>
                <a:lnTo>
                  <a:pt x="2923032" y="303276"/>
                </a:lnTo>
                <a:lnTo>
                  <a:pt x="2923032" y="323088"/>
                </a:lnTo>
                <a:lnTo>
                  <a:pt x="2849880" y="323088"/>
                </a:lnTo>
                <a:lnTo>
                  <a:pt x="2857499" y="315468"/>
                </a:lnTo>
                <a:lnTo>
                  <a:pt x="2857499" y="339852"/>
                </a:lnTo>
                <a:lnTo>
                  <a:pt x="2828544" y="339852"/>
                </a:lnTo>
                <a:lnTo>
                  <a:pt x="2836163" y="332232"/>
                </a:lnTo>
                <a:lnTo>
                  <a:pt x="2836163" y="347472"/>
                </a:lnTo>
                <a:lnTo>
                  <a:pt x="2788920" y="347472"/>
                </a:lnTo>
                <a:lnTo>
                  <a:pt x="2796539" y="339852"/>
                </a:lnTo>
                <a:lnTo>
                  <a:pt x="2796539" y="359664"/>
                </a:lnTo>
                <a:lnTo>
                  <a:pt x="2781299" y="359664"/>
                </a:lnTo>
                <a:lnTo>
                  <a:pt x="2790444" y="352044"/>
                </a:lnTo>
                <a:lnTo>
                  <a:pt x="2790444" y="373380"/>
                </a:lnTo>
                <a:lnTo>
                  <a:pt x="2708148" y="373380"/>
                </a:lnTo>
                <a:lnTo>
                  <a:pt x="2715768" y="364236"/>
                </a:lnTo>
                <a:lnTo>
                  <a:pt x="2715768" y="390144"/>
                </a:lnTo>
                <a:lnTo>
                  <a:pt x="2692908" y="390144"/>
                </a:lnTo>
                <a:lnTo>
                  <a:pt x="2700527" y="382524"/>
                </a:lnTo>
                <a:lnTo>
                  <a:pt x="2700527" y="397764"/>
                </a:lnTo>
                <a:lnTo>
                  <a:pt x="2674620" y="397764"/>
                </a:lnTo>
                <a:lnTo>
                  <a:pt x="2682239" y="390144"/>
                </a:lnTo>
                <a:lnTo>
                  <a:pt x="2682239" y="409956"/>
                </a:lnTo>
                <a:lnTo>
                  <a:pt x="2569463" y="409956"/>
                </a:lnTo>
                <a:lnTo>
                  <a:pt x="2577084" y="400812"/>
                </a:lnTo>
                <a:lnTo>
                  <a:pt x="2577084" y="426720"/>
                </a:lnTo>
                <a:lnTo>
                  <a:pt x="2538984" y="426720"/>
                </a:lnTo>
                <a:lnTo>
                  <a:pt x="2546603" y="419100"/>
                </a:lnTo>
                <a:lnTo>
                  <a:pt x="2546603" y="443484"/>
                </a:lnTo>
                <a:lnTo>
                  <a:pt x="2532887" y="443484"/>
                </a:lnTo>
                <a:lnTo>
                  <a:pt x="2540508" y="435864"/>
                </a:lnTo>
                <a:lnTo>
                  <a:pt x="2540508" y="455676"/>
                </a:lnTo>
                <a:lnTo>
                  <a:pt x="2526792" y="455676"/>
                </a:lnTo>
                <a:lnTo>
                  <a:pt x="2534411" y="448056"/>
                </a:lnTo>
                <a:lnTo>
                  <a:pt x="2534411" y="467868"/>
                </a:lnTo>
                <a:lnTo>
                  <a:pt x="2490215" y="467868"/>
                </a:lnTo>
                <a:lnTo>
                  <a:pt x="2497835" y="460248"/>
                </a:lnTo>
                <a:lnTo>
                  <a:pt x="2497835" y="475488"/>
                </a:lnTo>
                <a:lnTo>
                  <a:pt x="2467356" y="475488"/>
                </a:lnTo>
                <a:lnTo>
                  <a:pt x="2474975" y="467868"/>
                </a:lnTo>
                <a:lnTo>
                  <a:pt x="2474975" y="484632"/>
                </a:lnTo>
                <a:lnTo>
                  <a:pt x="2113787" y="484632"/>
                </a:lnTo>
                <a:lnTo>
                  <a:pt x="2121408" y="475488"/>
                </a:lnTo>
                <a:lnTo>
                  <a:pt x="2121408" y="496824"/>
                </a:lnTo>
                <a:lnTo>
                  <a:pt x="2101596" y="496824"/>
                </a:lnTo>
                <a:lnTo>
                  <a:pt x="2109215" y="489204"/>
                </a:lnTo>
                <a:lnTo>
                  <a:pt x="2109215" y="509016"/>
                </a:lnTo>
                <a:lnTo>
                  <a:pt x="2069591" y="509016"/>
                </a:lnTo>
                <a:lnTo>
                  <a:pt x="2077211" y="501396"/>
                </a:lnTo>
                <a:lnTo>
                  <a:pt x="2077211" y="516636"/>
                </a:lnTo>
                <a:lnTo>
                  <a:pt x="2020823" y="516636"/>
                </a:lnTo>
                <a:lnTo>
                  <a:pt x="2028444" y="509016"/>
                </a:lnTo>
                <a:lnTo>
                  <a:pt x="2028444" y="530352"/>
                </a:lnTo>
                <a:lnTo>
                  <a:pt x="2002535" y="530352"/>
                </a:lnTo>
                <a:lnTo>
                  <a:pt x="2010156" y="521208"/>
                </a:lnTo>
                <a:lnTo>
                  <a:pt x="2010156" y="537972"/>
                </a:lnTo>
                <a:lnTo>
                  <a:pt x="1959863" y="537972"/>
                </a:lnTo>
                <a:lnTo>
                  <a:pt x="1967484" y="530352"/>
                </a:lnTo>
                <a:lnTo>
                  <a:pt x="1967484" y="550164"/>
                </a:lnTo>
                <a:lnTo>
                  <a:pt x="1943099" y="550164"/>
                </a:lnTo>
                <a:lnTo>
                  <a:pt x="1950720" y="542544"/>
                </a:lnTo>
                <a:lnTo>
                  <a:pt x="1950720" y="554736"/>
                </a:lnTo>
                <a:lnTo>
                  <a:pt x="1876044" y="554736"/>
                </a:lnTo>
                <a:lnTo>
                  <a:pt x="1883663" y="547116"/>
                </a:lnTo>
                <a:lnTo>
                  <a:pt x="1883663" y="559308"/>
                </a:lnTo>
                <a:lnTo>
                  <a:pt x="1836420" y="559308"/>
                </a:lnTo>
                <a:lnTo>
                  <a:pt x="1844039" y="550164"/>
                </a:lnTo>
                <a:lnTo>
                  <a:pt x="1844039" y="569976"/>
                </a:lnTo>
                <a:lnTo>
                  <a:pt x="1801368" y="569976"/>
                </a:lnTo>
                <a:lnTo>
                  <a:pt x="1808987" y="562356"/>
                </a:lnTo>
                <a:lnTo>
                  <a:pt x="1808987" y="576072"/>
                </a:lnTo>
                <a:lnTo>
                  <a:pt x="1770887" y="576072"/>
                </a:lnTo>
                <a:lnTo>
                  <a:pt x="1778508" y="568452"/>
                </a:lnTo>
                <a:lnTo>
                  <a:pt x="1778508" y="579120"/>
                </a:lnTo>
                <a:lnTo>
                  <a:pt x="1758696" y="579120"/>
                </a:lnTo>
                <a:lnTo>
                  <a:pt x="1766315" y="571500"/>
                </a:lnTo>
                <a:lnTo>
                  <a:pt x="1766315" y="586740"/>
                </a:lnTo>
                <a:lnTo>
                  <a:pt x="1749551" y="586740"/>
                </a:lnTo>
                <a:lnTo>
                  <a:pt x="1757172" y="579120"/>
                </a:lnTo>
                <a:lnTo>
                  <a:pt x="1757172" y="608076"/>
                </a:lnTo>
                <a:lnTo>
                  <a:pt x="1706879" y="608076"/>
                </a:lnTo>
                <a:lnTo>
                  <a:pt x="1714499" y="600456"/>
                </a:lnTo>
                <a:lnTo>
                  <a:pt x="1714499" y="620268"/>
                </a:lnTo>
                <a:lnTo>
                  <a:pt x="1691639" y="620268"/>
                </a:lnTo>
                <a:lnTo>
                  <a:pt x="1699260" y="612648"/>
                </a:lnTo>
                <a:lnTo>
                  <a:pt x="1699260" y="633984"/>
                </a:lnTo>
                <a:lnTo>
                  <a:pt x="1679448" y="633984"/>
                </a:lnTo>
                <a:lnTo>
                  <a:pt x="1687068" y="624840"/>
                </a:lnTo>
                <a:lnTo>
                  <a:pt x="1687068" y="641604"/>
                </a:lnTo>
                <a:lnTo>
                  <a:pt x="1647444" y="641604"/>
                </a:lnTo>
                <a:lnTo>
                  <a:pt x="1655063" y="633984"/>
                </a:lnTo>
                <a:lnTo>
                  <a:pt x="1655063" y="644652"/>
                </a:lnTo>
                <a:lnTo>
                  <a:pt x="1601723" y="644652"/>
                </a:lnTo>
                <a:lnTo>
                  <a:pt x="1609344" y="637032"/>
                </a:lnTo>
                <a:lnTo>
                  <a:pt x="1609344" y="658368"/>
                </a:lnTo>
                <a:lnTo>
                  <a:pt x="1580387" y="658368"/>
                </a:lnTo>
                <a:lnTo>
                  <a:pt x="1588008" y="650748"/>
                </a:lnTo>
                <a:lnTo>
                  <a:pt x="1588008" y="673608"/>
                </a:lnTo>
                <a:lnTo>
                  <a:pt x="1568196" y="673608"/>
                </a:lnTo>
                <a:lnTo>
                  <a:pt x="1575815" y="665988"/>
                </a:lnTo>
                <a:lnTo>
                  <a:pt x="1575815" y="682752"/>
                </a:lnTo>
                <a:lnTo>
                  <a:pt x="1559051" y="682752"/>
                </a:lnTo>
                <a:lnTo>
                  <a:pt x="1566672" y="675132"/>
                </a:lnTo>
                <a:lnTo>
                  <a:pt x="1566672" y="687324"/>
                </a:lnTo>
                <a:lnTo>
                  <a:pt x="1552956" y="687324"/>
                </a:lnTo>
                <a:lnTo>
                  <a:pt x="1560575" y="679704"/>
                </a:lnTo>
                <a:lnTo>
                  <a:pt x="1560575" y="694944"/>
                </a:lnTo>
                <a:lnTo>
                  <a:pt x="1542287" y="694944"/>
                </a:lnTo>
                <a:lnTo>
                  <a:pt x="1549908" y="687324"/>
                </a:lnTo>
                <a:lnTo>
                  <a:pt x="1549908" y="704088"/>
                </a:lnTo>
                <a:lnTo>
                  <a:pt x="1499615" y="704088"/>
                </a:lnTo>
                <a:lnTo>
                  <a:pt x="1507235" y="696468"/>
                </a:lnTo>
                <a:lnTo>
                  <a:pt x="1507235" y="716280"/>
                </a:lnTo>
                <a:lnTo>
                  <a:pt x="1484375" y="716280"/>
                </a:lnTo>
                <a:lnTo>
                  <a:pt x="1491996" y="708660"/>
                </a:lnTo>
                <a:lnTo>
                  <a:pt x="1491996" y="726948"/>
                </a:lnTo>
                <a:lnTo>
                  <a:pt x="1469135" y="726948"/>
                </a:lnTo>
                <a:lnTo>
                  <a:pt x="1476756" y="719328"/>
                </a:lnTo>
                <a:lnTo>
                  <a:pt x="1476756" y="733044"/>
                </a:lnTo>
                <a:lnTo>
                  <a:pt x="1463039" y="733044"/>
                </a:lnTo>
                <a:lnTo>
                  <a:pt x="1470660" y="725424"/>
                </a:lnTo>
                <a:lnTo>
                  <a:pt x="1470660" y="740664"/>
                </a:lnTo>
                <a:lnTo>
                  <a:pt x="1447799" y="740664"/>
                </a:lnTo>
                <a:lnTo>
                  <a:pt x="1455420" y="733044"/>
                </a:lnTo>
                <a:lnTo>
                  <a:pt x="1455420" y="748284"/>
                </a:lnTo>
                <a:lnTo>
                  <a:pt x="1421891" y="748284"/>
                </a:lnTo>
                <a:lnTo>
                  <a:pt x="1429511" y="740664"/>
                </a:lnTo>
                <a:lnTo>
                  <a:pt x="1429511" y="752856"/>
                </a:lnTo>
                <a:lnTo>
                  <a:pt x="1385315" y="752856"/>
                </a:lnTo>
                <a:lnTo>
                  <a:pt x="1392935" y="745236"/>
                </a:lnTo>
                <a:lnTo>
                  <a:pt x="1392935" y="757428"/>
                </a:lnTo>
                <a:lnTo>
                  <a:pt x="1357884" y="757428"/>
                </a:lnTo>
                <a:lnTo>
                  <a:pt x="1365503" y="749808"/>
                </a:lnTo>
                <a:lnTo>
                  <a:pt x="1365503" y="765048"/>
                </a:lnTo>
                <a:lnTo>
                  <a:pt x="1318260" y="765048"/>
                </a:lnTo>
                <a:lnTo>
                  <a:pt x="1325879" y="757428"/>
                </a:lnTo>
                <a:lnTo>
                  <a:pt x="1325879" y="772668"/>
                </a:lnTo>
                <a:lnTo>
                  <a:pt x="1315211" y="772668"/>
                </a:lnTo>
                <a:lnTo>
                  <a:pt x="1322832" y="765048"/>
                </a:lnTo>
                <a:lnTo>
                  <a:pt x="1322832" y="786384"/>
                </a:lnTo>
                <a:lnTo>
                  <a:pt x="1284732" y="786384"/>
                </a:lnTo>
                <a:lnTo>
                  <a:pt x="1292351" y="778764"/>
                </a:lnTo>
                <a:lnTo>
                  <a:pt x="1292351" y="806196"/>
                </a:lnTo>
                <a:lnTo>
                  <a:pt x="1257299" y="806196"/>
                </a:lnTo>
                <a:lnTo>
                  <a:pt x="1264920" y="798576"/>
                </a:lnTo>
                <a:lnTo>
                  <a:pt x="1264920" y="815340"/>
                </a:lnTo>
                <a:lnTo>
                  <a:pt x="1234439" y="815340"/>
                </a:lnTo>
                <a:lnTo>
                  <a:pt x="1242060" y="807720"/>
                </a:lnTo>
                <a:lnTo>
                  <a:pt x="1242060" y="822960"/>
                </a:lnTo>
                <a:lnTo>
                  <a:pt x="1225296" y="822960"/>
                </a:lnTo>
                <a:lnTo>
                  <a:pt x="1232915" y="815340"/>
                </a:lnTo>
                <a:lnTo>
                  <a:pt x="1232915" y="830580"/>
                </a:lnTo>
                <a:lnTo>
                  <a:pt x="1207008" y="830580"/>
                </a:lnTo>
                <a:lnTo>
                  <a:pt x="1214627" y="822960"/>
                </a:lnTo>
                <a:lnTo>
                  <a:pt x="1214627" y="839724"/>
                </a:lnTo>
                <a:lnTo>
                  <a:pt x="1197863" y="839724"/>
                </a:lnTo>
                <a:lnTo>
                  <a:pt x="1205484" y="832104"/>
                </a:lnTo>
                <a:lnTo>
                  <a:pt x="1205484" y="844296"/>
                </a:lnTo>
                <a:lnTo>
                  <a:pt x="1179575" y="844296"/>
                </a:lnTo>
                <a:lnTo>
                  <a:pt x="1187196" y="836676"/>
                </a:lnTo>
                <a:lnTo>
                  <a:pt x="1187196" y="851916"/>
                </a:lnTo>
                <a:lnTo>
                  <a:pt x="1170432" y="851916"/>
                </a:lnTo>
                <a:lnTo>
                  <a:pt x="1178051" y="844296"/>
                </a:lnTo>
                <a:lnTo>
                  <a:pt x="1178051" y="859536"/>
                </a:lnTo>
                <a:lnTo>
                  <a:pt x="1126235" y="859536"/>
                </a:lnTo>
                <a:lnTo>
                  <a:pt x="1133856" y="851916"/>
                </a:lnTo>
                <a:lnTo>
                  <a:pt x="1133856" y="868680"/>
                </a:lnTo>
                <a:lnTo>
                  <a:pt x="1101851" y="868680"/>
                </a:lnTo>
                <a:lnTo>
                  <a:pt x="1110996" y="861060"/>
                </a:lnTo>
                <a:lnTo>
                  <a:pt x="1110996" y="880872"/>
                </a:lnTo>
                <a:lnTo>
                  <a:pt x="1083563" y="880872"/>
                </a:lnTo>
                <a:lnTo>
                  <a:pt x="1091184" y="873252"/>
                </a:lnTo>
                <a:lnTo>
                  <a:pt x="1091184" y="894588"/>
                </a:lnTo>
                <a:lnTo>
                  <a:pt x="1050035" y="894588"/>
                </a:lnTo>
                <a:lnTo>
                  <a:pt x="1057656" y="885444"/>
                </a:lnTo>
                <a:lnTo>
                  <a:pt x="1057656" y="902208"/>
                </a:lnTo>
                <a:lnTo>
                  <a:pt x="1039367" y="902208"/>
                </a:lnTo>
                <a:lnTo>
                  <a:pt x="1048512" y="894588"/>
                </a:lnTo>
                <a:lnTo>
                  <a:pt x="1048512" y="909828"/>
                </a:lnTo>
                <a:lnTo>
                  <a:pt x="1034795" y="909828"/>
                </a:lnTo>
                <a:lnTo>
                  <a:pt x="1042415" y="902208"/>
                </a:lnTo>
                <a:lnTo>
                  <a:pt x="1042415" y="918972"/>
                </a:lnTo>
                <a:lnTo>
                  <a:pt x="1018032" y="918972"/>
                </a:lnTo>
                <a:lnTo>
                  <a:pt x="1027176" y="911352"/>
                </a:lnTo>
                <a:lnTo>
                  <a:pt x="1027176" y="922020"/>
                </a:lnTo>
                <a:lnTo>
                  <a:pt x="1002791" y="922020"/>
                </a:lnTo>
                <a:lnTo>
                  <a:pt x="1011935" y="914400"/>
                </a:lnTo>
                <a:lnTo>
                  <a:pt x="1011935" y="931164"/>
                </a:lnTo>
                <a:lnTo>
                  <a:pt x="984503" y="931164"/>
                </a:lnTo>
                <a:lnTo>
                  <a:pt x="992123" y="922020"/>
                </a:lnTo>
                <a:lnTo>
                  <a:pt x="992123" y="938784"/>
                </a:lnTo>
                <a:lnTo>
                  <a:pt x="944879" y="938784"/>
                </a:lnTo>
                <a:lnTo>
                  <a:pt x="952500" y="931164"/>
                </a:lnTo>
                <a:lnTo>
                  <a:pt x="952500" y="947928"/>
                </a:lnTo>
                <a:lnTo>
                  <a:pt x="932688" y="947928"/>
                </a:lnTo>
                <a:lnTo>
                  <a:pt x="940307" y="940308"/>
                </a:lnTo>
                <a:lnTo>
                  <a:pt x="940307" y="950976"/>
                </a:lnTo>
                <a:lnTo>
                  <a:pt x="917447" y="950976"/>
                </a:lnTo>
                <a:lnTo>
                  <a:pt x="925067" y="943356"/>
                </a:lnTo>
                <a:lnTo>
                  <a:pt x="925067" y="960120"/>
                </a:lnTo>
                <a:lnTo>
                  <a:pt x="911351" y="960120"/>
                </a:lnTo>
                <a:lnTo>
                  <a:pt x="918971" y="950976"/>
                </a:lnTo>
                <a:lnTo>
                  <a:pt x="918971" y="969264"/>
                </a:lnTo>
                <a:lnTo>
                  <a:pt x="876300" y="969264"/>
                </a:lnTo>
                <a:lnTo>
                  <a:pt x="885444" y="960120"/>
                </a:lnTo>
                <a:lnTo>
                  <a:pt x="885444" y="972312"/>
                </a:lnTo>
                <a:lnTo>
                  <a:pt x="839723" y="972312"/>
                </a:lnTo>
                <a:lnTo>
                  <a:pt x="848867" y="964692"/>
                </a:lnTo>
                <a:lnTo>
                  <a:pt x="848867" y="979932"/>
                </a:lnTo>
                <a:lnTo>
                  <a:pt x="833627" y="979932"/>
                </a:lnTo>
                <a:lnTo>
                  <a:pt x="842771" y="972312"/>
                </a:lnTo>
                <a:lnTo>
                  <a:pt x="842771" y="987552"/>
                </a:lnTo>
                <a:lnTo>
                  <a:pt x="818388" y="987552"/>
                </a:lnTo>
                <a:lnTo>
                  <a:pt x="826007" y="979932"/>
                </a:lnTo>
                <a:lnTo>
                  <a:pt x="826007" y="996696"/>
                </a:lnTo>
                <a:lnTo>
                  <a:pt x="815339" y="996696"/>
                </a:lnTo>
                <a:lnTo>
                  <a:pt x="822959" y="989076"/>
                </a:lnTo>
                <a:lnTo>
                  <a:pt x="822959" y="1008888"/>
                </a:lnTo>
                <a:lnTo>
                  <a:pt x="787907" y="1008888"/>
                </a:lnTo>
                <a:lnTo>
                  <a:pt x="795527" y="1001268"/>
                </a:lnTo>
                <a:lnTo>
                  <a:pt x="795527" y="1013460"/>
                </a:lnTo>
                <a:lnTo>
                  <a:pt x="748283" y="1013460"/>
                </a:lnTo>
                <a:lnTo>
                  <a:pt x="755903" y="1005840"/>
                </a:lnTo>
                <a:lnTo>
                  <a:pt x="755903" y="1022604"/>
                </a:lnTo>
                <a:lnTo>
                  <a:pt x="737615" y="1022604"/>
                </a:lnTo>
                <a:lnTo>
                  <a:pt x="745235" y="1014984"/>
                </a:lnTo>
                <a:lnTo>
                  <a:pt x="745235" y="1030224"/>
                </a:lnTo>
                <a:lnTo>
                  <a:pt x="731520" y="1030224"/>
                </a:lnTo>
                <a:lnTo>
                  <a:pt x="739139" y="1022604"/>
                </a:lnTo>
                <a:lnTo>
                  <a:pt x="739139" y="1037844"/>
                </a:lnTo>
                <a:lnTo>
                  <a:pt x="716279" y="1037844"/>
                </a:lnTo>
                <a:lnTo>
                  <a:pt x="723900" y="1030224"/>
                </a:lnTo>
                <a:lnTo>
                  <a:pt x="723900" y="1046988"/>
                </a:lnTo>
                <a:lnTo>
                  <a:pt x="704088" y="1046988"/>
                </a:lnTo>
                <a:lnTo>
                  <a:pt x="711707" y="1039368"/>
                </a:lnTo>
                <a:lnTo>
                  <a:pt x="711707" y="1054608"/>
                </a:lnTo>
                <a:lnTo>
                  <a:pt x="697991" y="1054608"/>
                </a:lnTo>
                <a:lnTo>
                  <a:pt x="705612" y="1046988"/>
                </a:lnTo>
                <a:lnTo>
                  <a:pt x="705612" y="1062228"/>
                </a:lnTo>
                <a:lnTo>
                  <a:pt x="691895" y="1062228"/>
                </a:lnTo>
                <a:lnTo>
                  <a:pt x="699515" y="1054608"/>
                </a:lnTo>
                <a:lnTo>
                  <a:pt x="699515" y="1071372"/>
                </a:lnTo>
                <a:lnTo>
                  <a:pt x="676656" y="1071372"/>
                </a:lnTo>
                <a:lnTo>
                  <a:pt x="684276" y="1062228"/>
                </a:lnTo>
                <a:lnTo>
                  <a:pt x="684276" y="1075944"/>
                </a:lnTo>
                <a:lnTo>
                  <a:pt x="667512" y="1075944"/>
                </a:lnTo>
                <a:lnTo>
                  <a:pt x="675132" y="1068324"/>
                </a:lnTo>
                <a:lnTo>
                  <a:pt x="675132" y="1083564"/>
                </a:lnTo>
                <a:lnTo>
                  <a:pt x="652271" y="1083564"/>
                </a:lnTo>
                <a:lnTo>
                  <a:pt x="659891" y="1075944"/>
                </a:lnTo>
                <a:lnTo>
                  <a:pt x="659891" y="1091184"/>
                </a:lnTo>
                <a:lnTo>
                  <a:pt x="646176" y="1091184"/>
                </a:lnTo>
                <a:lnTo>
                  <a:pt x="653795" y="1083564"/>
                </a:lnTo>
                <a:lnTo>
                  <a:pt x="653795" y="1100328"/>
                </a:lnTo>
                <a:lnTo>
                  <a:pt x="629412" y="1100328"/>
                </a:lnTo>
                <a:lnTo>
                  <a:pt x="638556" y="1092708"/>
                </a:lnTo>
                <a:lnTo>
                  <a:pt x="638556" y="1107948"/>
                </a:lnTo>
                <a:lnTo>
                  <a:pt x="621791" y="1107948"/>
                </a:lnTo>
                <a:lnTo>
                  <a:pt x="629412" y="1100328"/>
                </a:lnTo>
                <a:lnTo>
                  <a:pt x="629412" y="1117092"/>
                </a:lnTo>
                <a:lnTo>
                  <a:pt x="600456" y="1117092"/>
                </a:lnTo>
                <a:lnTo>
                  <a:pt x="608076" y="1107948"/>
                </a:lnTo>
                <a:lnTo>
                  <a:pt x="608076" y="1129284"/>
                </a:lnTo>
                <a:lnTo>
                  <a:pt x="594359" y="1129284"/>
                </a:lnTo>
                <a:lnTo>
                  <a:pt x="601979" y="1121664"/>
                </a:lnTo>
                <a:lnTo>
                  <a:pt x="601979" y="1141476"/>
                </a:lnTo>
                <a:lnTo>
                  <a:pt x="583691" y="1141476"/>
                </a:lnTo>
                <a:lnTo>
                  <a:pt x="591312" y="1133856"/>
                </a:lnTo>
                <a:lnTo>
                  <a:pt x="591312" y="1149096"/>
                </a:lnTo>
                <a:lnTo>
                  <a:pt x="574547" y="1149096"/>
                </a:lnTo>
                <a:lnTo>
                  <a:pt x="582167" y="1141476"/>
                </a:lnTo>
                <a:lnTo>
                  <a:pt x="582167" y="1155192"/>
                </a:lnTo>
                <a:lnTo>
                  <a:pt x="553212" y="1155192"/>
                </a:lnTo>
                <a:lnTo>
                  <a:pt x="560832" y="1146048"/>
                </a:lnTo>
                <a:lnTo>
                  <a:pt x="560832" y="1162812"/>
                </a:lnTo>
                <a:lnTo>
                  <a:pt x="541020" y="1162812"/>
                </a:lnTo>
                <a:lnTo>
                  <a:pt x="548639" y="1155192"/>
                </a:lnTo>
                <a:lnTo>
                  <a:pt x="548639" y="1173480"/>
                </a:lnTo>
                <a:lnTo>
                  <a:pt x="528827" y="1173480"/>
                </a:lnTo>
                <a:lnTo>
                  <a:pt x="536447" y="1165860"/>
                </a:lnTo>
                <a:lnTo>
                  <a:pt x="536447" y="1187196"/>
                </a:lnTo>
                <a:lnTo>
                  <a:pt x="519683" y="1187196"/>
                </a:lnTo>
                <a:lnTo>
                  <a:pt x="527303" y="1179576"/>
                </a:lnTo>
                <a:lnTo>
                  <a:pt x="527303" y="1194816"/>
                </a:lnTo>
                <a:lnTo>
                  <a:pt x="507491" y="1194816"/>
                </a:lnTo>
                <a:lnTo>
                  <a:pt x="515111" y="1187196"/>
                </a:lnTo>
                <a:lnTo>
                  <a:pt x="515111" y="1203960"/>
                </a:lnTo>
                <a:lnTo>
                  <a:pt x="498347" y="1203960"/>
                </a:lnTo>
                <a:lnTo>
                  <a:pt x="505967" y="1196340"/>
                </a:lnTo>
                <a:lnTo>
                  <a:pt x="505967" y="1216152"/>
                </a:lnTo>
                <a:lnTo>
                  <a:pt x="458723" y="1216152"/>
                </a:lnTo>
                <a:lnTo>
                  <a:pt x="466344" y="1208532"/>
                </a:lnTo>
                <a:lnTo>
                  <a:pt x="466344" y="1223772"/>
                </a:lnTo>
                <a:lnTo>
                  <a:pt x="429767" y="1223772"/>
                </a:lnTo>
                <a:lnTo>
                  <a:pt x="437388" y="1216152"/>
                </a:lnTo>
                <a:lnTo>
                  <a:pt x="437388" y="1228344"/>
                </a:lnTo>
                <a:lnTo>
                  <a:pt x="417576" y="1228344"/>
                </a:lnTo>
                <a:lnTo>
                  <a:pt x="425195" y="1220724"/>
                </a:lnTo>
                <a:lnTo>
                  <a:pt x="425195" y="1237488"/>
                </a:lnTo>
                <a:lnTo>
                  <a:pt x="387095" y="1237488"/>
                </a:lnTo>
                <a:lnTo>
                  <a:pt x="394715" y="1229868"/>
                </a:lnTo>
                <a:lnTo>
                  <a:pt x="394715" y="1245108"/>
                </a:lnTo>
                <a:lnTo>
                  <a:pt x="365759" y="1245108"/>
                </a:lnTo>
                <a:lnTo>
                  <a:pt x="373379" y="1237488"/>
                </a:lnTo>
                <a:lnTo>
                  <a:pt x="373379" y="1248156"/>
                </a:lnTo>
                <a:lnTo>
                  <a:pt x="327659" y="1248156"/>
                </a:lnTo>
                <a:lnTo>
                  <a:pt x="335279" y="1240536"/>
                </a:lnTo>
                <a:lnTo>
                  <a:pt x="335279" y="1257300"/>
                </a:lnTo>
                <a:lnTo>
                  <a:pt x="315467" y="1257300"/>
                </a:lnTo>
                <a:lnTo>
                  <a:pt x="323088" y="1249680"/>
                </a:lnTo>
                <a:lnTo>
                  <a:pt x="323088" y="1261872"/>
                </a:lnTo>
                <a:lnTo>
                  <a:pt x="300227" y="1261872"/>
                </a:lnTo>
                <a:lnTo>
                  <a:pt x="307847" y="1254252"/>
                </a:lnTo>
                <a:lnTo>
                  <a:pt x="307847" y="1269492"/>
                </a:lnTo>
                <a:lnTo>
                  <a:pt x="278891" y="1269492"/>
                </a:lnTo>
                <a:lnTo>
                  <a:pt x="286511" y="1261872"/>
                </a:lnTo>
                <a:lnTo>
                  <a:pt x="286511" y="1277112"/>
                </a:lnTo>
                <a:lnTo>
                  <a:pt x="272795" y="1277112"/>
                </a:lnTo>
                <a:lnTo>
                  <a:pt x="280415" y="1269492"/>
                </a:lnTo>
                <a:lnTo>
                  <a:pt x="280415" y="1286256"/>
                </a:lnTo>
                <a:lnTo>
                  <a:pt x="269747" y="1286256"/>
                </a:lnTo>
                <a:lnTo>
                  <a:pt x="277367" y="1278636"/>
                </a:lnTo>
                <a:lnTo>
                  <a:pt x="277367" y="1295400"/>
                </a:lnTo>
                <a:lnTo>
                  <a:pt x="260603" y="1295400"/>
                </a:lnTo>
                <a:lnTo>
                  <a:pt x="268223" y="1286256"/>
                </a:lnTo>
                <a:lnTo>
                  <a:pt x="268223" y="1298448"/>
                </a:lnTo>
                <a:lnTo>
                  <a:pt x="251459" y="1298448"/>
                </a:lnTo>
                <a:lnTo>
                  <a:pt x="259079" y="1290828"/>
                </a:lnTo>
                <a:lnTo>
                  <a:pt x="259079" y="1306068"/>
                </a:lnTo>
                <a:lnTo>
                  <a:pt x="245363" y="1306068"/>
                </a:lnTo>
                <a:lnTo>
                  <a:pt x="252983" y="1298448"/>
                </a:lnTo>
                <a:lnTo>
                  <a:pt x="252983" y="1319784"/>
                </a:lnTo>
                <a:lnTo>
                  <a:pt x="224027" y="1319784"/>
                </a:lnTo>
                <a:lnTo>
                  <a:pt x="231647" y="1312164"/>
                </a:lnTo>
                <a:lnTo>
                  <a:pt x="231647" y="1322832"/>
                </a:lnTo>
                <a:lnTo>
                  <a:pt x="217932" y="1322832"/>
                </a:lnTo>
                <a:lnTo>
                  <a:pt x="225551" y="1315212"/>
                </a:lnTo>
                <a:lnTo>
                  <a:pt x="225551" y="1331976"/>
                </a:lnTo>
                <a:lnTo>
                  <a:pt x="198120" y="1331976"/>
                </a:lnTo>
                <a:lnTo>
                  <a:pt x="207263" y="1322832"/>
                </a:lnTo>
                <a:lnTo>
                  <a:pt x="207263" y="1341120"/>
                </a:lnTo>
                <a:lnTo>
                  <a:pt x="192023" y="1341120"/>
                </a:lnTo>
                <a:lnTo>
                  <a:pt x="201167" y="1331976"/>
                </a:lnTo>
                <a:lnTo>
                  <a:pt x="201167" y="1348740"/>
                </a:lnTo>
                <a:lnTo>
                  <a:pt x="185927" y="1348740"/>
                </a:lnTo>
                <a:lnTo>
                  <a:pt x="193547" y="1341120"/>
                </a:lnTo>
                <a:lnTo>
                  <a:pt x="193547" y="1359408"/>
                </a:lnTo>
                <a:lnTo>
                  <a:pt x="173735" y="1359408"/>
                </a:lnTo>
                <a:lnTo>
                  <a:pt x="181355" y="1351788"/>
                </a:lnTo>
                <a:lnTo>
                  <a:pt x="181355" y="1370076"/>
                </a:lnTo>
                <a:lnTo>
                  <a:pt x="158495" y="1370076"/>
                </a:lnTo>
                <a:lnTo>
                  <a:pt x="166115" y="1360932"/>
                </a:lnTo>
                <a:lnTo>
                  <a:pt x="166115" y="1377696"/>
                </a:lnTo>
                <a:lnTo>
                  <a:pt x="146303" y="1377696"/>
                </a:lnTo>
                <a:lnTo>
                  <a:pt x="153923" y="1370076"/>
                </a:lnTo>
                <a:lnTo>
                  <a:pt x="153923" y="1394460"/>
                </a:lnTo>
                <a:lnTo>
                  <a:pt x="140207" y="1394460"/>
                </a:lnTo>
                <a:lnTo>
                  <a:pt x="147827" y="1386840"/>
                </a:lnTo>
                <a:lnTo>
                  <a:pt x="147827" y="1406652"/>
                </a:lnTo>
                <a:lnTo>
                  <a:pt x="118871" y="1406652"/>
                </a:lnTo>
                <a:lnTo>
                  <a:pt x="126491" y="1397508"/>
                </a:lnTo>
                <a:lnTo>
                  <a:pt x="126491" y="1415796"/>
                </a:lnTo>
                <a:lnTo>
                  <a:pt x="76200" y="1415796"/>
                </a:lnTo>
                <a:lnTo>
                  <a:pt x="83820" y="1406652"/>
                </a:lnTo>
                <a:lnTo>
                  <a:pt x="83820" y="1431036"/>
                </a:lnTo>
                <a:lnTo>
                  <a:pt x="65532" y="1431036"/>
                </a:lnTo>
                <a:lnTo>
                  <a:pt x="74676" y="1423416"/>
                </a:lnTo>
                <a:lnTo>
                  <a:pt x="74676" y="1443228"/>
                </a:lnTo>
                <a:lnTo>
                  <a:pt x="59435" y="1443228"/>
                </a:lnTo>
                <a:lnTo>
                  <a:pt x="67055" y="1435608"/>
                </a:lnTo>
                <a:lnTo>
                  <a:pt x="67055" y="1484376"/>
                </a:lnTo>
                <a:lnTo>
                  <a:pt x="47244" y="1484376"/>
                </a:lnTo>
                <a:lnTo>
                  <a:pt x="54863" y="1476756"/>
                </a:lnTo>
                <a:lnTo>
                  <a:pt x="54863" y="1493520"/>
                </a:lnTo>
                <a:lnTo>
                  <a:pt x="28955" y="1493520"/>
                </a:lnTo>
                <a:lnTo>
                  <a:pt x="38100" y="1485900"/>
                </a:lnTo>
                <a:lnTo>
                  <a:pt x="38100" y="1501140"/>
                </a:lnTo>
                <a:lnTo>
                  <a:pt x="19811" y="1501140"/>
                </a:lnTo>
                <a:lnTo>
                  <a:pt x="27432" y="1493520"/>
                </a:lnTo>
                <a:lnTo>
                  <a:pt x="27432" y="1527048"/>
                </a:lnTo>
                <a:lnTo>
                  <a:pt x="13715" y="1527048"/>
                </a:lnTo>
                <a:lnTo>
                  <a:pt x="21335" y="1517904"/>
                </a:lnTo>
                <a:lnTo>
                  <a:pt x="21335" y="1537716"/>
                </a:lnTo>
                <a:lnTo>
                  <a:pt x="7620" y="1537716"/>
                </a:lnTo>
                <a:lnTo>
                  <a:pt x="15239" y="1530096"/>
                </a:lnTo>
                <a:lnTo>
                  <a:pt x="15239" y="1556004"/>
                </a:lnTo>
                <a:lnTo>
                  <a:pt x="1523" y="1556004"/>
                </a:lnTo>
                <a:lnTo>
                  <a:pt x="1523" y="1539240"/>
                </a:lnTo>
                <a:lnTo>
                  <a:pt x="7620" y="1539240"/>
                </a:lnTo>
                <a:lnTo>
                  <a:pt x="0" y="1546860"/>
                </a:lnTo>
                <a:lnTo>
                  <a:pt x="0" y="1522476"/>
                </a:lnTo>
                <a:lnTo>
                  <a:pt x="13715" y="1522476"/>
                </a:lnTo>
                <a:lnTo>
                  <a:pt x="6095" y="1530096"/>
                </a:lnTo>
                <a:lnTo>
                  <a:pt x="6095" y="1510284"/>
                </a:lnTo>
                <a:lnTo>
                  <a:pt x="19811" y="1510284"/>
                </a:lnTo>
                <a:lnTo>
                  <a:pt x="12191" y="1517904"/>
                </a:lnTo>
                <a:lnTo>
                  <a:pt x="12191" y="1485900"/>
                </a:lnTo>
                <a:lnTo>
                  <a:pt x="28955" y="1485900"/>
                </a:lnTo>
                <a:lnTo>
                  <a:pt x="21335" y="1493520"/>
                </a:lnTo>
                <a:lnTo>
                  <a:pt x="21335" y="1478280"/>
                </a:lnTo>
                <a:lnTo>
                  <a:pt x="47244" y="1478280"/>
                </a:lnTo>
                <a:lnTo>
                  <a:pt x="39623" y="1485900"/>
                </a:lnTo>
                <a:lnTo>
                  <a:pt x="39623" y="1469136"/>
                </a:lnTo>
                <a:lnTo>
                  <a:pt x="59435" y="1469136"/>
                </a:lnTo>
                <a:lnTo>
                  <a:pt x="51815" y="1476756"/>
                </a:lnTo>
                <a:lnTo>
                  <a:pt x="51815" y="1427988"/>
                </a:lnTo>
                <a:lnTo>
                  <a:pt x="65532" y="1427988"/>
                </a:lnTo>
                <a:lnTo>
                  <a:pt x="57911" y="1435608"/>
                </a:lnTo>
                <a:lnTo>
                  <a:pt x="57911" y="1415796"/>
                </a:lnTo>
                <a:lnTo>
                  <a:pt x="76200" y="1415796"/>
                </a:lnTo>
                <a:lnTo>
                  <a:pt x="68579" y="1423416"/>
                </a:lnTo>
                <a:lnTo>
                  <a:pt x="68579" y="1399032"/>
                </a:lnTo>
                <a:lnTo>
                  <a:pt x="118871" y="1399032"/>
                </a:lnTo>
                <a:lnTo>
                  <a:pt x="111251" y="1406652"/>
                </a:lnTo>
                <a:lnTo>
                  <a:pt x="111251" y="1389888"/>
                </a:lnTo>
                <a:lnTo>
                  <a:pt x="140207" y="1389888"/>
                </a:lnTo>
                <a:lnTo>
                  <a:pt x="132588" y="1397508"/>
                </a:lnTo>
                <a:lnTo>
                  <a:pt x="132588" y="1379220"/>
                </a:lnTo>
                <a:lnTo>
                  <a:pt x="146303" y="1379220"/>
                </a:lnTo>
                <a:lnTo>
                  <a:pt x="138683" y="1386840"/>
                </a:lnTo>
                <a:lnTo>
                  <a:pt x="138683" y="1360932"/>
                </a:lnTo>
                <a:lnTo>
                  <a:pt x="158495" y="1360932"/>
                </a:lnTo>
                <a:lnTo>
                  <a:pt x="150876" y="1370076"/>
                </a:lnTo>
                <a:lnTo>
                  <a:pt x="150876" y="1353312"/>
                </a:lnTo>
                <a:lnTo>
                  <a:pt x="173735" y="1353312"/>
                </a:lnTo>
                <a:lnTo>
                  <a:pt x="166115" y="1360932"/>
                </a:lnTo>
                <a:lnTo>
                  <a:pt x="166115" y="1344168"/>
                </a:lnTo>
                <a:lnTo>
                  <a:pt x="185927" y="1344168"/>
                </a:lnTo>
                <a:lnTo>
                  <a:pt x="178307" y="1351788"/>
                </a:lnTo>
                <a:lnTo>
                  <a:pt x="178307" y="1331976"/>
                </a:lnTo>
                <a:lnTo>
                  <a:pt x="192023" y="1331976"/>
                </a:lnTo>
                <a:lnTo>
                  <a:pt x="184403" y="1341120"/>
                </a:lnTo>
                <a:lnTo>
                  <a:pt x="184403" y="1324356"/>
                </a:lnTo>
                <a:lnTo>
                  <a:pt x="198120" y="1324356"/>
                </a:lnTo>
                <a:lnTo>
                  <a:pt x="190500" y="1331976"/>
                </a:lnTo>
                <a:lnTo>
                  <a:pt x="190500" y="1315212"/>
                </a:lnTo>
                <a:lnTo>
                  <a:pt x="217932" y="1315212"/>
                </a:lnTo>
                <a:lnTo>
                  <a:pt x="210311" y="1322832"/>
                </a:lnTo>
                <a:lnTo>
                  <a:pt x="210311" y="1307592"/>
                </a:lnTo>
                <a:lnTo>
                  <a:pt x="224027" y="1307592"/>
                </a:lnTo>
                <a:lnTo>
                  <a:pt x="216407" y="1315212"/>
                </a:lnTo>
                <a:lnTo>
                  <a:pt x="216407" y="1304544"/>
                </a:lnTo>
                <a:lnTo>
                  <a:pt x="245363" y="1304544"/>
                </a:lnTo>
                <a:lnTo>
                  <a:pt x="237744" y="1312164"/>
                </a:lnTo>
                <a:lnTo>
                  <a:pt x="237744" y="1290828"/>
                </a:lnTo>
                <a:lnTo>
                  <a:pt x="251459" y="1290828"/>
                </a:lnTo>
                <a:lnTo>
                  <a:pt x="243839" y="1298448"/>
                </a:lnTo>
                <a:lnTo>
                  <a:pt x="243839" y="1283208"/>
                </a:lnTo>
                <a:lnTo>
                  <a:pt x="260603" y="1283208"/>
                </a:lnTo>
                <a:lnTo>
                  <a:pt x="252983" y="1290828"/>
                </a:lnTo>
                <a:lnTo>
                  <a:pt x="252983" y="1278636"/>
                </a:lnTo>
                <a:lnTo>
                  <a:pt x="269747" y="1278636"/>
                </a:lnTo>
                <a:lnTo>
                  <a:pt x="262127" y="1286256"/>
                </a:lnTo>
                <a:lnTo>
                  <a:pt x="262127" y="1271016"/>
                </a:lnTo>
                <a:lnTo>
                  <a:pt x="272795" y="1271016"/>
                </a:lnTo>
                <a:lnTo>
                  <a:pt x="265176" y="1278636"/>
                </a:lnTo>
                <a:lnTo>
                  <a:pt x="265176" y="1261872"/>
                </a:lnTo>
                <a:lnTo>
                  <a:pt x="278891" y="1261872"/>
                </a:lnTo>
                <a:lnTo>
                  <a:pt x="271271" y="1269492"/>
                </a:lnTo>
                <a:lnTo>
                  <a:pt x="271271" y="1254252"/>
                </a:lnTo>
                <a:lnTo>
                  <a:pt x="300227" y="1254252"/>
                </a:lnTo>
                <a:lnTo>
                  <a:pt x="292607" y="1261872"/>
                </a:lnTo>
                <a:lnTo>
                  <a:pt x="292607" y="1246632"/>
                </a:lnTo>
                <a:lnTo>
                  <a:pt x="315467" y="1246632"/>
                </a:lnTo>
                <a:lnTo>
                  <a:pt x="307847" y="1254252"/>
                </a:lnTo>
                <a:lnTo>
                  <a:pt x="307847" y="1242060"/>
                </a:lnTo>
                <a:lnTo>
                  <a:pt x="327659" y="1242060"/>
                </a:lnTo>
                <a:lnTo>
                  <a:pt x="320039" y="1249680"/>
                </a:lnTo>
                <a:lnTo>
                  <a:pt x="320039" y="1232916"/>
                </a:lnTo>
                <a:lnTo>
                  <a:pt x="365759" y="1232916"/>
                </a:lnTo>
                <a:lnTo>
                  <a:pt x="358139" y="1240536"/>
                </a:lnTo>
                <a:lnTo>
                  <a:pt x="358139" y="1229868"/>
                </a:lnTo>
                <a:lnTo>
                  <a:pt x="387095" y="1229868"/>
                </a:lnTo>
                <a:lnTo>
                  <a:pt x="379476" y="1237488"/>
                </a:lnTo>
                <a:lnTo>
                  <a:pt x="379476" y="1220724"/>
                </a:lnTo>
                <a:lnTo>
                  <a:pt x="417576" y="1220724"/>
                </a:lnTo>
                <a:lnTo>
                  <a:pt x="409956" y="1229868"/>
                </a:lnTo>
                <a:lnTo>
                  <a:pt x="409956" y="1211580"/>
                </a:lnTo>
                <a:lnTo>
                  <a:pt x="429767" y="1211580"/>
                </a:lnTo>
                <a:lnTo>
                  <a:pt x="422147" y="1220724"/>
                </a:lnTo>
                <a:lnTo>
                  <a:pt x="422147" y="1208532"/>
                </a:lnTo>
                <a:lnTo>
                  <a:pt x="458723" y="1208532"/>
                </a:lnTo>
                <a:lnTo>
                  <a:pt x="449579" y="1216152"/>
                </a:lnTo>
                <a:lnTo>
                  <a:pt x="449579" y="1200912"/>
                </a:lnTo>
                <a:lnTo>
                  <a:pt x="498347" y="1200912"/>
                </a:lnTo>
                <a:lnTo>
                  <a:pt x="490727" y="1208532"/>
                </a:lnTo>
                <a:lnTo>
                  <a:pt x="490727" y="1188720"/>
                </a:lnTo>
                <a:lnTo>
                  <a:pt x="507491" y="1188720"/>
                </a:lnTo>
                <a:lnTo>
                  <a:pt x="499871" y="1196340"/>
                </a:lnTo>
                <a:lnTo>
                  <a:pt x="499871" y="1179576"/>
                </a:lnTo>
                <a:lnTo>
                  <a:pt x="519683" y="1179576"/>
                </a:lnTo>
                <a:lnTo>
                  <a:pt x="512063" y="1187196"/>
                </a:lnTo>
                <a:lnTo>
                  <a:pt x="512063" y="1171956"/>
                </a:lnTo>
                <a:lnTo>
                  <a:pt x="528827" y="1171956"/>
                </a:lnTo>
                <a:lnTo>
                  <a:pt x="521207" y="1179576"/>
                </a:lnTo>
                <a:lnTo>
                  <a:pt x="521207" y="1158240"/>
                </a:lnTo>
                <a:lnTo>
                  <a:pt x="541020" y="1158240"/>
                </a:lnTo>
                <a:lnTo>
                  <a:pt x="533400" y="1165860"/>
                </a:lnTo>
                <a:lnTo>
                  <a:pt x="533400" y="1146048"/>
                </a:lnTo>
                <a:lnTo>
                  <a:pt x="553212" y="1146048"/>
                </a:lnTo>
                <a:lnTo>
                  <a:pt x="545591" y="1155192"/>
                </a:lnTo>
                <a:lnTo>
                  <a:pt x="545591" y="1138428"/>
                </a:lnTo>
                <a:lnTo>
                  <a:pt x="574547" y="1138428"/>
                </a:lnTo>
                <a:lnTo>
                  <a:pt x="566927" y="1146048"/>
                </a:lnTo>
                <a:lnTo>
                  <a:pt x="566927" y="1133856"/>
                </a:lnTo>
                <a:lnTo>
                  <a:pt x="583691" y="1133856"/>
                </a:lnTo>
                <a:lnTo>
                  <a:pt x="576071" y="1141476"/>
                </a:lnTo>
                <a:lnTo>
                  <a:pt x="576071" y="1126236"/>
                </a:lnTo>
                <a:lnTo>
                  <a:pt x="594359" y="1126236"/>
                </a:lnTo>
                <a:lnTo>
                  <a:pt x="585215" y="1133856"/>
                </a:lnTo>
                <a:lnTo>
                  <a:pt x="585215" y="1114044"/>
                </a:lnTo>
                <a:lnTo>
                  <a:pt x="600456" y="1114044"/>
                </a:lnTo>
                <a:lnTo>
                  <a:pt x="591312" y="1121664"/>
                </a:lnTo>
                <a:lnTo>
                  <a:pt x="591312" y="1100328"/>
                </a:lnTo>
                <a:lnTo>
                  <a:pt x="621791" y="1100328"/>
                </a:lnTo>
                <a:lnTo>
                  <a:pt x="612647" y="1107948"/>
                </a:lnTo>
                <a:lnTo>
                  <a:pt x="612647" y="1092708"/>
                </a:lnTo>
                <a:lnTo>
                  <a:pt x="629412" y="1092708"/>
                </a:lnTo>
                <a:lnTo>
                  <a:pt x="621791" y="1100328"/>
                </a:lnTo>
                <a:lnTo>
                  <a:pt x="621791" y="1085088"/>
                </a:lnTo>
                <a:lnTo>
                  <a:pt x="646176" y="1085088"/>
                </a:lnTo>
                <a:lnTo>
                  <a:pt x="638556" y="1092708"/>
                </a:lnTo>
                <a:lnTo>
                  <a:pt x="638556" y="1075944"/>
                </a:lnTo>
                <a:lnTo>
                  <a:pt x="652271" y="1075944"/>
                </a:lnTo>
                <a:lnTo>
                  <a:pt x="644651" y="1083564"/>
                </a:lnTo>
                <a:lnTo>
                  <a:pt x="644651" y="1068324"/>
                </a:lnTo>
                <a:lnTo>
                  <a:pt x="667512" y="1068324"/>
                </a:lnTo>
                <a:lnTo>
                  <a:pt x="659891" y="1075944"/>
                </a:lnTo>
                <a:lnTo>
                  <a:pt x="659891" y="1060704"/>
                </a:lnTo>
                <a:lnTo>
                  <a:pt x="676656" y="1060704"/>
                </a:lnTo>
                <a:lnTo>
                  <a:pt x="669035" y="1068324"/>
                </a:lnTo>
                <a:lnTo>
                  <a:pt x="669035" y="1054608"/>
                </a:lnTo>
                <a:lnTo>
                  <a:pt x="691895" y="1054608"/>
                </a:lnTo>
                <a:lnTo>
                  <a:pt x="684276" y="1062228"/>
                </a:lnTo>
                <a:lnTo>
                  <a:pt x="684276" y="1046988"/>
                </a:lnTo>
                <a:lnTo>
                  <a:pt x="697991" y="1046988"/>
                </a:lnTo>
                <a:lnTo>
                  <a:pt x="690371" y="1054608"/>
                </a:lnTo>
                <a:lnTo>
                  <a:pt x="690371" y="1039368"/>
                </a:lnTo>
                <a:lnTo>
                  <a:pt x="704088" y="1039368"/>
                </a:lnTo>
                <a:lnTo>
                  <a:pt x="696467" y="1046988"/>
                </a:lnTo>
                <a:lnTo>
                  <a:pt x="696467" y="1031748"/>
                </a:lnTo>
                <a:lnTo>
                  <a:pt x="716279" y="1031748"/>
                </a:lnTo>
                <a:lnTo>
                  <a:pt x="708659" y="1039368"/>
                </a:lnTo>
                <a:lnTo>
                  <a:pt x="708659" y="1022604"/>
                </a:lnTo>
                <a:lnTo>
                  <a:pt x="731520" y="1022604"/>
                </a:lnTo>
                <a:lnTo>
                  <a:pt x="723900" y="1030224"/>
                </a:lnTo>
                <a:lnTo>
                  <a:pt x="723900" y="1014984"/>
                </a:lnTo>
                <a:lnTo>
                  <a:pt x="737615" y="1014984"/>
                </a:lnTo>
                <a:lnTo>
                  <a:pt x="729995" y="1022604"/>
                </a:lnTo>
                <a:lnTo>
                  <a:pt x="729995" y="1005840"/>
                </a:lnTo>
                <a:lnTo>
                  <a:pt x="748283" y="1005840"/>
                </a:lnTo>
                <a:lnTo>
                  <a:pt x="740663" y="1014984"/>
                </a:lnTo>
                <a:lnTo>
                  <a:pt x="740663" y="996696"/>
                </a:lnTo>
                <a:lnTo>
                  <a:pt x="787907" y="996696"/>
                </a:lnTo>
                <a:lnTo>
                  <a:pt x="780288" y="1005840"/>
                </a:lnTo>
                <a:lnTo>
                  <a:pt x="780288" y="993648"/>
                </a:lnTo>
                <a:lnTo>
                  <a:pt x="815339" y="993648"/>
                </a:lnTo>
                <a:lnTo>
                  <a:pt x="807720" y="1001268"/>
                </a:lnTo>
                <a:lnTo>
                  <a:pt x="807720" y="981456"/>
                </a:lnTo>
                <a:lnTo>
                  <a:pt x="818388" y="981456"/>
                </a:lnTo>
                <a:lnTo>
                  <a:pt x="810767" y="989076"/>
                </a:lnTo>
                <a:lnTo>
                  <a:pt x="810767" y="972312"/>
                </a:lnTo>
                <a:lnTo>
                  <a:pt x="833627" y="972312"/>
                </a:lnTo>
                <a:lnTo>
                  <a:pt x="826007" y="979932"/>
                </a:lnTo>
                <a:lnTo>
                  <a:pt x="826007" y="964692"/>
                </a:lnTo>
                <a:lnTo>
                  <a:pt x="839723" y="964692"/>
                </a:lnTo>
                <a:lnTo>
                  <a:pt x="832103" y="972312"/>
                </a:lnTo>
                <a:lnTo>
                  <a:pt x="832103" y="957072"/>
                </a:lnTo>
                <a:lnTo>
                  <a:pt x="876300" y="957072"/>
                </a:lnTo>
                <a:lnTo>
                  <a:pt x="868679" y="964692"/>
                </a:lnTo>
                <a:lnTo>
                  <a:pt x="868679" y="952500"/>
                </a:lnTo>
                <a:lnTo>
                  <a:pt x="911351" y="952500"/>
                </a:lnTo>
                <a:lnTo>
                  <a:pt x="902207" y="960120"/>
                </a:lnTo>
                <a:lnTo>
                  <a:pt x="902207" y="943356"/>
                </a:lnTo>
                <a:lnTo>
                  <a:pt x="917447" y="943356"/>
                </a:lnTo>
                <a:lnTo>
                  <a:pt x="909827" y="950976"/>
                </a:lnTo>
                <a:lnTo>
                  <a:pt x="909827" y="935736"/>
                </a:lnTo>
                <a:lnTo>
                  <a:pt x="932688" y="935736"/>
                </a:lnTo>
                <a:lnTo>
                  <a:pt x="925067" y="943356"/>
                </a:lnTo>
                <a:lnTo>
                  <a:pt x="925067" y="931164"/>
                </a:lnTo>
                <a:lnTo>
                  <a:pt x="944879" y="931164"/>
                </a:lnTo>
                <a:lnTo>
                  <a:pt x="937259" y="940308"/>
                </a:lnTo>
                <a:lnTo>
                  <a:pt x="937259" y="922020"/>
                </a:lnTo>
                <a:lnTo>
                  <a:pt x="984503" y="922020"/>
                </a:lnTo>
                <a:lnTo>
                  <a:pt x="976883" y="931164"/>
                </a:lnTo>
                <a:lnTo>
                  <a:pt x="976883" y="914400"/>
                </a:lnTo>
                <a:lnTo>
                  <a:pt x="1002791" y="914400"/>
                </a:lnTo>
                <a:lnTo>
                  <a:pt x="995171" y="922020"/>
                </a:lnTo>
                <a:lnTo>
                  <a:pt x="995171" y="906780"/>
                </a:lnTo>
                <a:lnTo>
                  <a:pt x="1018032" y="906780"/>
                </a:lnTo>
                <a:lnTo>
                  <a:pt x="1010412" y="914400"/>
                </a:lnTo>
                <a:lnTo>
                  <a:pt x="1010412" y="903732"/>
                </a:lnTo>
                <a:lnTo>
                  <a:pt x="1034795" y="903732"/>
                </a:lnTo>
                <a:lnTo>
                  <a:pt x="1027176" y="911352"/>
                </a:lnTo>
                <a:lnTo>
                  <a:pt x="1027176" y="894588"/>
                </a:lnTo>
                <a:lnTo>
                  <a:pt x="1039367" y="894588"/>
                </a:lnTo>
                <a:lnTo>
                  <a:pt x="1031747" y="902208"/>
                </a:lnTo>
                <a:lnTo>
                  <a:pt x="1031747" y="885444"/>
                </a:lnTo>
                <a:lnTo>
                  <a:pt x="1050035" y="885444"/>
                </a:lnTo>
                <a:lnTo>
                  <a:pt x="1042415" y="894588"/>
                </a:lnTo>
                <a:lnTo>
                  <a:pt x="1042415" y="877824"/>
                </a:lnTo>
                <a:lnTo>
                  <a:pt x="1083563" y="877824"/>
                </a:lnTo>
                <a:lnTo>
                  <a:pt x="1075944" y="885444"/>
                </a:lnTo>
                <a:lnTo>
                  <a:pt x="1075944" y="865632"/>
                </a:lnTo>
                <a:lnTo>
                  <a:pt x="1101851" y="865632"/>
                </a:lnTo>
                <a:lnTo>
                  <a:pt x="1094232" y="873252"/>
                </a:lnTo>
                <a:lnTo>
                  <a:pt x="1094232" y="853440"/>
                </a:lnTo>
                <a:lnTo>
                  <a:pt x="1126235" y="853440"/>
                </a:lnTo>
                <a:lnTo>
                  <a:pt x="1118615" y="861060"/>
                </a:lnTo>
                <a:lnTo>
                  <a:pt x="1118615" y="844296"/>
                </a:lnTo>
                <a:lnTo>
                  <a:pt x="1170432" y="844296"/>
                </a:lnTo>
                <a:lnTo>
                  <a:pt x="1162811" y="851916"/>
                </a:lnTo>
                <a:lnTo>
                  <a:pt x="1162811" y="836676"/>
                </a:lnTo>
                <a:lnTo>
                  <a:pt x="1179575" y="836676"/>
                </a:lnTo>
                <a:lnTo>
                  <a:pt x="1170432" y="844296"/>
                </a:lnTo>
                <a:lnTo>
                  <a:pt x="1170432" y="829056"/>
                </a:lnTo>
                <a:lnTo>
                  <a:pt x="1197863" y="829056"/>
                </a:lnTo>
                <a:lnTo>
                  <a:pt x="1190244" y="836676"/>
                </a:lnTo>
                <a:lnTo>
                  <a:pt x="1190244" y="824484"/>
                </a:lnTo>
                <a:lnTo>
                  <a:pt x="1207008" y="824484"/>
                </a:lnTo>
                <a:lnTo>
                  <a:pt x="1199387" y="832104"/>
                </a:lnTo>
                <a:lnTo>
                  <a:pt x="1199387" y="815340"/>
                </a:lnTo>
                <a:lnTo>
                  <a:pt x="1225296" y="815340"/>
                </a:lnTo>
                <a:lnTo>
                  <a:pt x="1217675" y="822960"/>
                </a:lnTo>
                <a:lnTo>
                  <a:pt x="1217675" y="807720"/>
                </a:lnTo>
                <a:lnTo>
                  <a:pt x="1234439" y="807720"/>
                </a:lnTo>
                <a:lnTo>
                  <a:pt x="1226820" y="815340"/>
                </a:lnTo>
                <a:lnTo>
                  <a:pt x="1226820" y="800100"/>
                </a:lnTo>
                <a:lnTo>
                  <a:pt x="1257299" y="800100"/>
                </a:lnTo>
                <a:lnTo>
                  <a:pt x="1248156" y="807720"/>
                </a:lnTo>
                <a:lnTo>
                  <a:pt x="1248156" y="790956"/>
                </a:lnTo>
                <a:lnTo>
                  <a:pt x="1284732" y="790956"/>
                </a:lnTo>
                <a:lnTo>
                  <a:pt x="1275587" y="798576"/>
                </a:lnTo>
                <a:lnTo>
                  <a:pt x="1275587" y="771144"/>
                </a:lnTo>
                <a:lnTo>
                  <a:pt x="1315211" y="771144"/>
                </a:lnTo>
                <a:lnTo>
                  <a:pt x="1306068" y="778764"/>
                </a:lnTo>
                <a:lnTo>
                  <a:pt x="1306068" y="757428"/>
                </a:lnTo>
                <a:lnTo>
                  <a:pt x="1318260" y="757428"/>
                </a:lnTo>
                <a:lnTo>
                  <a:pt x="1310639" y="765048"/>
                </a:lnTo>
                <a:lnTo>
                  <a:pt x="1310639" y="749808"/>
                </a:lnTo>
                <a:lnTo>
                  <a:pt x="1357884" y="749808"/>
                </a:lnTo>
                <a:lnTo>
                  <a:pt x="1350263" y="757428"/>
                </a:lnTo>
                <a:lnTo>
                  <a:pt x="1350263" y="742188"/>
                </a:lnTo>
                <a:lnTo>
                  <a:pt x="1385315" y="742188"/>
                </a:lnTo>
                <a:lnTo>
                  <a:pt x="1377696" y="749808"/>
                </a:lnTo>
                <a:lnTo>
                  <a:pt x="1377696" y="736092"/>
                </a:lnTo>
                <a:lnTo>
                  <a:pt x="1421891" y="736092"/>
                </a:lnTo>
                <a:lnTo>
                  <a:pt x="1414272" y="745236"/>
                </a:lnTo>
                <a:lnTo>
                  <a:pt x="1414272" y="733044"/>
                </a:lnTo>
                <a:lnTo>
                  <a:pt x="1447799" y="733044"/>
                </a:lnTo>
                <a:lnTo>
                  <a:pt x="1438656" y="740664"/>
                </a:lnTo>
                <a:lnTo>
                  <a:pt x="1438656" y="725424"/>
                </a:lnTo>
                <a:lnTo>
                  <a:pt x="1463039" y="725424"/>
                </a:lnTo>
                <a:lnTo>
                  <a:pt x="1453896" y="733044"/>
                </a:lnTo>
                <a:lnTo>
                  <a:pt x="1453896" y="717804"/>
                </a:lnTo>
                <a:lnTo>
                  <a:pt x="1469135" y="717804"/>
                </a:lnTo>
                <a:lnTo>
                  <a:pt x="1461515" y="725424"/>
                </a:lnTo>
                <a:lnTo>
                  <a:pt x="1461515" y="711708"/>
                </a:lnTo>
                <a:lnTo>
                  <a:pt x="1484375" y="711708"/>
                </a:lnTo>
                <a:lnTo>
                  <a:pt x="1476756" y="719328"/>
                </a:lnTo>
                <a:lnTo>
                  <a:pt x="1476756" y="699516"/>
                </a:lnTo>
                <a:lnTo>
                  <a:pt x="1499615" y="699516"/>
                </a:lnTo>
                <a:lnTo>
                  <a:pt x="1491996" y="708660"/>
                </a:lnTo>
                <a:lnTo>
                  <a:pt x="1491996" y="688848"/>
                </a:lnTo>
                <a:lnTo>
                  <a:pt x="1542287" y="688848"/>
                </a:lnTo>
                <a:lnTo>
                  <a:pt x="1534668" y="696468"/>
                </a:lnTo>
                <a:lnTo>
                  <a:pt x="1534668" y="679704"/>
                </a:lnTo>
                <a:lnTo>
                  <a:pt x="1552956" y="679704"/>
                </a:lnTo>
                <a:lnTo>
                  <a:pt x="1543811" y="687324"/>
                </a:lnTo>
                <a:lnTo>
                  <a:pt x="1543811" y="670560"/>
                </a:lnTo>
                <a:lnTo>
                  <a:pt x="1559051" y="670560"/>
                </a:lnTo>
                <a:lnTo>
                  <a:pt x="1551432" y="679704"/>
                </a:lnTo>
                <a:lnTo>
                  <a:pt x="1551432" y="667512"/>
                </a:lnTo>
                <a:lnTo>
                  <a:pt x="1568196" y="667512"/>
                </a:lnTo>
                <a:lnTo>
                  <a:pt x="1559051" y="675132"/>
                </a:lnTo>
                <a:lnTo>
                  <a:pt x="1559051" y="658368"/>
                </a:lnTo>
                <a:lnTo>
                  <a:pt x="1580387" y="658368"/>
                </a:lnTo>
                <a:lnTo>
                  <a:pt x="1572768" y="665988"/>
                </a:lnTo>
                <a:lnTo>
                  <a:pt x="1572768" y="643128"/>
                </a:lnTo>
                <a:lnTo>
                  <a:pt x="1601723" y="643128"/>
                </a:lnTo>
                <a:lnTo>
                  <a:pt x="1594103" y="650748"/>
                </a:lnTo>
                <a:lnTo>
                  <a:pt x="1594103" y="629412"/>
                </a:lnTo>
                <a:lnTo>
                  <a:pt x="1647444" y="629412"/>
                </a:lnTo>
                <a:lnTo>
                  <a:pt x="1639823" y="637032"/>
                </a:lnTo>
                <a:lnTo>
                  <a:pt x="1639823" y="624840"/>
                </a:lnTo>
                <a:lnTo>
                  <a:pt x="1679448" y="624840"/>
                </a:lnTo>
                <a:lnTo>
                  <a:pt x="1670303" y="633984"/>
                </a:lnTo>
                <a:lnTo>
                  <a:pt x="1670303" y="617220"/>
                </a:lnTo>
                <a:lnTo>
                  <a:pt x="1691639" y="617220"/>
                </a:lnTo>
                <a:lnTo>
                  <a:pt x="1684020" y="624840"/>
                </a:lnTo>
                <a:lnTo>
                  <a:pt x="1684020" y="605028"/>
                </a:lnTo>
                <a:lnTo>
                  <a:pt x="1706879" y="605028"/>
                </a:lnTo>
                <a:lnTo>
                  <a:pt x="1699260" y="612648"/>
                </a:lnTo>
                <a:lnTo>
                  <a:pt x="1699260" y="592836"/>
                </a:lnTo>
                <a:lnTo>
                  <a:pt x="1749551" y="592836"/>
                </a:lnTo>
                <a:lnTo>
                  <a:pt x="1741932" y="600456"/>
                </a:lnTo>
                <a:lnTo>
                  <a:pt x="1741932" y="571500"/>
                </a:lnTo>
                <a:lnTo>
                  <a:pt x="1758696" y="571500"/>
                </a:lnTo>
                <a:lnTo>
                  <a:pt x="1751075" y="579120"/>
                </a:lnTo>
                <a:lnTo>
                  <a:pt x="1751075" y="563880"/>
                </a:lnTo>
                <a:lnTo>
                  <a:pt x="1770887" y="563880"/>
                </a:lnTo>
                <a:lnTo>
                  <a:pt x="1763268" y="571500"/>
                </a:lnTo>
                <a:lnTo>
                  <a:pt x="1763268" y="559308"/>
                </a:lnTo>
                <a:lnTo>
                  <a:pt x="1801368" y="559308"/>
                </a:lnTo>
                <a:lnTo>
                  <a:pt x="1793748" y="568452"/>
                </a:lnTo>
                <a:lnTo>
                  <a:pt x="1793748" y="554736"/>
                </a:lnTo>
                <a:lnTo>
                  <a:pt x="1836420" y="554736"/>
                </a:lnTo>
                <a:lnTo>
                  <a:pt x="1827275" y="562356"/>
                </a:lnTo>
                <a:lnTo>
                  <a:pt x="1827275" y="542544"/>
                </a:lnTo>
                <a:lnTo>
                  <a:pt x="1876044" y="542544"/>
                </a:lnTo>
                <a:lnTo>
                  <a:pt x="1868423" y="550164"/>
                </a:lnTo>
                <a:lnTo>
                  <a:pt x="1868423" y="539496"/>
                </a:lnTo>
                <a:lnTo>
                  <a:pt x="1943099" y="539496"/>
                </a:lnTo>
                <a:lnTo>
                  <a:pt x="1935479" y="547116"/>
                </a:lnTo>
                <a:lnTo>
                  <a:pt x="1935479" y="534924"/>
                </a:lnTo>
                <a:lnTo>
                  <a:pt x="1959863" y="534924"/>
                </a:lnTo>
                <a:lnTo>
                  <a:pt x="1952244" y="542544"/>
                </a:lnTo>
                <a:lnTo>
                  <a:pt x="1952244" y="521208"/>
                </a:lnTo>
                <a:lnTo>
                  <a:pt x="2002535" y="521208"/>
                </a:lnTo>
                <a:lnTo>
                  <a:pt x="1994915" y="530352"/>
                </a:lnTo>
                <a:lnTo>
                  <a:pt x="1994915" y="513588"/>
                </a:lnTo>
                <a:lnTo>
                  <a:pt x="2020823" y="513588"/>
                </a:lnTo>
                <a:lnTo>
                  <a:pt x="2013203" y="521208"/>
                </a:lnTo>
                <a:lnTo>
                  <a:pt x="2013203" y="501396"/>
                </a:lnTo>
                <a:lnTo>
                  <a:pt x="2069591" y="501396"/>
                </a:lnTo>
                <a:lnTo>
                  <a:pt x="2061972" y="509016"/>
                </a:lnTo>
                <a:lnTo>
                  <a:pt x="2061972" y="493776"/>
                </a:lnTo>
                <a:lnTo>
                  <a:pt x="2101596" y="493776"/>
                </a:lnTo>
                <a:lnTo>
                  <a:pt x="2093975" y="501396"/>
                </a:lnTo>
                <a:lnTo>
                  <a:pt x="2093975" y="481584"/>
                </a:lnTo>
                <a:lnTo>
                  <a:pt x="2113787" y="481584"/>
                </a:lnTo>
                <a:lnTo>
                  <a:pt x="2106168" y="489204"/>
                </a:lnTo>
                <a:lnTo>
                  <a:pt x="2106168" y="467868"/>
                </a:lnTo>
                <a:lnTo>
                  <a:pt x="2467356" y="467868"/>
                </a:lnTo>
                <a:lnTo>
                  <a:pt x="2459735" y="475488"/>
                </a:lnTo>
                <a:lnTo>
                  <a:pt x="2459735" y="460248"/>
                </a:lnTo>
                <a:lnTo>
                  <a:pt x="2490215" y="460248"/>
                </a:lnTo>
                <a:lnTo>
                  <a:pt x="2482596" y="467868"/>
                </a:lnTo>
                <a:lnTo>
                  <a:pt x="2482596" y="452628"/>
                </a:lnTo>
                <a:lnTo>
                  <a:pt x="2526792" y="452628"/>
                </a:lnTo>
                <a:lnTo>
                  <a:pt x="2519172" y="460248"/>
                </a:lnTo>
                <a:lnTo>
                  <a:pt x="2519172" y="438912"/>
                </a:lnTo>
                <a:lnTo>
                  <a:pt x="2532887" y="438912"/>
                </a:lnTo>
                <a:lnTo>
                  <a:pt x="2525268" y="448056"/>
                </a:lnTo>
                <a:lnTo>
                  <a:pt x="2525268" y="428244"/>
                </a:lnTo>
                <a:lnTo>
                  <a:pt x="2538984" y="428244"/>
                </a:lnTo>
                <a:lnTo>
                  <a:pt x="2531363" y="435864"/>
                </a:lnTo>
                <a:lnTo>
                  <a:pt x="2531363" y="409956"/>
                </a:lnTo>
                <a:lnTo>
                  <a:pt x="2569463" y="409956"/>
                </a:lnTo>
                <a:lnTo>
                  <a:pt x="2561844" y="419100"/>
                </a:lnTo>
                <a:lnTo>
                  <a:pt x="2561844" y="393192"/>
                </a:lnTo>
                <a:lnTo>
                  <a:pt x="2674620" y="393192"/>
                </a:lnTo>
                <a:lnTo>
                  <a:pt x="2666999" y="400812"/>
                </a:lnTo>
                <a:lnTo>
                  <a:pt x="2666999" y="382524"/>
                </a:lnTo>
                <a:lnTo>
                  <a:pt x="2692908" y="382524"/>
                </a:lnTo>
                <a:lnTo>
                  <a:pt x="2685287" y="390144"/>
                </a:lnTo>
                <a:lnTo>
                  <a:pt x="2685287" y="373380"/>
                </a:lnTo>
                <a:lnTo>
                  <a:pt x="2708148" y="373380"/>
                </a:lnTo>
                <a:lnTo>
                  <a:pt x="2700527" y="382524"/>
                </a:lnTo>
                <a:lnTo>
                  <a:pt x="2700527" y="356616"/>
                </a:lnTo>
                <a:lnTo>
                  <a:pt x="2781299" y="356616"/>
                </a:lnTo>
                <a:lnTo>
                  <a:pt x="2773680" y="364236"/>
                </a:lnTo>
                <a:lnTo>
                  <a:pt x="2773680" y="344424"/>
                </a:lnTo>
                <a:lnTo>
                  <a:pt x="2788920" y="344424"/>
                </a:lnTo>
                <a:lnTo>
                  <a:pt x="2779775" y="352044"/>
                </a:lnTo>
                <a:lnTo>
                  <a:pt x="2779775" y="332232"/>
                </a:lnTo>
                <a:lnTo>
                  <a:pt x="2828544" y="332232"/>
                </a:lnTo>
                <a:lnTo>
                  <a:pt x="2820923" y="339852"/>
                </a:lnTo>
                <a:lnTo>
                  <a:pt x="2820923" y="324612"/>
                </a:lnTo>
                <a:lnTo>
                  <a:pt x="2849880" y="324612"/>
                </a:lnTo>
                <a:lnTo>
                  <a:pt x="2842260" y="332232"/>
                </a:lnTo>
                <a:lnTo>
                  <a:pt x="2842260" y="307848"/>
                </a:lnTo>
                <a:lnTo>
                  <a:pt x="2915411" y="307848"/>
                </a:lnTo>
                <a:lnTo>
                  <a:pt x="2906268" y="315468"/>
                </a:lnTo>
                <a:lnTo>
                  <a:pt x="2906268" y="295656"/>
                </a:lnTo>
                <a:lnTo>
                  <a:pt x="2951987" y="295656"/>
                </a:lnTo>
                <a:lnTo>
                  <a:pt x="2944368" y="303276"/>
                </a:lnTo>
                <a:lnTo>
                  <a:pt x="2944368" y="281940"/>
                </a:lnTo>
                <a:lnTo>
                  <a:pt x="2976372" y="281940"/>
                </a:lnTo>
                <a:lnTo>
                  <a:pt x="2968751" y="289560"/>
                </a:lnTo>
                <a:lnTo>
                  <a:pt x="2968751" y="265176"/>
                </a:lnTo>
                <a:lnTo>
                  <a:pt x="3041903" y="265176"/>
                </a:lnTo>
                <a:lnTo>
                  <a:pt x="3032760" y="272796"/>
                </a:lnTo>
                <a:lnTo>
                  <a:pt x="3032760" y="249936"/>
                </a:lnTo>
                <a:lnTo>
                  <a:pt x="3310127" y="249936"/>
                </a:lnTo>
                <a:lnTo>
                  <a:pt x="3300984" y="257556"/>
                </a:lnTo>
                <a:lnTo>
                  <a:pt x="3300984" y="228600"/>
                </a:lnTo>
                <a:lnTo>
                  <a:pt x="3361944" y="228600"/>
                </a:lnTo>
                <a:lnTo>
                  <a:pt x="3354323" y="236220"/>
                </a:lnTo>
                <a:lnTo>
                  <a:pt x="3354323" y="207264"/>
                </a:lnTo>
                <a:lnTo>
                  <a:pt x="3401568" y="207264"/>
                </a:lnTo>
                <a:lnTo>
                  <a:pt x="3393948" y="214884"/>
                </a:lnTo>
                <a:lnTo>
                  <a:pt x="3393948" y="185928"/>
                </a:lnTo>
                <a:lnTo>
                  <a:pt x="3430523" y="185928"/>
                </a:lnTo>
                <a:lnTo>
                  <a:pt x="3421380" y="195072"/>
                </a:lnTo>
                <a:lnTo>
                  <a:pt x="3421380" y="167640"/>
                </a:lnTo>
                <a:lnTo>
                  <a:pt x="3457956" y="167640"/>
                </a:lnTo>
                <a:lnTo>
                  <a:pt x="3450335" y="175260"/>
                </a:lnTo>
                <a:lnTo>
                  <a:pt x="3450335" y="141732"/>
                </a:lnTo>
                <a:lnTo>
                  <a:pt x="3528060" y="141732"/>
                </a:lnTo>
                <a:lnTo>
                  <a:pt x="3520439" y="149352"/>
                </a:lnTo>
                <a:lnTo>
                  <a:pt x="3520439" y="124968"/>
                </a:lnTo>
                <a:lnTo>
                  <a:pt x="3543299" y="124968"/>
                </a:lnTo>
                <a:lnTo>
                  <a:pt x="3535680" y="132588"/>
                </a:lnTo>
                <a:lnTo>
                  <a:pt x="3535680" y="92964"/>
                </a:lnTo>
                <a:lnTo>
                  <a:pt x="3549396" y="92964"/>
                </a:lnTo>
                <a:lnTo>
                  <a:pt x="3541775" y="100584"/>
                </a:lnTo>
                <a:lnTo>
                  <a:pt x="3541775" y="67056"/>
                </a:lnTo>
                <a:lnTo>
                  <a:pt x="3563111" y="67056"/>
                </a:lnTo>
                <a:lnTo>
                  <a:pt x="3555492" y="74676"/>
                </a:lnTo>
                <a:lnTo>
                  <a:pt x="3555492" y="35052"/>
                </a:lnTo>
                <a:lnTo>
                  <a:pt x="3784092" y="35052"/>
                </a:lnTo>
                <a:lnTo>
                  <a:pt x="3776472" y="42672"/>
                </a:lnTo>
                <a:lnTo>
                  <a:pt x="3776472" y="0"/>
                </a:lnTo>
                <a:lnTo>
                  <a:pt x="4015739" y="0"/>
                </a:lnTo>
                <a:lnTo>
                  <a:pt x="4015739" y="16764"/>
                </a:lnTo>
              </a:path>
            </a:pathLst>
          </a:custGeom>
          <a:solidFill>
            <a:srgbClr val="19325C"/>
          </a:solidFill>
          <a:ln w="12700" cap="flat" cmpd="sng" algn="ctr">
            <a:solidFill>
              <a:srgbClr val="8C8ADE">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18" name="TextBox 117">
            <a:extLst>
              <a:ext uri="{FF2B5EF4-FFF2-40B4-BE49-F238E27FC236}">
                <a16:creationId xmlns:a16="http://schemas.microsoft.com/office/drawing/2014/main" id="{8980E3FF-1EC8-49C8-836A-3DC4D2B06052}"/>
              </a:ext>
            </a:extLst>
          </p:cNvPr>
          <p:cNvSpPr txBox="1"/>
          <p:nvPr/>
        </p:nvSpPr>
        <p:spPr>
          <a:xfrm rot="16200000">
            <a:off x="-414032" y="3404707"/>
            <a:ext cx="1936428" cy="171850"/>
          </a:xfrm>
          <a:prstGeom prst="rect">
            <a:avLst/>
          </a:prstGeom>
          <a:noFill/>
        </p:spPr>
        <p:txBody>
          <a:bodyPr wrap="none" lIns="0" tIns="0" rIns="0" bIns="41029" rtlCol="0">
            <a:spAutoFit/>
          </a:bodyPr>
          <a:lstStyle/>
          <a:p>
            <a:pPr defTabSz="914400">
              <a:lnSpc>
                <a:spcPts val="987"/>
              </a:lnSpc>
            </a:pPr>
            <a:r>
              <a:rPr lang="en-US" altLang="zh-CN" sz="1200" b="1" dirty="0">
                <a:solidFill>
                  <a:prstClr val="black">
                    <a:lumMod val="75000"/>
                    <a:lumOff val="25000"/>
                  </a:prstClr>
                </a:solidFill>
                <a:latin typeface="Arial Narrow" panose="020B0606020202030204" pitchFamily="34" charset="0"/>
                <a:cs typeface="Helvetica-Bold" pitchFamily="18" charset="0"/>
              </a:rPr>
              <a:t>Patients</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with</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outcome</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event</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119" name="TextBox 1">
            <a:extLst>
              <a:ext uri="{FF2B5EF4-FFF2-40B4-BE49-F238E27FC236}">
                <a16:creationId xmlns:a16="http://schemas.microsoft.com/office/drawing/2014/main" id="{D15E18F1-7B65-4E26-BE93-5BCED36A665E}"/>
              </a:ext>
            </a:extLst>
          </p:cNvPr>
          <p:cNvSpPr txBox="1"/>
          <p:nvPr/>
        </p:nvSpPr>
        <p:spPr>
          <a:xfrm rot="16200000">
            <a:off x="3863973" y="3461122"/>
            <a:ext cx="1404231" cy="171850"/>
          </a:xfrm>
          <a:prstGeom prst="rect">
            <a:avLst/>
          </a:prstGeom>
          <a:noFill/>
        </p:spPr>
        <p:txBody>
          <a:bodyPr wrap="none" lIns="0" tIns="0" rIns="0" bIns="41029" rtlCol="0">
            <a:spAutoFit/>
          </a:bodyPr>
          <a:lstStyle/>
          <a:p>
            <a:pPr defTabSz="914400">
              <a:lnSpc>
                <a:spcPts val="987"/>
              </a:lnSpc>
            </a:pPr>
            <a:r>
              <a:rPr lang="en-US" altLang="zh-CN" sz="1200" b="1" dirty="0">
                <a:solidFill>
                  <a:prstClr val="black">
                    <a:lumMod val="75000"/>
                    <a:lumOff val="25000"/>
                  </a:prstClr>
                </a:solidFill>
                <a:latin typeface="Arial Narrow" panose="020B0606020202030204" pitchFamily="34" charset="0"/>
                <a:cs typeface="Helvetica-Bold" pitchFamily="18" charset="0"/>
              </a:rPr>
              <a:t>Probability</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of</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event</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120" name="TextBox 1">
            <a:extLst>
              <a:ext uri="{FF2B5EF4-FFF2-40B4-BE49-F238E27FC236}">
                <a16:creationId xmlns:a16="http://schemas.microsoft.com/office/drawing/2014/main" id="{8DB06D87-2954-4DB5-A3CC-FF211C9EF49D}"/>
              </a:ext>
            </a:extLst>
          </p:cNvPr>
          <p:cNvSpPr txBox="1"/>
          <p:nvPr/>
        </p:nvSpPr>
        <p:spPr>
          <a:xfrm>
            <a:off x="808182" y="4684059"/>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21" name="TextBox 1">
            <a:extLst>
              <a:ext uri="{FF2B5EF4-FFF2-40B4-BE49-F238E27FC236}">
                <a16:creationId xmlns:a16="http://schemas.microsoft.com/office/drawing/2014/main" id="{8528B444-C564-4D60-925C-CE452E9C66D7}"/>
              </a:ext>
            </a:extLst>
          </p:cNvPr>
          <p:cNvSpPr txBox="1"/>
          <p:nvPr/>
        </p:nvSpPr>
        <p:spPr>
          <a:xfrm>
            <a:off x="738909" y="3025588"/>
            <a:ext cx="133370" cy="1668157"/>
          </a:xfrm>
          <a:prstGeom prst="rect">
            <a:avLst/>
          </a:prstGeom>
          <a:noFill/>
        </p:spPr>
        <p:txBody>
          <a:bodyPr wrap="none" lIns="0" tIns="0" rIns="0" bIns="41029" rtlCol="0">
            <a:spAutoFit/>
          </a:bodyPr>
          <a:lstStyle/>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12</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6</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2</a:t>
            </a:r>
          </a:p>
        </p:txBody>
      </p:sp>
      <p:sp>
        <p:nvSpPr>
          <p:cNvPr id="122" name="TextBox 1">
            <a:extLst>
              <a:ext uri="{FF2B5EF4-FFF2-40B4-BE49-F238E27FC236}">
                <a16:creationId xmlns:a16="http://schemas.microsoft.com/office/drawing/2014/main" id="{CA1DFFC5-DE46-451E-AA49-BF25EE0D77D9}"/>
              </a:ext>
            </a:extLst>
          </p:cNvPr>
          <p:cNvSpPr txBox="1"/>
          <p:nvPr/>
        </p:nvSpPr>
        <p:spPr>
          <a:xfrm>
            <a:off x="738909" y="2263588"/>
            <a:ext cx="128240" cy="656983"/>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16</a:t>
            </a:r>
          </a:p>
        </p:txBody>
      </p:sp>
      <p:sp>
        <p:nvSpPr>
          <p:cNvPr id="123" name="TextBox 1">
            <a:extLst>
              <a:ext uri="{FF2B5EF4-FFF2-40B4-BE49-F238E27FC236}">
                <a16:creationId xmlns:a16="http://schemas.microsoft.com/office/drawing/2014/main" id="{C150BCB5-7C2E-4CA5-A975-CD37204B5ADD}"/>
              </a:ext>
            </a:extLst>
          </p:cNvPr>
          <p:cNvSpPr txBox="1"/>
          <p:nvPr/>
        </p:nvSpPr>
        <p:spPr>
          <a:xfrm>
            <a:off x="993446" y="4863224"/>
            <a:ext cx="1633376" cy="910578"/>
          </a:xfrm>
          <a:prstGeom prst="rect">
            <a:avLst/>
          </a:prstGeom>
          <a:noFill/>
        </p:spPr>
        <p:txBody>
          <a:bodyPr wrap="square" lIns="0" tIns="0" rIns="0" bIns="41029" rtlCol="0">
            <a:spAutoFit/>
          </a:bodyPr>
          <a:lstStyle/>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Dabigatran </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(combined dose) dual therapy</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(n=1744)</a:t>
            </a:r>
          </a:p>
          <a:p>
            <a:pPr defTabSz="914400">
              <a:lnSpc>
                <a:spcPts val="987"/>
              </a:lnSpc>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124" name="TextBox 1">
            <a:extLst>
              <a:ext uri="{FF2B5EF4-FFF2-40B4-BE49-F238E27FC236}">
                <a16:creationId xmlns:a16="http://schemas.microsoft.com/office/drawing/2014/main" id="{0891DE02-703F-4310-8106-B8127C434546}"/>
              </a:ext>
            </a:extLst>
          </p:cNvPr>
          <p:cNvSpPr txBox="1"/>
          <p:nvPr/>
        </p:nvSpPr>
        <p:spPr>
          <a:xfrm>
            <a:off x="1603475" y="3137647"/>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13.7%</a:t>
            </a:r>
          </a:p>
        </p:txBody>
      </p:sp>
      <p:sp>
        <p:nvSpPr>
          <p:cNvPr id="125" name="TextBox 1">
            <a:extLst>
              <a:ext uri="{FF2B5EF4-FFF2-40B4-BE49-F238E27FC236}">
                <a16:creationId xmlns:a16="http://schemas.microsoft.com/office/drawing/2014/main" id="{ADBF4B12-8024-4AD7-AC05-739B9A8E0124}"/>
              </a:ext>
            </a:extLst>
          </p:cNvPr>
          <p:cNvSpPr txBox="1"/>
          <p:nvPr/>
        </p:nvSpPr>
        <p:spPr>
          <a:xfrm>
            <a:off x="3232986" y="3171265"/>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13.4%</a:t>
            </a:r>
          </a:p>
        </p:txBody>
      </p:sp>
      <p:sp>
        <p:nvSpPr>
          <p:cNvPr id="126" name="TextBox 1">
            <a:extLst>
              <a:ext uri="{FF2B5EF4-FFF2-40B4-BE49-F238E27FC236}">
                <a16:creationId xmlns:a16="http://schemas.microsoft.com/office/drawing/2014/main" id="{AF02DA8D-5ED6-426F-816C-95126CE832AF}"/>
              </a:ext>
            </a:extLst>
          </p:cNvPr>
          <p:cNvSpPr txBox="1"/>
          <p:nvPr/>
        </p:nvSpPr>
        <p:spPr>
          <a:xfrm>
            <a:off x="1814252" y="2576527"/>
            <a:ext cx="1681551" cy="359017"/>
          </a:xfrm>
          <a:prstGeom prst="rect">
            <a:avLst/>
          </a:prstGeom>
          <a:noFill/>
        </p:spPr>
        <p:txBody>
          <a:bodyPr wrap="none" lIns="0" tIns="0" rIns="0" bIns="41029" rtlCol="0">
            <a:spAutoFit/>
          </a:bodyPr>
          <a:lstStyle/>
          <a:p>
            <a:pPr defTabSz="914400">
              <a:lnSpc>
                <a:spcPts val="1077"/>
              </a:lnSpc>
              <a:tabLst>
                <a:tab pos="136764" algn="l"/>
              </a:tabLst>
            </a:pPr>
            <a:r>
              <a:rPr lang="en-US" altLang="zh-CN" sz="1200" b="1" dirty="0">
                <a:solidFill>
                  <a:prstClr val="black">
                    <a:lumMod val="75000"/>
                    <a:lumOff val="25000"/>
                  </a:prstClr>
                </a:solidFill>
                <a:latin typeface="Arial Narrow" panose="020B0606020202030204" pitchFamily="34" charset="0"/>
                <a:cs typeface="Helvetica-Bold" pitchFamily="18" charset="0"/>
              </a:rPr>
              <a:t>HR:</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1.04</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(95%</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CI:</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0.84–1.29)</a:t>
            </a:r>
          </a:p>
          <a:p>
            <a:pPr defTabSz="914400">
              <a:lnSpc>
                <a:spcPts val="1346"/>
              </a:lnSpc>
              <a:tabLst>
                <a:tab pos="136764" algn="l"/>
              </a:tabLst>
            </a:pPr>
            <a:r>
              <a:rPr lang="en-US" altLang="zh-CN" dirty="0">
                <a:solidFill>
                  <a:prstClr val="black">
                    <a:lumMod val="75000"/>
                    <a:lumOff val="25000"/>
                  </a:prstClr>
                </a:solidFill>
                <a:latin typeface="Arial Narrow" panose="020B0606020202030204" pitchFamily="34"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Non-inferiority</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P=0.0047</a:t>
            </a:r>
          </a:p>
        </p:txBody>
      </p:sp>
      <p:sp>
        <p:nvSpPr>
          <p:cNvPr id="127" name="TextBox 1">
            <a:extLst>
              <a:ext uri="{FF2B5EF4-FFF2-40B4-BE49-F238E27FC236}">
                <a16:creationId xmlns:a16="http://schemas.microsoft.com/office/drawing/2014/main" id="{D58EB70C-3280-4511-8D39-71C7A9397C73}"/>
              </a:ext>
            </a:extLst>
          </p:cNvPr>
          <p:cNvSpPr txBox="1"/>
          <p:nvPr/>
        </p:nvSpPr>
        <p:spPr>
          <a:xfrm>
            <a:off x="4710545" y="2317918"/>
            <a:ext cx="128240" cy="541567"/>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pPr>
            <a:r>
              <a:rPr lang="en-US" altLang="zh-CN" sz="1100" dirty="0">
                <a:solidFill>
                  <a:prstClr val="black">
                    <a:lumMod val="75000"/>
                    <a:lumOff val="25000"/>
                  </a:prstClr>
                </a:solidFill>
                <a:latin typeface="Arial Narrow" panose="020B0606020202030204" pitchFamily="34" charset="0"/>
                <a:cs typeface="Times New Roman" pitchFamily="18" charset="0"/>
              </a:rPr>
              <a:t>30</a:t>
            </a:r>
          </a:p>
        </p:txBody>
      </p:sp>
      <p:sp>
        <p:nvSpPr>
          <p:cNvPr id="128" name="TextBox 1">
            <a:extLst>
              <a:ext uri="{FF2B5EF4-FFF2-40B4-BE49-F238E27FC236}">
                <a16:creationId xmlns:a16="http://schemas.microsoft.com/office/drawing/2014/main" id="{8C4466DE-CFCF-4FEF-BEAD-E7C9AF3680F1}"/>
              </a:ext>
            </a:extLst>
          </p:cNvPr>
          <p:cNvSpPr txBox="1"/>
          <p:nvPr/>
        </p:nvSpPr>
        <p:spPr>
          <a:xfrm>
            <a:off x="4710545" y="3068712"/>
            <a:ext cx="144911" cy="1655333"/>
          </a:xfrm>
          <a:prstGeom prst="rect">
            <a:avLst/>
          </a:prstGeom>
          <a:noFill/>
        </p:spPr>
        <p:txBody>
          <a:bodyPr wrap="none" lIns="0" tIns="0" rIns="0" bIns="41029" rtlCol="0">
            <a:spAutoFit/>
          </a:bodyPr>
          <a:lstStyle/>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5</a:t>
            </a:r>
          </a:p>
        </p:txBody>
      </p:sp>
      <p:sp>
        <p:nvSpPr>
          <p:cNvPr id="129" name="TextBox 1">
            <a:extLst>
              <a:ext uri="{FF2B5EF4-FFF2-40B4-BE49-F238E27FC236}">
                <a16:creationId xmlns:a16="http://schemas.microsoft.com/office/drawing/2014/main" id="{55C8D170-6D59-4649-98F1-88253A071060}"/>
              </a:ext>
            </a:extLst>
          </p:cNvPr>
          <p:cNvSpPr txBox="1"/>
          <p:nvPr/>
        </p:nvSpPr>
        <p:spPr>
          <a:xfrm>
            <a:off x="4791364" y="4794418"/>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30" name="TextBox 1">
            <a:extLst>
              <a:ext uri="{FF2B5EF4-FFF2-40B4-BE49-F238E27FC236}">
                <a16:creationId xmlns:a16="http://schemas.microsoft.com/office/drawing/2014/main" id="{12AF9785-B45C-4D80-8E36-316A4D23A4AE}"/>
              </a:ext>
            </a:extLst>
          </p:cNvPr>
          <p:cNvSpPr txBox="1"/>
          <p:nvPr/>
        </p:nvSpPr>
        <p:spPr>
          <a:xfrm>
            <a:off x="4895273" y="4917682"/>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131" name="TextBox 1">
            <a:extLst>
              <a:ext uri="{FF2B5EF4-FFF2-40B4-BE49-F238E27FC236}">
                <a16:creationId xmlns:a16="http://schemas.microsoft.com/office/drawing/2014/main" id="{18CE4A05-81BC-464C-A37F-A37ED34FF6AF}"/>
              </a:ext>
            </a:extLst>
          </p:cNvPr>
          <p:cNvSpPr txBox="1"/>
          <p:nvPr/>
        </p:nvSpPr>
        <p:spPr>
          <a:xfrm>
            <a:off x="5322455" y="4917682"/>
            <a:ext cx="12824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90</a:t>
            </a:r>
          </a:p>
        </p:txBody>
      </p:sp>
      <p:sp>
        <p:nvSpPr>
          <p:cNvPr id="132" name="TextBox 1">
            <a:extLst>
              <a:ext uri="{FF2B5EF4-FFF2-40B4-BE49-F238E27FC236}">
                <a16:creationId xmlns:a16="http://schemas.microsoft.com/office/drawing/2014/main" id="{967A7640-C5C6-4E66-91D6-2DA9E3467C27}"/>
              </a:ext>
            </a:extLst>
          </p:cNvPr>
          <p:cNvSpPr txBox="1"/>
          <p:nvPr/>
        </p:nvSpPr>
        <p:spPr>
          <a:xfrm>
            <a:off x="5738091"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180</a:t>
            </a:r>
          </a:p>
        </p:txBody>
      </p:sp>
      <p:sp>
        <p:nvSpPr>
          <p:cNvPr id="133" name="TextBox 1">
            <a:extLst>
              <a:ext uri="{FF2B5EF4-FFF2-40B4-BE49-F238E27FC236}">
                <a16:creationId xmlns:a16="http://schemas.microsoft.com/office/drawing/2014/main" id="{0F2466B8-6846-4055-9681-FD1D1A5F5662}"/>
              </a:ext>
            </a:extLst>
          </p:cNvPr>
          <p:cNvSpPr txBox="1"/>
          <p:nvPr/>
        </p:nvSpPr>
        <p:spPr>
          <a:xfrm>
            <a:off x="6176818"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270</a:t>
            </a:r>
          </a:p>
        </p:txBody>
      </p:sp>
      <p:sp>
        <p:nvSpPr>
          <p:cNvPr id="134" name="TextBox 1">
            <a:extLst>
              <a:ext uri="{FF2B5EF4-FFF2-40B4-BE49-F238E27FC236}">
                <a16:creationId xmlns:a16="http://schemas.microsoft.com/office/drawing/2014/main" id="{2ED5BA94-D8A3-4F99-8661-A3BF1B9C651F}"/>
              </a:ext>
            </a:extLst>
          </p:cNvPr>
          <p:cNvSpPr txBox="1"/>
          <p:nvPr/>
        </p:nvSpPr>
        <p:spPr>
          <a:xfrm>
            <a:off x="6638636"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360</a:t>
            </a:r>
          </a:p>
        </p:txBody>
      </p:sp>
      <p:sp>
        <p:nvSpPr>
          <p:cNvPr id="135" name="TextBox 1">
            <a:extLst>
              <a:ext uri="{FF2B5EF4-FFF2-40B4-BE49-F238E27FC236}">
                <a16:creationId xmlns:a16="http://schemas.microsoft.com/office/drawing/2014/main" id="{636945A9-1107-4055-B363-B67FCF87AD63}"/>
              </a:ext>
            </a:extLst>
          </p:cNvPr>
          <p:cNvSpPr txBox="1"/>
          <p:nvPr/>
        </p:nvSpPr>
        <p:spPr>
          <a:xfrm>
            <a:off x="7088909"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450</a:t>
            </a:r>
          </a:p>
        </p:txBody>
      </p:sp>
      <p:sp>
        <p:nvSpPr>
          <p:cNvPr id="136" name="TextBox 1">
            <a:extLst>
              <a:ext uri="{FF2B5EF4-FFF2-40B4-BE49-F238E27FC236}">
                <a16:creationId xmlns:a16="http://schemas.microsoft.com/office/drawing/2014/main" id="{43BFC027-ABEE-47BF-8516-248275AB5A01}"/>
              </a:ext>
            </a:extLst>
          </p:cNvPr>
          <p:cNvSpPr txBox="1"/>
          <p:nvPr/>
        </p:nvSpPr>
        <p:spPr>
          <a:xfrm>
            <a:off x="7539182"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540</a:t>
            </a:r>
          </a:p>
        </p:txBody>
      </p:sp>
      <p:sp>
        <p:nvSpPr>
          <p:cNvPr id="137" name="TextBox 1">
            <a:extLst>
              <a:ext uri="{FF2B5EF4-FFF2-40B4-BE49-F238E27FC236}">
                <a16:creationId xmlns:a16="http://schemas.microsoft.com/office/drawing/2014/main" id="{4845D725-E4CB-40DD-8858-5EF723727147}"/>
              </a:ext>
            </a:extLst>
          </p:cNvPr>
          <p:cNvSpPr txBox="1"/>
          <p:nvPr/>
        </p:nvSpPr>
        <p:spPr>
          <a:xfrm>
            <a:off x="7989454"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630</a:t>
            </a:r>
          </a:p>
        </p:txBody>
      </p:sp>
      <p:sp>
        <p:nvSpPr>
          <p:cNvPr id="138" name="TextBox 1">
            <a:extLst>
              <a:ext uri="{FF2B5EF4-FFF2-40B4-BE49-F238E27FC236}">
                <a16:creationId xmlns:a16="http://schemas.microsoft.com/office/drawing/2014/main" id="{3A9FAF32-F729-44FC-B95A-C5768AC7CA10}"/>
              </a:ext>
            </a:extLst>
          </p:cNvPr>
          <p:cNvSpPr txBox="1"/>
          <p:nvPr/>
        </p:nvSpPr>
        <p:spPr>
          <a:xfrm>
            <a:off x="8439727"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720</a:t>
            </a:r>
          </a:p>
        </p:txBody>
      </p:sp>
      <p:sp>
        <p:nvSpPr>
          <p:cNvPr id="139" name="TextBox 1">
            <a:extLst>
              <a:ext uri="{FF2B5EF4-FFF2-40B4-BE49-F238E27FC236}">
                <a16:creationId xmlns:a16="http://schemas.microsoft.com/office/drawing/2014/main" id="{E5786010-77DA-480B-A59E-D3DE697A0B81}"/>
              </a:ext>
            </a:extLst>
          </p:cNvPr>
          <p:cNvSpPr txBox="1"/>
          <p:nvPr/>
        </p:nvSpPr>
        <p:spPr>
          <a:xfrm>
            <a:off x="4941916" y="5122341"/>
            <a:ext cx="3683923" cy="169670"/>
          </a:xfrm>
          <a:prstGeom prst="rect">
            <a:avLst/>
          </a:prstGeom>
          <a:noFill/>
        </p:spPr>
        <p:txBody>
          <a:bodyPr wrap="square" lIns="0" tIns="0" rIns="0" bIns="41029" rtlCol="0">
            <a:spAutoFit/>
          </a:bodyPr>
          <a:lstStyle/>
          <a:p>
            <a:pPr algn="ctr" defTabSz="914400">
              <a:lnSpc>
                <a:spcPts val="987"/>
              </a:lnSpc>
            </a:pPr>
            <a:r>
              <a:rPr lang="en-US" altLang="zh-CN" sz="1100" b="1" dirty="0">
                <a:solidFill>
                  <a:prstClr val="black">
                    <a:lumMod val="75000"/>
                    <a:lumOff val="25000"/>
                  </a:prstClr>
                </a:solidFill>
                <a:latin typeface="Arial Narrow" panose="020B0606020202030204" pitchFamily="34" charset="0"/>
                <a:cs typeface="Helvetica-Bold" pitchFamily="18" charset="0"/>
              </a:rPr>
              <a:t>Time</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to</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first</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event</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(days)</a:t>
            </a:r>
          </a:p>
        </p:txBody>
      </p:sp>
      <p:sp>
        <p:nvSpPr>
          <p:cNvPr id="140" name="TextBox 1">
            <a:extLst>
              <a:ext uri="{FF2B5EF4-FFF2-40B4-BE49-F238E27FC236}">
                <a16:creationId xmlns:a16="http://schemas.microsoft.com/office/drawing/2014/main" id="{9DD4F897-A9AE-4C6C-9F79-7C869A79B50B}"/>
              </a:ext>
            </a:extLst>
          </p:cNvPr>
          <p:cNvSpPr txBox="1"/>
          <p:nvPr/>
        </p:nvSpPr>
        <p:spPr>
          <a:xfrm>
            <a:off x="2972259" y="4853729"/>
            <a:ext cx="1092675" cy="723668"/>
          </a:xfrm>
          <a:prstGeom prst="rect">
            <a:avLst/>
          </a:prstGeom>
          <a:noFill/>
        </p:spPr>
        <p:txBody>
          <a:bodyPr wrap="square" lIns="0" tIns="0" rIns="0" bIns="41029" rtlCol="0">
            <a:spAutoFit/>
          </a:bodyPr>
          <a:lstStyle/>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Warfarin </a:t>
            </a:r>
          </a:p>
          <a:p>
            <a:pPr algn="ctr" defTabSz="914400">
              <a:tabLst>
                <a:tab pos="273528" algn="l"/>
              </a:tabLst>
            </a:pPr>
            <a:r>
              <a:rPr lang="en-CA" altLang="zh-CN" sz="1200" dirty="0">
                <a:solidFill>
                  <a:prstClr val="black">
                    <a:lumMod val="75000"/>
                    <a:lumOff val="25000"/>
                  </a:prstClr>
                </a:solidFill>
                <a:latin typeface="Arial Narrow" panose="020B0606020202030204" pitchFamily="34" charset="0"/>
                <a:cs typeface="Times New Roman" pitchFamily="18" charset="0"/>
              </a:rPr>
              <a:t>Triple Therapy</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(n=981)</a:t>
            </a:r>
          </a:p>
          <a:p>
            <a:pPr defTabSz="914400">
              <a:lnSpc>
                <a:spcPts val="987"/>
              </a:lnSpc>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141" name="TextBox 1">
            <a:extLst>
              <a:ext uri="{FF2B5EF4-FFF2-40B4-BE49-F238E27FC236}">
                <a16:creationId xmlns:a16="http://schemas.microsoft.com/office/drawing/2014/main" id="{12F38125-8BF2-42F1-A5AE-068BF4529A15}"/>
              </a:ext>
            </a:extLst>
          </p:cNvPr>
          <p:cNvSpPr txBox="1"/>
          <p:nvPr/>
        </p:nvSpPr>
        <p:spPr>
          <a:xfrm>
            <a:off x="7296754" y="2704535"/>
            <a:ext cx="1226329" cy="687760"/>
          </a:xfrm>
          <a:prstGeom prst="rect">
            <a:avLst/>
          </a:prstGeom>
          <a:noFill/>
        </p:spPr>
        <p:txBody>
          <a:bodyPr wrap="square" lIns="0" tIns="0" rIns="0" bIns="41029" rtlCol="0">
            <a:spAutoFit/>
          </a:bodyPr>
          <a:lstStyle/>
          <a:p>
            <a:pPr algn="ctr" defTabSz="914400">
              <a:tabLst>
                <a:tab pos="136764" algn="l"/>
              </a:tabLst>
            </a:pPr>
            <a:r>
              <a:rPr lang="en-CA" altLang="zh-CN" sz="1400" b="1" dirty="0">
                <a:solidFill>
                  <a:srgbClr val="19325C"/>
                </a:solidFill>
                <a:latin typeface="Arial Narrow" panose="020B0606020202030204" pitchFamily="34" charset="0"/>
                <a:cs typeface="Helvetica-Bold" pitchFamily="18" charset="0"/>
              </a:rPr>
              <a:t>Dabigatran (combined doses) dual therapy</a:t>
            </a:r>
          </a:p>
        </p:txBody>
      </p:sp>
      <p:sp>
        <p:nvSpPr>
          <p:cNvPr id="142" name="TextBox 1">
            <a:extLst>
              <a:ext uri="{FF2B5EF4-FFF2-40B4-BE49-F238E27FC236}">
                <a16:creationId xmlns:a16="http://schemas.microsoft.com/office/drawing/2014/main" id="{A4BDA41A-988F-4B14-AE88-FC6EC38FD22F}"/>
              </a:ext>
            </a:extLst>
          </p:cNvPr>
          <p:cNvSpPr txBox="1"/>
          <p:nvPr/>
        </p:nvSpPr>
        <p:spPr>
          <a:xfrm>
            <a:off x="7572025" y="3825974"/>
            <a:ext cx="1226329" cy="472317"/>
          </a:xfrm>
          <a:prstGeom prst="rect">
            <a:avLst/>
          </a:prstGeom>
          <a:noFill/>
        </p:spPr>
        <p:txBody>
          <a:bodyPr wrap="square" lIns="0" tIns="0" rIns="0" bIns="41029" rtlCol="0">
            <a:spAutoFit/>
          </a:bodyPr>
          <a:lstStyle/>
          <a:p>
            <a:pPr algn="ctr" defTabSz="914400">
              <a:tabLst>
                <a:tab pos="136764" algn="l"/>
              </a:tabLst>
            </a:pPr>
            <a:r>
              <a:rPr lang="en-CA" altLang="zh-CN" sz="1400" b="1" dirty="0">
                <a:solidFill>
                  <a:srgbClr val="30C1D7"/>
                </a:solidFill>
                <a:latin typeface="Arial Narrow" panose="020B0606020202030204" pitchFamily="34" charset="0"/>
                <a:cs typeface="Helvetica-Bold" pitchFamily="18" charset="0"/>
              </a:rPr>
              <a:t>Warfarin Triple Therapy</a:t>
            </a:r>
          </a:p>
        </p:txBody>
      </p:sp>
      <p:sp>
        <p:nvSpPr>
          <p:cNvPr id="143" name="TextBox 1">
            <a:extLst>
              <a:ext uri="{FF2B5EF4-FFF2-40B4-BE49-F238E27FC236}">
                <a16:creationId xmlns:a16="http://schemas.microsoft.com/office/drawing/2014/main" id="{0AC6EA98-CBEA-4960-B58A-4F24C4EC0084}"/>
              </a:ext>
            </a:extLst>
          </p:cNvPr>
          <p:cNvSpPr txBox="1"/>
          <p:nvPr/>
        </p:nvSpPr>
        <p:spPr>
          <a:xfrm>
            <a:off x="803991" y="5659867"/>
            <a:ext cx="7821848" cy="379984"/>
          </a:xfrm>
          <a:prstGeom prst="rect">
            <a:avLst/>
          </a:prstGeom>
          <a:noFill/>
        </p:spPr>
        <p:txBody>
          <a:bodyPr wrap="square" lIns="0" tIns="0" rIns="0" bIns="41029" rtlCol="0">
            <a:spAutoFit/>
          </a:bodyPr>
          <a:lstStyle/>
          <a:p>
            <a:pPr algn="ctr"/>
            <a:r>
              <a:rPr lang="en-US" altLang="zh-CN" sz="1100" b="1" dirty="0">
                <a:solidFill>
                  <a:prstClr val="black">
                    <a:lumMod val="85000"/>
                    <a:lumOff val="15000"/>
                  </a:prstClr>
                </a:solidFill>
                <a:latin typeface="Arial Narrow" panose="020B0606020202030204" pitchFamily="34" charset="0"/>
                <a:ea typeface="等线" panose="02010600030101010101" pitchFamily="2" charset="-122"/>
                <a:cs typeface="Times New Roman" pitchFamily="18" charset="0"/>
              </a:rPr>
              <a:t>Non-inferiority P value is one sided (alpha=0.025). Results presented are Step 3 of hierarchical testing procedure, testing non-inferiority of dabigatran dual therapy (combined doses) to warfarin triple therapy in death or thromboembolic event and unplanned revascularization</a:t>
            </a:r>
          </a:p>
        </p:txBody>
      </p:sp>
    </p:spTree>
    <p:extLst>
      <p:ext uri="{BB962C8B-B14F-4D97-AF65-F5344CB8AC3E}">
        <p14:creationId xmlns:p14="http://schemas.microsoft.com/office/powerpoint/2010/main" val="959508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1784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80816"/>
            <a:ext cx="6149975" cy="11387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Conclusions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2A559A"/>
                </a:solidFill>
                <a:effectLst/>
                <a:uLnTx/>
                <a:uFillTx/>
                <a:latin typeface="Arial Narrow" panose="020B0606020202030204" pitchFamily="34" charset="0"/>
                <a:ea typeface="+mn-ea"/>
                <a:cs typeface="Aharoni" panose="02010803020104030203" pitchFamily="2" charset="-79"/>
              </a:rPr>
              <a:t>PIONEER AF-PCI</a:t>
            </a:r>
          </a:p>
        </p:txBody>
      </p:sp>
      <p:sp>
        <p:nvSpPr>
          <p:cNvPr id="25" name="Freeform 3">
            <a:extLst>
              <a:ext uri="{FF2B5EF4-FFF2-40B4-BE49-F238E27FC236}">
                <a16:creationId xmlns:a16="http://schemas.microsoft.com/office/drawing/2014/main" id="{ADFAA4C2-D995-4A86-BAA9-68BBAAE28B68}"/>
              </a:ext>
            </a:extLst>
          </p:cNvPr>
          <p:cNvSpPr/>
          <p:nvPr/>
        </p:nvSpPr>
        <p:spPr>
          <a:xfrm>
            <a:off x="432261" y="2347856"/>
            <a:ext cx="8170025" cy="1020632"/>
          </a:xfrm>
          <a:custGeom>
            <a:avLst/>
            <a:gdLst>
              <a:gd name="connsiteX0" fmla="*/ 0 w 8987028"/>
              <a:gd name="connsiteY0" fmla="*/ 0 h 1156716"/>
              <a:gd name="connsiteX1" fmla="*/ 0 w 8987028"/>
              <a:gd name="connsiteY1" fmla="*/ 1156716 h 1156716"/>
              <a:gd name="connsiteX2" fmla="*/ 8987028 w 8987028"/>
              <a:gd name="connsiteY2" fmla="*/ 1156716 h 1156716"/>
              <a:gd name="connsiteX3" fmla="*/ 8987028 w 8987028"/>
              <a:gd name="connsiteY3" fmla="*/ 0 h 1156716"/>
              <a:gd name="connsiteX4" fmla="*/ 0 w 8987028"/>
              <a:gd name="connsiteY4" fmla="*/ 0 h 11567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6716">
                <a:moveTo>
                  <a:pt x="0" y="0"/>
                </a:moveTo>
                <a:lnTo>
                  <a:pt x="0" y="1156716"/>
                </a:lnTo>
                <a:lnTo>
                  <a:pt x="8987028" y="1156716"/>
                </a:lnTo>
                <a:lnTo>
                  <a:pt x="8987028" y="0"/>
                </a:lnTo>
                <a:lnTo>
                  <a:pt x="0" y="0"/>
                </a:lnTo>
              </a:path>
            </a:pathLst>
          </a:custGeom>
          <a:solidFill>
            <a:srgbClr val="19325C"/>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6" name="Freeform 3">
            <a:extLst>
              <a:ext uri="{FF2B5EF4-FFF2-40B4-BE49-F238E27FC236}">
                <a16:creationId xmlns:a16="http://schemas.microsoft.com/office/drawing/2014/main" id="{77B942D6-5F5D-42A9-8F61-BC81791358FD}"/>
              </a:ext>
            </a:extLst>
          </p:cNvPr>
          <p:cNvSpPr/>
          <p:nvPr/>
        </p:nvSpPr>
        <p:spPr>
          <a:xfrm>
            <a:off x="432261" y="3434379"/>
            <a:ext cx="8170025" cy="1021976"/>
          </a:xfrm>
          <a:custGeom>
            <a:avLst/>
            <a:gdLst>
              <a:gd name="connsiteX0" fmla="*/ 0 w 8987028"/>
              <a:gd name="connsiteY0" fmla="*/ 0 h 1158239"/>
              <a:gd name="connsiteX1" fmla="*/ 0 w 8987028"/>
              <a:gd name="connsiteY1" fmla="*/ 1158239 h 1158239"/>
              <a:gd name="connsiteX2" fmla="*/ 8987028 w 8987028"/>
              <a:gd name="connsiteY2" fmla="*/ 1158239 h 1158239"/>
              <a:gd name="connsiteX3" fmla="*/ 8987028 w 8987028"/>
              <a:gd name="connsiteY3" fmla="*/ 0 h 1158239"/>
              <a:gd name="connsiteX4" fmla="*/ 0 w 8987028"/>
              <a:gd name="connsiteY4" fmla="*/ 0 h 11582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8239">
                <a:moveTo>
                  <a:pt x="0" y="0"/>
                </a:moveTo>
                <a:lnTo>
                  <a:pt x="0" y="1158239"/>
                </a:lnTo>
                <a:lnTo>
                  <a:pt x="8987028" y="1158239"/>
                </a:lnTo>
                <a:lnTo>
                  <a:pt x="8987028" y="0"/>
                </a:lnTo>
                <a:lnTo>
                  <a:pt x="0" y="0"/>
                </a:lnTo>
              </a:path>
            </a:pathLst>
          </a:custGeom>
          <a:solidFill>
            <a:srgbClr val="19325C"/>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7" name="Freeform 3">
            <a:extLst>
              <a:ext uri="{FF2B5EF4-FFF2-40B4-BE49-F238E27FC236}">
                <a16:creationId xmlns:a16="http://schemas.microsoft.com/office/drawing/2014/main" id="{6472407E-1FB1-4F6C-A54B-4FAF52A4D253}"/>
              </a:ext>
            </a:extLst>
          </p:cNvPr>
          <p:cNvSpPr/>
          <p:nvPr/>
        </p:nvSpPr>
        <p:spPr>
          <a:xfrm>
            <a:off x="432261" y="4522246"/>
            <a:ext cx="8170025" cy="1021976"/>
          </a:xfrm>
          <a:custGeom>
            <a:avLst/>
            <a:gdLst>
              <a:gd name="connsiteX0" fmla="*/ 0 w 8987028"/>
              <a:gd name="connsiteY0" fmla="*/ 0 h 1158240"/>
              <a:gd name="connsiteX1" fmla="*/ 0 w 8987028"/>
              <a:gd name="connsiteY1" fmla="*/ 1158240 h 1158240"/>
              <a:gd name="connsiteX2" fmla="*/ 8987028 w 8987028"/>
              <a:gd name="connsiteY2" fmla="*/ 1158240 h 1158240"/>
              <a:gd name="connsiteX3" fmla="*/ 8987028 w 8987028"/>
              <a:gd name="connsiteY3" fmla="*/ 0 h 1158240"/>
              <a:gd name="connsiteX4" fmla="*/ 0 w 8987028"/>
              <a:gd name="connsiteY4" fmla="*/ 0 h 11582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8240">
                <a:moveTo>
                  <a:pt x="0" y="0"/>
                </a:moveTo>
                <a:lnTo>
                  <a:pt x="0" y="1158240"/>
                </a:lnTo>
                <a:lnTo>
                  <a:pt x="8987028" y="1158240"/>
                </a:lnTo>
                <a:lnTo>
                  <a:pt x="8987028" y="0"/>
                </a:lnTo>
                <a:lnTo>
                  <a:pt x="0" y="0"/>
                </a:lnTo>
              </a:path>
            </a:pathLst>
          </a:custGeom>
          <a:solidFill>
            <a:srgbClr val="19325C"/>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8" name="TextBox 1">
            <a:extLst>
              <a:ext uri="{FF2B5EF4-FFF2-40B4-BE49-F238E27FC236}">
                <a16:creationId xmlns:a16="http://schemas.microsoft.com/office/drawing/2014/main" id="{9F5156E3-F128-4897-A2BA-813C868F8127}"/>
              </a:ext>
            </a:extLst>
          </p:cNvPr>
          <p:cNvSpPr txBox="1"/>
          <p:nvPr/>
        </p:nvSpPr>
        <p:spPr>
          <a:xfrm>
            <a:off x="322092" y="1925838"/>
            <a:ext cx="5418150" cy="273416"/>
          </a:xfrm>
          <a:prstGeom prst="rect">
            <a:avLst/>
          </a:prstGeom>
          <a:noFill/>
        </p:spPr>
        <p:txBody>
          <a:bodyPr wrap="none" lIns="0" tIns="0" rIns="0" bIns="41029" rtlCol="0">
            <a:spAutoFit/>
          </a:bodyPr>
          <a:lstStyle/>
          <a:p>
            <a:pPr defTabSz="914400">
              <a:lnSpc>
                <a:spcPts val="1705"/>
              </a:lnSpc>
            </a:pPr>
            <a:r>
              <a:rPr lang="en-US" altLang="zh-CN" sz="2400" b="1" dirty="0">
                <a:solidFill>
                  <a:srgbClr val="E7E6E6">
                    <a:lumMod val="25000"/>
                  </a:srgbClr>
                </a:solidFill>
                <a:latin typeface="Arial Narrow" panose="020B0606020202030204" pitchFamily="34" charset="0"/>
                <a:cs typeface="Helvetica-Bold" pitchFamily="18" charset="0"/>
              </a:rPr>
              <a:t>In</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patients</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with</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AF</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who</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have</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undergone</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PCI:</a:t>
            </a:r>
          </a:p>
        </p:txBody>
      </p:sp>
      <p:sp>
        <p:nvSpPr>
          <p:cNvPr id="29" name="TextBox 1">
            <a:extLst>
              <a:ext uri="{FF2B5EF4-FFF2-40B4-BE49-F238E27FC236}">
                <a16:creationId xmlns:a16="http://schemas.microsoft.com/office/drawing/2014/main" id="{5890D11E-4462-43D0-9920-1CAF918D1800}"/>
              </a:ext>
            </a:extLst>
          </p:cNvPr>
          <p:cNvSpPr txBox="1"/>
          <p:nvPr/>
        </p:nvSpPr>
        <p:spPr>
          <a:xfrm>
            <a:off x="1764576" y="2459042"/>
            <a:ext cx="6642671" cy="780093"/>
          </a:xfrm>
          <a:prstGeom prst="rect">
            <a:avLst/>
          </a:prstGeom>
          <a:noFill/>
        </p:spPr>
        <p:txBody>
          <a:bodyPr wrap="squar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Dual</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dabigatran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and</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P2Y12</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antagonist</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significantly</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reduced</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the</a:t>
            </a:r>
          </a:p>
          <a:p>
            <a:pPr defTabSz="914400"/>
            <a:r>
              <a:rPr lang="en-US" altLang="zh-CN" sz="1600" b="1" dirty="0">
                <a:solidFill>
                  <a:srgbClr val="FFFFFF"/>
                </a:solidFill>
                <a:latin typeface="Arial Narrow" panose="020B0606020202030204" pitchFamily="34" charset="0"/>
                <a:cs typeface="Helvetica-Bold" pitchFamily="18" charset="0"/>
              </a:rPr>
              <a:t>risk</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of</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bleeding</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versus</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warfarin</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triple</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non-inferiority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for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overall</a:t>
            </a:r>
          </a:p>
          <a:p>
            <a:pPr defTabSz="914400"/>
            <a:r>
              <a:rPr lang="en-US" altLang="zh-CN" sz="1600" dirty="0">
                <a:solidFill>
                  <a:srgbClr val="FFFFFF"/>
                </a:solidFill>
                <a:latin typeface="Arial Narrow" panose="020B0606020202030204" pitchFamily="34" charset="0"/>
                <a:cs typeface="Times New Roman" pitchFamily="18" charset="0"/>
              </a:rPr>
              <a:t>thromboembolic</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events</a:t>
            </a:r>
          </a:p>
        </p:txBody>
      </p:sp>
      <p:sp>
        <p:nvSpPr>
          <p:cNvPr id="30" name="TextBox 1">
            <a:extLst>
              <a:ext uri="{FF2B5EF4-FFF2-40B4-BE49-F238E27FC236}">
                <a16:creationId xmlns:a16="http://schemas.microsoft.com/office/drawing/2014/main" id="{566466B5-4C0C-4C37-A97D-3998BD658573}"/>
              </a:ext>
            </a:extLst>
          </p:cNvPr>
          <p:cNvSpPr txBox="1"/>
          <p:nvPr/>
        </p:nvSpPr>
        <p:spPr>
          <a:xfrm>
            <a:off x="1764576" y="3545027"/>
            <a:ext cx="6201996" cy="780093"/>
          </a:xfrm>
          <a:prstGeom prst="rect">
            <a:avLst/>
          </a:prstGeom>
          <a:noFill/>
        </p:spPr>
        <p:txBody>
          <a:bodyPr wrap="squar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Absolute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risk</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reductions</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dabigatran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dual</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were</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11.5%</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and</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5.5%</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in</a:t>
            </a:r>
          </a:p>
          <a:p>
            <a:pPr defTabSz="914400"/>
            <a:r>
              <a:rPr lang="en-US" altLang="zh-CN" sz="1600" dirty="0">
                <a:solidFill>
                  <a:srgbClr val="FFFFFF"/>
                </a:solidFill>
                <a:latin typeface="Arial Narrow" panose="020B0606020202030204" pitchFamily="34" charset="0"/>
                <a:cs typeface="Times New Roman" pitchFamily="18" charset="0"/>
              </a:rPr>
              <a:t>ISTH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major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clinically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relevant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non-major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bleeding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110</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and</a:t>
            </a:r>
          </a:p>
          <a:p>
            <a:pPr defTabSz="914400"/>
            <a:r>
              <a:rPr lang="en-US" altLang="zh-CN" sz="1600" dirty="0">
                <a:solidFill>
                  <a:srgbClr val="FFFFFF"/>
                </a:solidFill>
                <a:latin typeface="Arial Narrow" panose="020B0606020202030204" pitchFamily="34" charset="0"/>
                <a:cs typeface="Times New Roman" pitchFamily="18" charset="0"/>
              </a:rPr>
              <a:t>150</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doses,</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respectively,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compared</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warfarin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triple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p>
        </p:txBody>
      </p:sp>
      <p:sp>
        <p:nvSpPr>
          <p:cNvPr id="31" name="TextBox 1">
            <a:extLst>
              <a:ext uri="{FF2B5EF4-FFF2-40B4-BE49-F238E27FC236}">
                <a16:creationId xmlns:a16="http://schemas.microsoft.com/office/drawing/2014/main" id="{1A695936-8B78-403F-943F-575D6ED20E0A}"/>
              </a:ext>
            </a:extLst>
          </p:cNvPr>
          <p:cNvSpPr txBox="1"/>
          <p:nvPr/>
        </p:nvSpPr>
        <p:spPr>
          <a:xfrm>
            <a:off x="1764576" y="4774958"/>
            <a:ext cx="6280565" cy="533872"/>
          </a:xfrm>
          <a:prstGeom prst="rect">
            <a:avLst/>
          </a:prstGeom>
          <a:noFill/>
        </p:spPr>
        <p:txBody>
          <a:bodyPr wrap="non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These dabigatran dual therapy regimens, using doses approved worldwide for stroke</a:t>
            </a:r>
          </a:p>
          <a:p>
            <a:pPr defTabSz="914400"/>
            <a:r>
              <a:rPr lang="en-US" altLang="zh-CN" sz="1600" dirty="0">
                <a:solidFill>
                  <a:srgbClr val="FFFFFF"/>
                </a:solidFill>
                <a:latin typeface="Arial Narrow" panose="020B0606020202030204" pitchFamily="34" charset="0"/>
                <a:cs typeface="Times New Roman" pitchFamily="18" charset="0"/>
              </a:rPr>
              <a:t>prevention, offer clinicians two additional options for managing Afib patients post-PCI</a:t>
            </a:r>
          </a:p>
        </p:txBody>
      </p:sp>
      <p:sp>
        <p:nvSpPr>
          <p:cNvPr id="32" name="Arrow: Right 31">
            <a:extLst>
              <a:ext uri="{FF2B5EF4-FFF2-40B4-BE49-F238E27FC236}">
                <a16:creationId xmlns:a16="http://schemas.microsoft.com/office/drawing/2014/main" id="{3B136BB3-E710-44CB-9FF9-C794D0146202}"/>
              </a:ext>
            </a:extLst>
          </p:cNvPr>
          <p:cNvSpPr/>
          <p:nvPr/>
        </p:nvSpPr>
        <p:spPr>
          <a:xfrm>
            <a:off x="778379" y="2507368"/>
            <a:ext cx="640080" cy="640080"/>
          </a:xfrm>
          <a:prstGeom prst="rightArrow">
            <a:avLst/>
          </a:prstGeom>
          <a:noFill/>
          <a:ln w="57150" cap="rnd" cmpd="sng" algn="ctr">
            <a:solidFill>
              <a:srgbClr val="DCF4F8"/>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33" name="Arrow: Right 32">
            <a:extLst>
              <a:ext uri="{FF2B5EF4-FFF2-40B4-BE49-F238E27FC236}">
                <a16:creationId xmlns:a16="http://schemas.microsoft.com/office/drawing/2014/main" id="{B8502ACB-ED07-4D4B-A5F9-FAEE7E661E04}"/>
              </a:ext>
            </a:extLst>
          </p:cNvPr>
          <p:cNvSpPr/>
          <p:nvPr/>
        </p:nvSpPr>
        <p:spPr>
          <a:xfrm>
            <a:off x="778379" y="3595073"/>
            <a:ext cx="640080" cy="640080"/>
          </a:xfrm>
          <a:prstGeom prst="rightArrow">
            <a:avLst/>
          </a:prstGeom>
          <a:noFill/>
          <a:ln w="57150" cap="rnd" cmpd="sng" algn="ctr">
            <a:solidFill>
              <a:srgbClr val="DCF4F8"/>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34" name="Arrow: Right 33">
            <a:extLst>
              <a:ext uri="{FF2B5EF4-FFF2-40B4-BE49-F238E27FC236}">
                <a16:creationId xmlns:a16="http://schemas.microsoft.com/office/drawing/2014/main" id="{9539F912-19FD-4E40-9E61-5F93972C008B}"/>
              </a:ext>
            </a:extLst>
          </p:cNvPr>
          <p:cNvSpPr/>
          <p:nvPr/>
        </p:nvSpPr>
        <p:spPr>
          <a:xfrm>
            <a:off x="778379" y="4717503"/>
            <a:ext cx="640080" cy="640080"/>
          </a:xfrm>
          <a:prstGeom prst="rightArrow">
            <a:avLst/>
          </a:prstGeom>
          <a:noFill/>
          <a:ln w="57150" cap="rnd" cmpd="sng" algn="ctr">
            <a:solidFill>
              <a:srgbClr val="DCF4F8"/>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36" name="Text Box 3">
            <a:extLst>
              <a:ext uri="{FF2B5EF4-FFF2-40B4-BE49-F238E27FC236}">
                <a16:creationId xmlns:a16="http://schemas.microsoft.com/office/drawing/2014/main" id="{17976517-6ED8-48A7-B2F6-9DA05AC44ED1}"/>
              </a:ext>
            </a:extLst>
          </p:cNvPr>
          <p:cNvSpPr txBox="1">
            <a:spLocks noChangeArrowheads="1"/>
          </p:cNvSpPr>
          <p:nvPr/>
        </p:nvSpPr>
        <p:spPr bwMode="auto">
          <a:xfrm>
            <a:off x="127844" y="6485243"/>
            <a:ext cx="8244975" cy="253916"/>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ClinicalTrials.gov: NCT02164864; Cannon et al. </a:t>
            </a:r>
            <a:r>
              <a:rPr lang="en-CA" altLang="en-US" sz="1000" dirty="0" err="1">
                <a:solidFill>
                  <a:prstClr val="white"/>
                </a:solidFill>
                <a:latin typeface="Arial Narrow" panose="020B0606020202030204" pitchFamily="34" charset="0"/>
                <a:cs typeface="Lato"/>
              </a:rPr>
              <a:t>Clin</a:t>
            </a:r>
            <a:r>
              <a:rPr lang="en-CA" altLang="en-US" sz="1000" dirty="0">
                <a:solidFill>
                  <a:prstClr val="white"/>
                </a:solidFill>
                <a:latin typeface="Arial Narrow" panose="020B0606020202030204" pitchFamily="34" charset="0"/>
                <a:cs typeface="Lato"/>
              </a:rPr>
              <a:t> </a:t>
            </a:r>
            <a:r>
              <a:rPr lang="en-CA" altLang="en-US" sz="1000" dirty="0" err="1">
                <a:solidFill>
                  <a:prstClr val="white"/>
                </a:solidFill>
                <a:latin typeface="Arial Narrow" panose="020B0606020202030204" pitchFamily="34" charset="0"/>
                <a:cs typeface="Lato"/>
              </a:rPr>
              <a:t>Cardiol</a:t>
            </a:r>
            <a:r>
              <a:rPr lang="en-CA" altLang="en-US" sz="1000" dirty="0">
                <a:solidFill>
                  <a:prstClr val="white"/>
                </a:solidFill>
                <a:latin typeface="Arial Narrow" panose="020B0606020202030204" pitchFamily="34" charset="0"/>
                <a:cs typeface="Lato"/>
              </a:rPr>
              <a:t> 2016</a:t>
            </a:r>
          </a:p>
        </p:txBody>
      </p:sp>
    </p:spTree>
    <p:extLst>
      <p:ext uri="{BB962C8B-B14F-4D97-AF65-F5344CB8AC3E}">
        <p14:creationId xmlns:p14="http://schemas.microsoft.com/office/powerpoint/2010/main" val="148122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Background</a:t>
            </a:r>
            <a:endParaRPr kumimoji="0" lang="en-US" sz="44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pic>
        <p:nvPicPr>
          <p:cNvPr id="11" name="Picture 10">
            <a:extLst>
              <a:ext uri="{FF2B5EF4-FFF2-40B4-BE49-F238E27FC236}">
                <a16:creationId xmlns:a16="http://schemas.microsoft.com/office/drawing/2014/main" id="{3731C381-631C-4726-AFE2-37DB6A945B32}"/>
              </a:ext>
            </a:extLst>
          </p:cNvPr>
          <p:cNvPicPr>
            <a:picLocks noChangeAspect="1"/>
          </p:cNvPicPr>
          <p:nvPr/>
        </p:nvPicPr>
        <p:blipFill>
          <a:blip r:embed="rId6"/>
          <a:stretch>
            <a:fillRect/>
          </a:stretch>
        </p:blipFill>
        <p:spPr>
          <a:xfrm>
            <a:off x="321724" y="2670641"/>
            <a:ext cx="3449659" cy="3216985"/>
          </a:xfrm>
          <a:prstGeom prst="rect">
            <a:avLst/>
          </a:prstGeom>
        </p:spPr>
      </p:pic>
      <p:pic>
        <p:nvPicPr>
          <p:cNvPr id="12" name="Picture 11">
            <a:extLst>
              <a:ext uri="{FF2B5EF4-FFF2-40B4-BE49-F238E27FC236}">
                <a16:creationId xmlns:a16="http://schemas.microsoft.com/office/drawing/2014/main" id="{62B46043-8B9D-4BFB-9BA4-AA77EA603B41}"/>
              </a:ext>
            </a:extLst>
          </p:cNvPr>
          <p:cNvPicPr>
            <a:picLocks noChangeAspect="1"/>
          </p:cNvPicPr>
          <p:nvPr/>
        </p:nvPicPr>
        <p:blipFill>
          <a:blip r:embed="rId7"/>
          <a:stretch>
            <a:fillRect/>
          </a:stretch>
        </p:blipFill>
        <p:spPr>
          <a:xfrm>
            <a:off x="5614449" y="2670641"/>
            <a:ext cx="3757731" cy="3807701"/>
          </a:xfrm>
          <a:prstGeom prst="rect">
            <a:avLst/>
          </a:prstGeom>
        </p:spPr>
      </p:pic>
      <p:pic>
        <p:nvPicPr>
          <p:cNvPr id="3" name="Picture 2">
            <a:extLst>
              <a:ext uri="{FF2B5EF4-FFF2-40B4-BE49-F238E27FC236}">
                <a16:creationId xmlns:a16="http://schemas.microsoft.com/office/drawing/2014/main" id="{68B73C35-65A0-473B-B26B-FCD60C4B2B97}"/>
              </a:ext>
            </a:extLst>
          </p:cNvPr>
          <p:cNvPicPr>
            <a:picLocks noChangeAspect="1"/>
          </p:cNvPicPr>
          <p:nvPr/>
        </p:nvPicPr>
        <p:blipFill>
          <a:blip r:embed="rId8"/>
          <a:stretch>
            <a:fillRect/>
          </a:stretch>
        </p:blipFill>
        <p:spPr>
          <a:xfrm>
            <a:off x="-2656" y="1128113"/>
            <a:ext cx="4574656" cy="1832943"/>
          </a:xfrm>
          <a:prstGeom prst="rect">
            <a:avLst/>
          </a:prstGeom>
        </p:spPr>
      </p:pic>
      <p:pic>
        <p:nvPicPr>
          <p:cNvPr id="6" name="Picture 5">
            <a:extLst>
              <a:ext uri="{FF2B5EF4-FFF2-40B4-BE49-F238E27FC236}">
                <a16:creationId xmlns:a16="http://schemas.microsoft.com/office/drawing/2014/main" id="{23FE700D-B331-4282-9F85-C5C270B7029B}"/>
              </a:ext>
            </a:extLst>
          </p:cNvPr>
          <p:cNvPicPr>
            <a:picLocks noChangeAspect="1"/>
          </p:cNvPicPr>
          <p:nvPr/>
        </p:nvPicPr>
        <p:blipFill>
          <a:blip r:embed="rId9"/>
          <a:stretch>
            <a:fillRect/>
          </a:stretch>
        </p:blipFill>
        <p:spPr>
          <a:xfrm>
            <a:off x="4626606" y="1187389"/>
            <a:ext cx="4403634" cy="1714392"/>
          </a:xfrm>
          <a:prstGeom prst="rect">
            <a:avLst/>
          </a:prstGeom>
        </p:spPr>
      </p:pic>
    </p:spTree>
    <p:extLst>
      <p:ext uri="{BB962C8B-B14F-4D97-AF65-F5344CB8AC3E}">
        <p14:creationId xmlns:p14="http://schemas.microsoft.com/office/powerpoint/2010/main" val="316514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1784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80816"/>
            <a:ext cx="6149975" cy="1138773"/>
          </a:xfrm>
          <a:prstGeom prst="rect">
            <a:avLst/>
          </a:prstGeom>
          <a:noFill/>
        </p:spPr>
        <p:txBody>
          <a:bodyPr wrap="square">
            <a:spAutoFit/>
          </a:bodyPr>
          <a:lstStyle/>
          <a:p>
            <a:pPr lvl="0"/>
            <a:r>
              <a:rPr lang="en-CA" sz="3600" b="1" dirty="0">
                <a:solidFill>
                  <a:srgbClr val="19325C"/>
                </a:solidFill>
                <a:latin typeface="Arial Narrow" panose="020B0606020202030204" pitchFamily="34" charset="0"/>
                <a:cs typeface="Aharoni" panose="02010803020104030203" pitchFamily="2" charset="-79"/>
              </a:rPr>
              <a:t>Results are now published</a:t>
            </a:r>
          </a:p>
          <a:p>
            <a:pPr lvl="0">
              <a:defRPr/>
            </a:pPr>
            <a:r>
              <a:rPr lang="en-CA" sz="3200" b="1" dirty="0">
                <a:solidFill>
                  <a:srgbClr val="2A559A"/>
                </a:solidFill>
                <a:latin typeface="Arial Narrow" panose="020B0606020202030204" pitchFamily="34" charset="0"/>
                <a:cs typeface="Aharoni" panose="02010803020104030203" pitchFamily="2" charset="-79"/>
              </a:rPr>
              <a:t>RE-DUAL PCI</a:t>
            </a:r>
          </a:p>
        </p:txBody>
      </p:sp>
      <p:sp>
        <p:nvSpPr>
          <p:cNvPr id="36" name="Text Box 3">
            <a:extLst>
              <a:ext uri="{FF2B5EF4-FFF2-40B4-BE49-F238E27FC236}">
                <a16:creationId xmlns:a16="http://schemas.microsoft.com/office/drawing/2014/main" id="{17976517-6ED8-48A7-B2F6-9DA05AC44ED1}"/>
              </a:ext>
            </a:extLst>
          </p:cNvPr>
          <p:cNvSpPr txBox="1">
            <a:spLocks noChangeArrowheads="1"/>
          </p:cNvSpPr>
          <p:nvPr/>
        </p:nvSpPr>
        <p:spPr bwMode="auto">
          <a:xfrm>
            <a:off x="127844" y="6485243"/>
            <a:ext cx="8244975" cy="253916"/>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ClinicalTrials.gov: NCT02164864; Cannon et al. </a:t>
            </a:r>
            <a:r>
              <a:rPr lang="en-CA" altLang="en-US" sz="1000" dirty="0" err="1">
                <a:solidFill>
                  <a:prstClr val="white"/>
                </a:solidFill>
                <a:latin typeface="Arial Narrow" panose="020B0606020202030204" pitchFamily="34" charset="0"/>
                <a:cs typeface="Lato"/>
              </a:rPr>
              <a:t>Clin</a:t>
            </a:r>
            <a:r>
              <a:rPr lang="en-CA" altLang="en-US" sz="1000" dirty="0">
                <a:solidFill>
                  <a:prstClr val="white"/>
                </a:solidFill>
                <a:latin typeface="Arial Narrow" panose="020B0606020202030204" pitchFamily="34" charset="0"/>
                <a:cs typeface="Lato"/>
              </a:rPr>
              <a:t> </a:t>
            </a:r>
            <a:r>
              <a:rPr lang="en-CA" altLang="en-US" sz="1000" dirty="0" err="1">
                <a:solidFill>
                  <a:prstClr val="white"/>
                </a:solidFill>
                <a:latin typeface="Arial Narrow" panose="020B0606020202030204" pitchFamily="34" charset="0"/>
                <a:cs typeface="Lato"/>
              </a:rPr>
              <a:t>Cardiol</a:t>
            </a:r>
            <a:r>
              <a:rPr lang="en-CA" altLang="en-US" sz="1000" dirty="0">
                <a:solidFill>
                  <a:prstClr val="white"/>
                </a:solidFill>
                <a:latin typeface="Arial Narrow" panose="020B0606020202030204" pitchFamily="34" charset="0"/>
                <a:cs typeface="Lato"/>
              </a:rPr>
              <a:t> 2016</a:t>
            </a:r>
          </a:p>
        </p:txBody>
      </p:sp>
      <p:sp>
        <p:nvSpPr>
          <p:cNvPr id="18" name="TextBox 1">
            <a:extLst>
              <a:ext uri="{FF2B5EF4-FFF2-40B4-BE49-F238E27FC236}">
                <a16:creationId xmlns:a16="http://schemas.microsoft.com/office/drawing/2014/main" id="{9076CBB2-8800-4412-871D-F3DEC2D11D9D}"/>
              </a:ext>
            </a:extLst>
          </p:cNvPr>
          <p:cNvSpPr txBox="1"/>
          <p:nvPr/>
        </p:nvSpPr>
        <p:spPr>
          <a:xfrm>
            <a:off x="-33051" y="4998596"/>
            <a:ext cx="9188822" cy="1303314"/>
          </a:xfrm>
          <a:prstGeom prst="rect">
            <a:avLst/>
          </a:prstGeom>
          <a:solidFill>
            <a:schemeClr val="bg1"/>
          </a:solidFill>
        </p:spPr>
        <p:txBody>
          <a:bodyPr wrap="square" lIns="0" tIns="0" rIns="0" bIns="41029" rtlCol="0">
            <a:spAutoFit/>
          </a:bodyPr>
          <a:lstStyle/>
          <a:p>
            <a:pPr algn="ctr"/>
            <a:r>
              <a:rPr lang="en-US" altLang="zh-CN" sz="1600" b="1" dirty="0">
                <a:solidFill>
                  <a:srgbClr val="19325C"/>
                </a:solidFill>
                <a:latin typeface="Arial Narrow" panose="020B0606020202030204" pitchFamily="34" charset="0"/>
                <a:cs typeface="Helvetica-Bold" pitchFamily="18" charset="0"/>
              </a:rPr>
              <a:t>CONCLUSIONS</a:t>
            </a:r>
          </a:p>
          <a:p>
            <a:pPr algn="ctr"/>
            <a:r>
              <a:rPr lang="en-US" altLang="zh-CN" sz="1600" dirty="0">
                <a:solidFill>
                  <a:srgbClr val="000000"/>
                </a:solidFill>
                <a:latin typeface="Arial Narrow" panose="020B0606020202030204" pitchFamily="34" charset="0"/>
                <a:cs typeface="Times-Roman" pitchFamily="18" charset="0"/>
              </a:rPr>
              <a:t>Among</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patients</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with</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atrial</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fibrillation</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who</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had</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undergone</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PCI,</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the</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risk</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of</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bleeding</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was</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lower</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among</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those</a:t>
            </a:r>
          </a:p>
          <a:p>
            <a:pPr algn="ctr"/>
            <a:r>
              <a:rPr lang="en-US" altLang="zh-CN" sz="1600" dirty="0">
                <a:solidFill>
                  <a:srgbClr val="000000"/>
                </a:solidFill>
                <a:latin typeface="Arial Narrow" panose="020B0606020202030204" pitchFamily="34" charset="0"/>
                <a:cs typeface="Times-Roman" pitchFamily="18" charset="0"/>
              </a:rPr>
              <a:t>who</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received</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dual</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therapy</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with</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dabigatran</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and</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P2Y12</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inhibitor</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than</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among</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those</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who</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received</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triple</a:t>
            </a:r>
          </a:p>
          <a:p>
            <a:pPr algn="ctr"/>
            <a:r>
              <a:rPr lang="en-US" altLang="zh-CN" sz="1600" dirty="0">
                <a:solidFill>
                  <a:srgbClr val="000000"/>
                </a:solidFill>
                <a:latin typeface="Arial Narrow" panose="020B0606020202030204" pitchFamily="34" charset="0"/>
                <a:cs typeface="Times-Roman" pitchFamily="18" charset="0"/>
              </a:rPr>
              <a:t>therapy</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with</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warfarin,</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P2Y12</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inhibitor,</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and</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aspirin.</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Dual</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therapy</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was</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noninferior</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to</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triple</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therapy</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with</a:t>
            </a:r>
          </a:p>
          <a:p>
            <a:pPr algn="ctr"/>
            <a:r>
              <a:rPr lang="en-US" altLang="zh-CN" sz="1600" dirty="0">
                <a:solidFill>
                  <a:srgbClr val="000000"/>
                </a:solidFill>
                <a:latin typeface="Arial Narrow" panose="020B0606020202030204" pitchFamily="34" charset="0"/>
                <a:cs typeface="Times-Roman" pitchFamily="18" charset="0"/>
              </a:rPr>
              <a:t>respect</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to</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the</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risk</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of</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thromboembolic</a:t>
            </a:r>
            <a:r>
              <a:rPr lang="en-US" altLang="zh-CN" sz="1600" dirty="0">
                <a:latin typeface="Arial Narrow" panose="020B0606020202030204" pitchFamily="34" charset="0"/>
                <a:cs typeface="Times New Roman" pitchFamily="18" charset="0"/>
              </a:rPr>
              <a:t> </a:t>
            </a:r>
            <a:r>
              <a:rPr lang="en-US" altLang="zh-CN" sz="1600" dirty="0">
                <a:solidFill>
                  <a:srgbClr val="000000"/>
                </a:solidFill>
                <a:latin typeface="Arial Narrow" panose="020B0606020202030204" pitchFamily="34" charset="0"/>
                <a:cs typeface="Times-Roman" pitchFamily="18" charset="0"/>
              </a:rPr>
              <a:t>events.</a:t>
            </a:r>
          </a:p>
        </p:txBody>
      </p:sp>
      <p:pic>
        <p:nvPicPr>
          <p:cNvPr id="19" name="Picture 18">
            <a:extLst>
              <a:ext uri="{FF2B5EF4-FFF2-40B4-BE49-F238E27FC236}">
                <a16:creationId xmlns:a16="http://schemas.microsoft.com/office/drawing/2014/main" id="{850F9325-67B9-4D19-9AAA-CF302FDAC23B}"/>
              </a:ext>
            </a:extLst>
          </p:cNvPr>
          <p:cNvPicPr>
            <a:picLocks noChangeAspect="1"/>
          </p:cNvPicPr>
          <p:nvPr/>
        </p:nvPicPr>
        <p:blipFill>
          <a:blip r:embed="rId6"/>
          <a:stretch>
            <a:fillRect/>
          </a:stretch>
        </p:blipFill>
        <p:spPr>
          <a:xfrm>
            <a:off x="2944" y="2988690"/>
            <a:ext cx="9144000" cy="2002336"/>
          </a:xfrm>
          <a:prstGeom prst="rect">
            <a:avLst/>
          </a:prstGeom>
        </p:spPr>
      </p:pic>
      <p:pic>
        <p:nvPicPr>
          <p:cNvPr id="20" name="Picture 2" descr="Image result for new england journal of medicine">
            <a:extLst>
              <a:ext uri="{FF2B5EF4-FFF2-40B4-BE49-F238E27FC236}">
                <a16:creationId xmlns:a16="http://schemas.microsoft.com/office/drawing/2014/main" id="{CA1B9CD6-9365-412C-9FC0-B28F127EA6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7537" y="1524726"/>
            <a:ext cx="6130089" cy="16400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6420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934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780" y="295514"/>
            <a:ext cx="1673566" cy="659216"/>
          </a:xfrm>
          <a:prstGeom prst="rect">
            <a:avLst/>
          </a:prstGeom>
        </p:spPr>
      </p:pic>
      <p:sp>
        <p:nvSpPr>
          <p:cNvPr id="34" name="Rectangle 33">
            <a:extLst>
              <a:ext uri="{FF2B5EF4-FFF2-40B4-BE49-F238E27FC236}">
                <a16:creationId xmlns:a16="http://schemas.microsoft.com/office/drawing/2014/main" id="{2A46632C-5180-4D30-8DAD-82619CA3B15A}"/>
              </a:ext>
            </a:extLst>
          </p:cNvPr>
          <p:cNvSpPr/>
          <p:nvPr/>
        </p:nvSpPr>
        <p:spPr>
          <a:xfrm>
            <a:off x="51950" y="63648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Source: Clinicaltrials.gov identifier: NCT02415400; EUDRACT: 2014-002004-24; www.clinicaltrialresults.org/Slides/ESC2015/Lopes_AUGUSTUS.PPT; Date accessed February 7, 2016. </a:t>
            </a:r>
          </a:p>
        </p:txBody>
      </p:sp>
      <p:sp>
        <p:nvSpPr>
          <p:cNvPr id="15" name="Rectangle 14">
            <a:extLst>
              <a:ext uri="{FF2B5EF4-FFF2-40B4-BE49-F238E27FC236}">
                <a16:creationId xmlns:a16="http://schemas.microsoft.com/office/drawing/2014/main" id="{9C32BAF7-3319-4B6B-B2B6-6369BD1AF8F2}"/>
              </a:ext>
            </a:extLst>
          </p:cNvPr>
          <p:cNvSpPr/>
          <p:nvPr/>
        </p:nvSpPr>
        <p:spPr>
          <a:xfrm>
            <a:off x="146654" y="-2298"/>
            <a:ext cx="7417717" cy="1323439"/>
          </a:xfrm>
          <a:prstGeom prst="rect">
            <a:avLst/>
          </a:prstGeom>
          <a:noFill/>
        </p:spPr>
        <p:txBody>
          <a:bodyPr wrap="square">
            <a:spAutoFit/>
          </a:bodyPr>
          <a:lstStyle/>
          <a:p>
            <a:pPr lvl="0"/>
            <a:r>
              <a:rPr lang="en-CA" sz="2400" b="1" dirty="0">
                <a:solidFill>
                  <a:srgbClr val="19325C"/>
                </a:solidFill>
                <a:latin typeface="Arial Narrow" panose="020B0606020202030204" pitchFamily="34" charset="0"/>
                <a:cs typeface="Aharoni" panose="02010803020104030203" pitchFamily="2" charset="-79"/>
              </a:rPr>
              <a:t>NVAF Patients Undergoing PCI Phase IV, open-label, 2 x 2 factorial, randomized controlled clinical trial</a:t>
            </a:r>
          </a:p>
          <a:p>
            <a:pPr lvl="0"/>
            <a:r>
              <a:rPr lang="en-CA" sz="3200" b="1" dirty="0">
                <a:solidFill>
                  <a:srgbClr val="2A559A"/>
                </a:solidFill>
                <a:latin typeface="Arial Narrow" panose="020B0606020202030204" pitchFamily="34" charset="0"/>
                <a:cs typeface="Aharoni" panose="02010803020104030203" pitchFamily="2" charset="-79"/>
              </a:rPr>
              <a:t>AUGUSTUS Trial</a:t>
            </a:r>
          </a:p>
        </p:txBody>
      </p:sp>
      <p:pic>
        <p:nvPicPr>
          <p:cNvPr id="2" name="Picture 1">
            <a:extLst>
              <a:ext uri="{FF2B5EF4-FFF2-40B4-BE49-F238E27FC236}">
                <a16:creationId xmlns:a16="http://schemas.microsoft.com/office/drawing/2014/main" id="{4B6319C5-5481-44A4-8591-6F1A1C91A0AC}"/>
              </a:ext>
            </a:extLst>
          </p:cNvPr>
          <p:cNvPicPr>
            <a:picLocks noChangeAspect="1"/>
          </p:cNvPicPr>
          <p:nvPr/>
        </p:nvPicPr>
        <p:blipFill>
          <a:blip r:embed="rId6"/>
          <a:stretch>
            <a:fillRect/>
          </a:stretch>
        </p:blipFill>
        <p:spPr>
          <a:xfrm>
            <a:off x="774872" y="1638594"/>
            <a:ext cx="7594255" cy="4126177"/>
          </a:xfrm>
          <a:prstGeom prst="rect">
            <a:avLst/>
          </a:prstGeom>
        </p:spPr>
      </p:pic>
      <p:sp>
        <p:nvSpPr>
          <p:cNvPr id="57" name="Rectangle 56">
            <a:extLst>
              <a:ext uri="{FF2B5EF4-FFF2-40B4-BE49-F238E27FC236}">
                <a16:creationId xmlns:a16="http://schemas.microsoft.com/office/drawing/2014/main" id="{B4588019-F2F3-4E31-8DBC-1B80930AE69F}"/>
              </a:ext>
            </a:extLst>
          </p:cNvPr>
          <p:cNvSpPr/>
          <p:nvPr/>
        </p:nvSpPr>
        <p:spPr>
          <a:xfrm>
            <a:off x="144476" y="5764772"/>
            <a:ext cx="5747038" cy="222751"/>
          </a:xfrm>
          <a:prstGeom prst="rect">
            <a:avLst/>
          </a:prstGeom>
        </p:spPr>
        <p:txBody>
          <a:bodyPr wrap="square" lIns="68579" tIns="34289" rIns="68579" bIns="34289">
            <a:spAutoFit/>
          </a:bodyPr>
          <a:lstStyle/>
          <a:p>
            <a:pPr defTabSz="685783" fontAlgn="base">
              <a:lnSpc>
                <a:spcPct val="95000"/>
              </a:lnSpc>
              <a:buClr>
                <a:srgbClr val="90B649"/>
              </a:buClr>
            </a:pPr>
            <a:r>
              <a:rPr lang="en-US" sz="1050" spc="15" dirty="0">
                <a:solidFill>
                  <a:prstClr val="black"/>
                </a:solidFill>
                <a:latin typeface="Arial Narrow" panose="020B0606020202030204" pitchFamily="34" charset="0"/>
                <a:cs typeface="Lato"/>
              </a:rPr>
              <a:t>** Patients with ≥2 of the following: age ≥80 years, weight ≤60 kg, serum creatinine ≥1.5 mg/</a:t>
            </a:r>
            <a:r>
              <a:rPr lang="en-US" sz="1050" spc="15" dirty="0" err="1">
                <a:solidFill>
                  <a:prstClr val="black"/>
                </a:solidFill>
                <a:latin typeface="Arial Narrow" panose="020B0606020202030204" pitchFamily="34" charset="0"/>
                <a:cs typeface="Lato"/>
              </a:rPr>
              <a:t>dL</a:t>
            </a:r>
            <a:r>
              <a:rPr lang="en-US" sz="1050" spc="15" dirty="0">
                <a:solidFill>
                  <a:prstClr val="black"/>
                </a:solidFill>
                <a:latin typeface="Arial Narrow" panose="020B0606020202030204" pitchFamily="34" charset="0"/>
                <a:cs typeface="Lato"/>
              </a:rPr>
              <a:t> (133 </a:t>
            </a:r>
            <a:r>
              <a:rPr lang="en-US" sz="1050" spc="15" dirty="0" err="1">
                <a:solidFill>
                  <a:prstClr val="black"/>
                </a:solidFill>
                <a:latin typeface="Arial Narrow" panose="020B0606020202030204" pitchFamily="34" charset="0"/>
                <a:cs typeface="Lato"/>
              </a:rPr>
              <a:t>mM</a:t>
            </a:r>
            <a:r>
              <a:rPr lang="en-US" sz="1050" spc="15" dirty="0">
                <a:solidFill>
                  <a:prstClr val="black"/>
                </a:solidFill>
                <a:latin typeface="Arial Narrow" panose="020B0606020202030204" pitchFamily="34" charset="0"/>
                <a:cs typeface="Lato"/>
              </a:rPr>
              <a:t>)</a:t>
            </a:r>
          </a:p>
        </p:txBody>
      </p:sp>
      <p:sp>
        <p:nvSpPr>
          <p:cNvPr id="59" name="TextBox 58">
            <a:extLst>
              <a:ext uri="{FF2B5EF4-FFF2-40B4-BE49-F238E27FC236}">
                <a16:creationId xmlns:a16="http://schemas.microsoft.com/office/drawing/2014/main" id="{BCE5C80F-5430-443A-8EF7-8D6197296814}"/>
              </a:ext>
            </a:extLst>
          </p:cNvPr>
          <p:cNvSpPr txBox="1"/>
          <p:nvPr/>
        </p:nvSpPr>
        <p:spPr>
          <a:xfrm>
            <a:off x="326123" y="5904408"/>
            <a:ext cx="6477264" cy="212502"/>
          </a:xfrm>
          <a:prstGeom prst="rect">
            <a:avLst/>
          </a:prstGeom>
        </p:spPr>
        <p:txBody>
          <a:bodyPr lIns="0" tIns="0" rIns="0" bIns="0" anchor="b" anchorCtr="0"/>
          <a:lstStyle>
            <a:defPPr>
              <a:defRPr lang="en-GB"/>
            </a:defPPr>
            <a:lvl1pPr marL="0" indent="0" defTabSz="914400" eaLnBrk="1" fontAlgn="auto" latinLnBrk="0" hangingPunct="1">
              <a:lnSpc>
                <a:spcPct val="90000"/>
              </a:lnSpc>
              <a:spcBef>
                <a:spcPts val="1200"/>
              </a:spcBef>
              <a:spcAft>
                <a:spcPts val="0"/>
              </a:spcAft>
              <a:buClr>
                <a:schemeClr val="accent1"/>
              </a:buClr>
              <a:buSzPct val="75000"/>
              <a:buFontTx/>
              <a:buNone/>
              <a:defRPr sz="800" b="0" spc="20" baseline="0">
                <a:solidFill>
                  <a:schemeClr val="accent4">
                    <a:lumMod val="50000"/>
                  </a:schemeClr>
                </a:solidFill>
                <a:latin typeface="Calibri" panose="020F0502020204030204" pitchFamily="34" charset="0"/>
                <a:ea typeface="+mn-ea"/>
              </a:defRPr>
            </a:lvl1pPr>
            <a:lvl2pPr marL="0" indent="0" defTabSz="914400" eaLnBrk="1" latinLnBrk="0" hangingPunct="1">
              <a:lnSpc>
                <a:spcPct val="90000"/>
              </a:lnSpc>
              <a:spcBef>
                <a:spcPts val="1200"/>
              </a:spcBef>
              <a:spcAft>
                <a:spcPts val="0"/>
              </a:spcAft>
              <a:buClr>
                <a:schemeClr val="accent4"/>
              </a:buClr>
              <a:buSzPct val="100000"/>
              <a:buFont typeface="Wingdings 2" panose="05020102010507070707" pitchFamily="18" charset="2"/>
              <a:buNone/>
              <a:defRPr sz="800" b="0">
                <a:solidFill>
                  <a:schemeClr val="accent6"/>
                </a:solidFill>
                <a:latin typeface="Calibri" panose="020F0502020204030204" pitchFamily="34" charset="0"/>
                <a:ea typeface="+mn-ea"/>
              </a:defRPr>
            </a:lvl2pPr>
            <a:lvl3pPr marL="265113" indent="-265113" defTabSz="914400" eaLnBrk="1" latinLnBrk="0" hangingPunct="1">
              <a:lnSpc>
                <a:spcPct val="90000"/>
              </a:lnSpc>
              <a:spcBef>
                <a:spcPts val="1200"/>
              </a:spcBef>
              <a:spcAft>
                <a:spcPts val="0"/>
              </a:spcAft>
              <a:buClr>
                <a:schemeClr val="accent4"/>
              </a:buClr>
              <a:buSzPct val="100000"/>
              <a:buFont typeface="Wingdings 2" panose="05020102010507070707" pitchFamily="18" charset="2"/>
              <a:buChar char="¡"/>
              <a:tabLst/>
              <a:defRPr sz="800" b="0">
                <a:solidFill>
                  <a:schemeClr val="accent6"/>
                </a:solidFill>
                <a:latin typeface="Calibri" panose="020F0502020204030204" pitchFamily="34" charset="0"/>
                <a:ea typeface="+mn-ea"/>
              </a:defRPr>
            </a:lvl3pPr>
            <a:lvl4pPr marL="444500" indent="-179388" defTabSz="914400" eaLnBrk="1" latinLnBrk="0" hangingPunct="1">
              <a:lnSpc>
                <a:spcPct val="90000"/>
              </a:lnSpc>
              <a:spcBef>
                <a:spcPts val="600"/>
              </a:spcBef>
              <a:spcAft>
                <a:spcPts val="0"/>
              </a:spcAft>
              <a:buClr>
                <a:schemeClr val="accent6"/>
              </a:buClr>
              <a:buSzPct val="110000"/>
              <a:buFont typeface="Myriad Pro" pitchFamily="34" charset="0"/>
              <a:buChar char="–"/>
              <a:tabLst/>
              <a:defRPr sz="800" b="0">
                <a:solidFill>
                  <a:schemeClr val="accent6"/>
                </a:solidFill>
                <a:latin typeface="Calibri" panose="020F0502020204030204" pitchFamily="34" charset="0"/>
                <a:ea typeface="+mn-ea"/>
              </a:defRPr>
            </a:lvl4pPr>
            <a:lvl5pPr marL="715963" marR="0" indent="-177800" defTabSz="914400" eaLnBrk="1" fontAlgn="auto" latinLnBrk="0" hangingPunct="1">
              <a:lnSpc>
                <a:spcPct val="90000"/>
              </a:lnSpc>
              <a:spcBef>
                <a:spcPts val="600"/>
              </a:spcBef>
              <a:spcAft>
                <a:spcPts val="0"/>
              </a:spcAft>
              <a:buClr>
                <a:schemeClr val="accent4"/>
              </a:buClr>
              <a:buSzPct val="110000"/>
              <a:buFont typeface="Myriad Pro" pitchFamily="34" charset="0"/>
              <a:buChar char="–"/>
              <a:tabLst/>
              <a:defRPr sz="800" b="0">
                <a:solidFill>
                  <a:schemeClr val="accent6"/>
                </a:solidFill>
                <a:latin typeface="Calibri" panose="020F0502020204030204" pitchFamily="34" charset="0"/>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a:buClr>
                <a:srgbClr val="90B649"/>
              </a:buClr>
            </a:pPr>
            <a:r>
              <a:rPr lang="en-GB" sz="1050" dirty="0">
                <a:solidFill>
                  <a:srgbClr val="000000"/>
                </a:solidFill>
                <a:latin typeface="Arial Narrow" panose="020B0606020202030204" pitchFamily="34" charset="0"/>
                <a:cs typeface="Lato"/>
              </a:rPr>
              <a:t>CABG, coronary artery bypass graft;  </a:t>
            </a:r>
          </a:p>
        </p:txBody>
      </p:sp>
    </p:spTree>
    <p:extLst>
      <p:ext uri="{BB962C8B-B14F-4D97-AF65-F5344CB8AC3E}">
        <p14:creationId xmlns:p14="http://schemas.microsoft.com/office/powerpoint/2010/main" val="2549101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8932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563" y="217210"/>
            <a:ext cx="2040961" cy="803933"/>
          </a:xfrm>
          <a:prstGeom prst="rect">
            <a:avLst/>
          </a:prstGeom>
        </p:spPr>
      </p:pic>
      <p:sp>
        <p:nvSpPr>
          <p:cNvPr id="15" name="Rectangle 14">
            <a:extLst>
              <a:ext uri="{FF2B5EF4-FFF2-40B4-BE49-F238E27FC236}">
                <a16:creationId xmlns:a16="http://schemas.microsoft.com/office/drawing/2014/main" id="{9C32BAF7-3319-4B6B-B2B6-6369BD1AF8F2}"/>
              </a:ext>
            </a:extLst>
          </p:cNvPr>
          <p:cNvSpPr/>
          <p:nvPr/>
        </p:nvSpPr>
        <p:spPr>
          <a:xfrm>
            <a:off x="144476" y="129021"/>
            <a:ext cx="6510967" cy="1077218"/>
          </a:xfrm>
          <a:prstGeom prst="rect">
            <a:avLst/>
          </a:prstGeom>
          <a:noFill/>
        </p:spPr>
        <p:txBody>
          <a:bodyPr wrap="square">
            <a:spAutoFit/>
          </a:bodyPr>
          <a:lstStyle/>
          <a:p>
            <a:pPr lvl="0"/>
            <a:r>
              <a:rPr lang="en-CA" sz="3200" b="1" dirty="0">
                <a:solidFill>
                  <a:srgbClr val="19325C"/>
                </a:solidFill>
                <a:latin typeface="Arial Narrow" panose="020B0606020202030204" pitchFamily="34" charset="0"/>
                <a:cs typeface="Aharoni" panose="02010803020104030203" pitchFamily="2" charset="-79"/>
              </a:rPr>
              <a:t>The AUGUSTUS Trial compared to PIONEER AF-PCI</a:t>
            </a:r>
            <a:endParaRPr lang="en-CA" sz="4000" b="1" dirty="0">
              <a:solidFill>
                <a:srgbClr val="2A559A"/>
              </a:solidFill>
              <a:latin typeface="Arial Narrow" panose="020B0606020202030204" pitchFamily="34" charset="0"/>
              <a:cs typeface="Aharoni" panose="02010803020104030203" pitchFamily="2" charset="-79"/>
            </a:endParaRPr>
          </a:p>
        </p:txBody>
      </p:sp>
      <p:pic>
        <p:nvPicPr>
          <p:cNvPr id="3" name="Picture 2">
            <a:extLst>
              <a:ext uri="{FF2B5EF4-FFF2-40B4-BE49-F238E27FC236}">
                <a16:creationId xmlns:a16="http://schemas.microsoft.com/office/drawing/2014/main" id="{9B2A2181-6CD1-4FBB-AF03-C05524585D1C}"/>
              </a:ext>
            </a:extLst>
          </p:cNvPr>
          <p:cNvPicPr>
            <a:picLocks noChangeAspect="1"/>
          </p:cNvPicPr>
          <p:nvPr/>
        </p:nvPicPr>
        <p:blipFill>
          <a:blip r:embed="rId6"/>
          <a:stretch>
            <a:fillRect/>
          </a:stretch>
        </p:blipFill>
        <p:spPr>
          <a:xfrm>
            <a:off x="118976" y="1578593"/>
            <a:ext cx="8906047" cy="4284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647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2018 Focused Update of the CCS AF Guidelines</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900" dirty="0">
                <a:solidFill>
                  <a:schemeClr val="bg1"/>
                </a:solidFill>
                <a:latin typeface="Arial Narrow" panose="020B0606020202030204" pitchFamily="34" charset="0"/>
                <a:cs typeface="Arial" pitchFamily="34" charset="0"/>
              </a:rPr>
              <a:t>Andrade JG et al. Can J </a:t>
            </a:r>
            <a:r>
              <a:rPr lang="en-GB" sz="900" dirty="0" err="1">
                <a:solidFill>
                  <a:schemeClr val="bg1"/>
                </a:solidFill>
                <a:latin typeface="Arial Narrow" panose="020B0606020202030204" pitchFamily="34" charset="0"/>
                <a:cs typeface="Arial" pitchFamily="34" charset="0"/>
              </a:rPr>
              <a:t>Cardiol</a:t>
            </a:r>
            <a:r>
              <a:rPr lang="en-GB" sz="900" dirty="0">
                <a:solidFill>
                  <a:schemeClr val="bg1"/>
                </a:solidFill>
                <a:latin typeface="Arial Narrow" panose="020B0606020202030204" pitchFamily="34" charset="0"/>
                <a:cs typeface="Arial" pitchFamily="34" charset="0"/>
              </a:rPr>
              <a:t> 2018;34:1371-1392</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2831544"/>
          </a:xfrm>
          <a:prstGeom prst="rect">
            <a:avLst/>
          </a:prstGeom>
          <a:noFill/>
        </p:spPr>
        <p:txBody>
          <a:bodyPr wrap="square" rtlCol="0">
            <a:spAutoFit/>
          </a:bodyPr>
          <a:lstStyle/>
          <a:p>
            <a:pPr lvl="0" algn="ctr" defTabSz="914400">
              <a:defRPr/>
            </a:pPr>
            <a:r>
              <a:rPr lang="en-CA" sz="3200" b="1" dirty="0">
                <a:solidFill>
                  <a:srgbClr val="19325C"/>
                </a:solidFill>
                <a:latin typeface="Arial Narrow" panose="020B0606020202030204" pitchFamily="34" charset="0"/>
                <a:cs typeface="Candara"/>
              </a:rPr>
              <a:t>RECOMMENDATION</a:t>
            </a:r>
          </a:p>
          <a:p>
            <a:pPr lvl="0" algn="ctr" defTabSz="914400">
              <a:defRPr/>
            </a:pPr>
            <a:endParaRPr lang="en-CA" sz="1600" b="1" dirty="0">
              <a:solidFill>
                <a:prstClr val="black"/>
              </a:solidFill>
              <a:latin typeface="Arial Narrow" panose="020B0606020202030204" pitchFamily="34" charset="0"/>
              <a:cs typeface="Candara"/>
            </a:endParaRPr>
          </a:p>
          <a:p>
            <a:pPr lvl="0" algn="ctr" defTabSz="914400">
              <a:defRPr/>
            </a:pPr>
            <a:r>
              <a:rPr lang="en-CA" sz="2600" b="1" dirty="0">
                <a:solidFill>
                  <a:prstClr val="black"/>
                </a:solidFill>
                <a:latin typeface="Arial Narrow" panose="020B0606020202030204" pitchFamily="34" charset="0"/>
                <a:cs typeface="Candara"/>
              </a:rPr>
              <a:t>When an OAC is indicated in the presence of coronary or arterial vascular disease, we suggest a DOAC in preference to warfarin </a:t>
            </a:r>
          </a:p>
          <a:p>
            <a:pPr lvl="0" algn="ctr" defTabSz="914400">
              <a:defRPr/>
            </a:pPr>
            <a:endParaRPr kumimoji="0" lang="en-CA" sz="2800" i="0" u="none" strike="noStrike" kern="1200" cap="none" spc="0" normalizeH="0" baseline="0" noProof="0" dirty="0">
              <a:ln>
                <a:noFill/>
              </a:ln>
              <a:solidFill>
                <a:prstClr val="black"/>
              </a:solidFill>
              <a:effectLst/>
              <a:uLnTx/>
              <a:uFillTx/>
              <a:latin typeface="Agency FB" panose="020B0503020202020204" pitchFamily="34" charset="0"/>
              <a:ea typeface="Lato" panose="020F0502020204030203" pitchFamily="34" charset="0"/>
              <a:cs typeface="Lato" panose="020F0502020204030203" pitchFamily="34" charset="0"/>
            </a:endParaRPr>
          </a:p>
          <a:p>
            <a:pPr lvl="0" algn="ctr" defTabSz="914400">
              <a:defRPr/>
            </a:pPr>
            <a:r>
              <a:rPr lang="en-CA" sz="2000" b="1" dirty="0">
                <a:solidFill>
                  <a:prstClr val="black"/>
                </a:solidFill>
                <a:latin typeface="Arial Narrow" panose="020B0606020202030204" pitchFamily="34" charset="0"/>
                <a:ea typeface="Lato" panose="020F0502020204030203" pitchFamily="34" charset="0"/>
                <a:cs typeface="Lato" panose="020F0502020204030203" pitchFamily="34" charset="0"/>
              </a:rPr>
              <a:t>(Weak Recommendation, Moderate-Quality Evidence)</a:t>
            </a:r>
          </a:p>
          <a:p>
            <a:pPr lvl="0" algn="ctr" defTabSz="914400">
              <a:defRPr/>
            </a:pPr>
            <a:endParaRPr kumimoji="0" lang="en-CA" sz="280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335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5" name="TextBox 14">
            <a:extLst>
              <a:ext uri="{FF2B5EF4-FFF2-40B4-BE49-F238E27FC236}">
                <a16:creationId xmlns:a16="http://schemas.microsoft.com/office/drawing/2014/main" id="{132B2AC5-0C79-4D8A-90FC-8FF74B0ADFFC}"/>
              </a:ext>
            </a:extLst>
          </p:cNvPr>
          <p:cNvSpPr txBox="1"/>
          <p:nvPr/>
        </p:nvSpPr>
        <p:spPr>
          <a:xfrm>
            <a:off x="3419332" y="1523479"/>
            <a:ext cx="5657390" cy="4154984"/>
          </a:xfrm>
          <a:prstGeom prst="rect">
            <a:avLst/>
          </a:prstGeom>
          <a:noFill/>
        </p:spPr>
        <p:txBody>
          <a:bodyPr wrap="square" rtlCol="0">
            <a:spAutoFit/>
          </a:bodyPr>
          <a:lstStyle/>
          <a:p>
            <a:pPr marL="285750" indent="-285750">
              <a:buClr>
                <a:srgbClr val="102642"/>
              </a:buClr>
              <a:buFont typeface="Wingdings" panose="05000000000000000000" pitchFamily="2" charset="2"/>
              <a:buChar char="§"/>
            </a:pPr>
            <a:r>
              <a:rPr lang="en-CA" sz="2200" b="1" dirty="0">
                <a:latin typeface="Arial Narrow" panose="020B0606020202030204" pitchFamily="34" charset="0"/>
              </a:rPr>
              <a:t>Brett is a retired accountant </a:t>
            </a:r>
          </a:p>
          <a:p>
            <a:pPr marL="285750" indent="-285750">
              <a:buClr>
                <a:srgbClr val="102642"/>
              </a:buClr>
              <a:buFont typeface="Wingdings" panose="05000000000000000000" pitchFamily="2" charset="2"/>
              <a:buChar char="§"/>
            </a:pPr>
            <a:r>
              <a:rPr lang="en-US" sz="2200" b="1" dirty="0">
                <a:latin typeface="Arial Narrow" panose="020B0606020202030204" pitchFamily="34" charset="0"/>
              </a:rPr>
              <a:t>He has longstanding hypertension and dyslipidemia</a:t>
            </a:r>
          </a:p>
          <a:p>
            <a:pPr marL="285750" indent="-285750">
              <a:buClr>
                <a:srgbClr val="102642"/>
              </a:buClr>
              <a:buFont typeface="Wingdings" panose="05000000000000000000" pitchFamily="2" charset="2"/>
              <a:buChar char="§"/>
            </a:pPr>
            <a:r>
              <a:rPr lang="en-US" sz="2200" b="1" dirty="0">
                <a:latin typeface="Arial Narrow" panose="020B0606020202030204" pitchFamily="34" charset="0"/>
              </a:rPr>
              <a:t>He quit smoking five years ago at the time of his myocardial infarction (STEMI)</a:t>
            </a:r>
          </a:p>
          <a:p>
            <a:pPr marL="285750" indent="-285750">
              <a:buClr>
                <a:srgbClr val="102642"/>
              </a:buClr>
              <a:buFont typeface="Wingdings" panose="05000000000000000000" pitchFamily="2" charset="2"/>
              <a:buChar char="§"/>
            </a:pPr>
            <a:r>
              <a:rPr lang="en-US" sz="2200" b="1" dirty="0">
                <a:latin typeface="Arial Narrow" panose="020B0606020202030204" pitchFamily="34" charset="0"/>
              </a:rPr>
              <a:t>He underwent primary successful PCI and stenting of his LAD at that time</a:t>
            </a:r>
          </a:p>
          <a:p>
            <a:pPr marL="285750" indent="-285750">
              <a:buClr>
                <a:srgbClr val="102642"/>
              </a:buClr>
              <a:buFont typeface="Wingdings" panose="05000000000000000000" pitchFamily="2" charset="2"/>
              <a:buChar char="§"/>
            </a:pPr>
            <a:r>
              <a:rPr lang="en-US" sz="2200" b="1" dirty="0">
                <a:latin typeface="Arial Narrow" panose="020B0606020202030204" pitchFamily="34" charset="0"/>
              </a:rPr>
              <a:t>He has since been active and asymptomatic from a cardiovascular standpoint</a:t>
            </a:r>
          </a:p>
          <a:p>
            <a:pPr marL="285750" indent="-285750">
              <a:buClr>
                <a:srgbClr val="102642"/>
              </a:buClr>
              <a:buFont typeface="Wingdings" panose="05000000000000000000" pitchFamily="2" charset="2"/>
              <a:buChar char="§"/>
            </a:pPr>
            <a:r>
              <a:rPr lang="en-US" sz="2200" b="1" dirty="0">
                <a:latin typeface="Arial Narrow" panose="020B0606020202030204" pitchFamily="34" charset="0"/>
              </a:rPr>
              <a:t>Paroxysmal AF was incidentally diagnosed one year ago</a:t>
            </a:r>
          </a:p>
          <a:p>
            <a:pPr marL="285750" indent="-285750">
              <a:buClr>
                <a:srgbClr val="102642"/>
              </a:buClr>
              <a:buFont typeface="Wingdings" panose="05000000000000000000" pitchFamily="2" charset="2"/>
              <a:buChar char="§"/>
            </a:pPr>
            <a:endParaRPr lang="en-US" sz="22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5</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642166" y="5288396"/>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5</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67" name="Picture 66">
            <a:extLst>
              <a:ext uri="{FF2B5EF4-FFF2-40B4-BE49-F238E27FC236}">
                <a16:creationId xmlns:a16="http://schemas.microsoft.com/office/drawing/2014/main" id="{05BBC6F1-AC1C-4E6B-92B5-6EE97F0EDDD6}"/>
              </a:ext>
            </a:extLst>
          </p:cNvPr>
          <p:cNvPicPr>
            <a:picLocks noChangeAspect="1"/>
          </p:cNvPicPr>
          <p:nvPr/>
        </p:nvPicPr>
        <p:blipFill>
          <a:blip r:embed="rId7"/>
          <a:stretch>
            <a:fillRect/>
          </a:stretch>
        </p:blipFill>
        <p:spPr>
          <a:xfrm>
            <a:off x="3195263" y="1054087"/>
            <a:ext cx="6322100" cy="1792379"/>
          </a:xfrm>
          <a:prstGeom prst="rect">
            <a:avLst/>
          </a:prstGeom>
        </p:spPr>
      </p:pic>
      <p:pic>
        <p:nvPicPr>
          <p:cNvPr id="69" name="Picture 68">
            <a:extLst>
              <a:ext uri="{FF2B5EF4-FFF2-40B4-BE49-F238E27FC236}">
                <a16:creationId xmlns:a16="http://schemas.microsoft.com/office/drawing/2014/main" id="{B25B028E-F4DE-41BE-93CE-7F871499CC97}"/>
              </a:ext>
            </a:extLst>
          </p:cNvPr>
          <p:cNvPicPr>
            <a:picLocks noChangeAspect="1"/>
          </p:cNvPicPr>
          <p:nvPr/>
        </p:nvPicPr>
        <p:blipFill>
          <a:blip r:embed="rId8"/>
          <a:stretch>
            <a:fillRect/>
          </a:stretch>
        </p:blipFill>
        <p:spPr>
          <a:xfrm>
            <a:off x="3184538" y="2874298"/>
            <a:ext cx="6332822" cy="2021373"/>
          </a:xfrm>
          <a:prstGeom prst="rect">
            <a:avLst/>
          </a:prstGeom>
        </p:spPr>
      </p:pic>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3" name="Picture 2">
            <a:extLst>
              <a:ext uri="{FF2B5EF4-FFF2-40B4-BE49-F238E27FC236}">
                <a16:creationId xmlns:a16="http://schemas.microsoft.com/office/drawing/2014/main" id="{862BCD1A-26D2-4CC3-A392-AC33712455A6}"/>
              </a:ext>
            </a:extLst>
          </p:cNvPr>
          <p:cNvPicPr>
            <a:picLocks noChangeAspect="1"/>
          </p:cNvPicPr>
          <p:nvPr/>
        </p:nvPicPr>
        <p:blipFill>
          <a:blip r:embed="rId10"/>
          <a:stretch>
            <a:fillRect/>
          </a:stretch>
        </p:blipFill>
        <p:spPr>
          <a:xfrm>
            <a:off x="3195263" y="4930889"/>
            <a:ext cx="6322097" cy="2036239"/>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3" name="Picture 12" descr="A person posing for a picture&#10;&#10;Description automatically generated">
            <a:extLst>
              <a:ext uri="{FF2B5EF4-FFF2-40B4-BE49-F238E27FC236}">
                <a16:creationId xmlns:a16="http://schemas.microsoft.com/office/drawing/2014/main" id="{42C3B1FC-8698-43F9-A705-2BBD7ABE4A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339960" y="3325485"/>
            <a:ext cx="6652400" cy="1446550"/>
          </a:xfrm>
          <a:prstGeom prst="rect">
            <a:avLst/>
          </a:prstGeom>
        </p:spPr>
        <p:txBody>
          <a:bodyPr wrap="square">
            <a:spAutoFit/>
          </a:bodyPr>
          <a:lstStyle/>
          <a:p>
            <a:pPr algn="ctr">
              <a:defRPr/>
            </a:pPr>
            <a:r>
              <a:rPr lang="en-CA" sz="3200" b="1" dirty="0">
                <a:solidFill>
                  <a:schemeClr val="bg1">
                    <a:lumMod val="95000"/>
                  </a:schemeClr>
                </a:solidFill>
                <a:latin typeface="Arial Narrow" panose="020B0606020202030204" pitchFamily="34" charset="0"/>
                <a:cs typeface="Candara"/>
              </a:rPr>
              <a:t>Brett is taking apixaban but wonders why he is no longer on ASA for his CAD </a:t>
            </a:r>
            <a:br>
              <a:rPr lang="en-CA" sz="2800" b="1" dirty="0">
                <a:solidFill>
                  <a:schemeClr val="bg1">
                    <a:lumMod val="95000"/>
                  </a:schemeClr>
                </a:solidFill>
                <a:latin typeface="Arial Narrow" panose="020B0606020202030204" pitchFamily="34" charset="0"/>
                <a:cs typeface="Candara"/>
              </a:rPr>
            </a:br>
            <a:r>
              <a:rPr lang="en-CA" sz="2400" b="1" dirty="0">
                <a:solidFill>
                  <a:schemeClr val="bg1">
                    <a:lumMod val="95000"/>
                  </a:schemeClr>
                </a:solidFill>
                <a:latin typeface="Arial Narrow" panose="020B0606020202030204" pitchFamily="34" charset="0"/>
                <a:cs typeface="Candara"/>
              </a:rPr>
              <a:t>(since his brother is prescribed ASA for his CAD…) </a:t>
            </a:r>
            <a:endParaRPr lang="en-CA" sz="2800" b="1" dirty="0">
              <a:solidFill>
                <a:schemeClr val="bg1">
                  <a:lumMod val="95000"/>
                </a:schemeClr>
              </a:solidFill>
              <a:latin typeface="Arial Narrow" panose="020B0606020202030204" pitchFamily="34" charset="0"/>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40665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311024"/>
            <a:ext cx="7368797" cy="1077218"/>
          </a:xfrm>
          <a:prstGeom prst="rect">
            <a:avLst/>
          </a:prstGeom>
        </p:spPr>
        <p:txBody>
          <a:bodyPr wrap="square">
            <a:spAutoFit/>
          </a:bodyPr>
          <a:lstStyle/>
          <a:p>
            <a:pPr algn="ctr">
              <a:defRPr/>
            </a:pPr>
            <a:r>
              <a:rPr lang="en-CA" sz="3200" b="1" dirty="0">
                <a:solidFill>
                  <a:schemeClr val="bg1">
                    <a:lumMod val="95000"/>
                  </a:schemeClr>
                </a:solidFill>
                <a:latin typeface="Arial Narrow" panose="020B0606020202030204" pitchFamily="34" charset="0"/>
                <a:cs typeface="Candara"/>
              </a:rPr>
              <a:t>What is the role of ASA and a DOAC in the setting of </a:t>
            </a:r>
            <a:r>
              <a:rPr lang="en-CA" sz="3200" b="1" dirty="0">
                <a:solidFill>
                  <a:srgbClr val="99DFEB"/>
                </a:solidFill>
                <a:latin typeface="Arial Narrow" panose="020B0606020202030204" pitchFamily="34" charset="0"/>
                <a:cs typeface="Candara"/>
              </a:rPr>
              <a:t>AF</a:t>
            </a:r>
            <a:r>
              <a:rPr lang="en-CA" sz="3200" b="1" dirty="0">
                <a:solidFill>
                  <a:schemeClr val="bg1">
                    <a:lumMod val="95000"/>
                  </a:schemeClr>
                </a:solidFill>
                <a:latin typeface="Arial Narrow" panose="020B0606020202030204" pitchFamily="34" charset="0"/>
                <a:cs typeface="Candara"/>
              </a:rPr>
              <a:t> </a:t>
            </a:r>
            <a:r>
              <a:rPr lang="en-CA" sz="3200" b="1" dirty="0">
                <a:solidFill>
                  <a:srgbClr val="99DFEB"/>
                </a:solidFill>
                <a:latin typeface="Arial Narrow" panose="020B0606020202030204" pitchFamily="34" charset="0"/>
                <a:cs typeface="Candara"/>
              </a:rPr>
              <a:t>and</a:t>
            </a:r>
            <a:r>
              <a:rPr lang="en-CA" sz="3200" b="1" dirty="0">
                <a:solidFill>
                  <a:schemeClr val="bg1">
                    <a:lumMod val="95000"/>
                  </a:schemeClr>
                </a:solidFill>
                <a:latin typeface="Arial Narrow" panose="020B0606020202030204" pitchFamily="34" charset="0"/>
                <a:cs typeface="Candara"/>
              </a:rPr>
              <a:t> </a:t>
            </a:r>
            <a:r>
              <a:rPr lang="en-CA" sz="3200" b="1" dirty="0">
                <a:solidFill>
                  <a:srgbClr val="99DFEB"/>
                </a:solidFill>
                <a:latin typeface="Arial Narrow" panose="020B0606020202030204" pitchFamily="34" charset="0"/>
                <a:cs typeface="Candara"/>
              </a:rPr>
              <a:t>stable CAD</a:t>
            </a:r>
            <a:r>
              <a:rPr lang="en-CA" sz="3200" b="1" dirty="0">
                <a:solidFill>
                  <a:schemeClr val="bg1">
                    <a:lumMod val="95000"/>
                  </a:schemeClr>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endParaRPr lang="en-CA" sz="1200" b="1" dirty="0">
              <a:solidFill>
                <a:srgbClr val="23334E"/>
              </a:solidFill>
              <a:latin typeface="Arial Narrow" panose="020B0606020202030204" pitchFamily="34" charset="0"/>
              <a:cs typeface="Aharoni" panose="02010803020104030203" pitchFamily="2" charset="-79"/>
            </a:endParaRPr>
          </a:p>
          <a:p>
            <a:pPr algn="l">
              <a:lnSpc>
                <a:spcPct val="100000"/>
              </a:lnSpc>
              <a:spcBef>
                <a:spcPts val="0"/>
              </a:spcBef>
              <a:buClr>
                <a:schemeClr val="accent2"/>
              </a:buClr>
            </a:pPr>
            <a:r>
              <a:rPr lang="en-CA" b="1" i="1" dirty="0">
                <a:solidFill>
                  <a:srgbClr val="23334E"/>
                </a:solidFill>
                <a:latin typeface="Arial Narrow" panose="020B0606020202030204" pitchFamily="34" charset="0"/>
                <a:cs typeface="Aharoni" panose="02010803020104030203" pitchFamily="2" charset="-79"/>
              </a:rPr>
              <a:t>Select from one of the following:</a:t>
            </a:r>
          </a:p>
          <a:p>
            <a:pPr algn="l">
              <a:lnSpc>
                <a:spcPct val="100000"/>
              </a:lnSpc>
              <a:spcBef>
                <a:spcPts val="0"/>
              </a:spcBef>
              <a:buClr>
                <a:schemeClr val="accent2"/>
              </a:buClr>
            </a:pPr>
            <a:endParaRPr lang="en-CA" sz="14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DOAC alone is appropriate in AF patients with stable CAD</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Adding ASA to a DOAC in stable CAD provides no additional benefit but greatly increases the risk of bleeding</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ASA alone is appropriate in AF patients at low risk of embolic stroke</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All are correct</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6" end="6"/>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27730</TotalTime>
  <Words>5398</Words>
  <Application>Microsoft Office PowerPoint</Application>
  <PresentationFormat>On-screen Show (4:3)</PresentationFormat>
  <Paragraphs>689</Paragraphs>
  <Slides>42</Slides>
  <Notes>38</Notes>
  <HiddenSlides>20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Agency FB</vt:lpstr>
      <vt:lpstr>Arial</vt:lpstr>
      <vt:lpstr>Arial Narrow</vt:lpstr>
      <vt:lpstr>Calibri</vt:lpstr>
      <vt:lpstr>Lato</vt:lpstr>
      <vt:lpstr>Monotype Sorts</vt:lpstr>
      <vt:lpstr>Open Sans</vt:lpstr>
      <vt:lpstr>Wingdings</vt:lpstr>
      <vt:lpstr>Wingdings 2</vt:lpstr>
      <vt:lpstr>Wingdings 3</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280</cp:revision>
  <dcterms:created xsi:type="dcterms:W3CDTF">2018-12-21T21:39:30Z</dcterms:created>
  <dcterms:modified xsi:type="dcterms:W3CDTF">2019-04-02T17:22:28Z</dcterms:modified>
</cp:coreProperties>
</file>